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5" r:id="rId3"/>
    <p:sldId id="272" r:id="rId4"/>
    <p:sldId id="258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E6E"/>
    <a:srgbClr val="A3BDDD"/>
    <a:srgbClr val="799FCD"/>
    <a:srgbClr val="4A7EBB"/>
    <a:srgbClr val="B0C7E2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 autoAdjust="0"/>
    <p:restoredTop sz="94670" autoAdjust="0"/>
  </p:normalViewPr>
  <p:slideViewPr>
    <p:cSldViewPr>
      <p:cViewPr>
        <p:scale>
          <a:sx n="77" d="100"/>
          <a:sy n="77" d="100"/>
        </p:scale>
        <p:origin x="-24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4157-9CB0-426A-BF74-21A68F116756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2645-3FB1-4676-9570-2CEE9C19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2645-3FB1-4676-9570-2CEE9C1931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4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1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404D-7412-43AA-A3D3-069D7D10CBC9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C651-8F75-4B4F-B3BF-DD9A102E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534400" cy="56388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Husbands are to </a:t>
            </a:r>
            <a:r>
              <a:rPr lang="en-US" sz="3500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love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their wives as Christ loved the church and </a:t>
            </a:r>
            <a:r>
              <a:rPr lang="en-US" sz="3500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Himself up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her. </a:t>
            </a:r>
            <a:endParaRPr lang="en-US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ts val="1800"/>
              </a:spcBef>
            </a:pPr>
            <a:r>
              <a:rPr lang="en-US" b="1" u="sng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Philippians 2:3-8</a:t>
            </a:r>
            <a:r>
              <a:rPr lang="en-US" b="1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nothing from selfishness or empty conceit, but with humility of mind let each of you regard one another as more important than himself; 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not merely look out for your own personal interests, but also for the interests of others. 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Have this attitude in yourselves which was also in Christ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Jesus…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534400" cy="56388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Husbands are to </a:t>
            </a:r>
            <a:r>
              <a:rPr lang="en-US" sz="3500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love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their wives as Christ loved the church and </a:t>
            </a:r>
            <a:r>
              <a:rPr lang="en-US" sz="3500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Himself up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her. </a:t>
            </a:r>
            <a:endParaRPr lang="en-US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ts val="1800"/>
              </a:spcBef>
            </a:pPr>
            <a:r>
              <a:rPr lang="en-US" b="1" u="sng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Philippians 2:3-8</a:t>
            </a:r>
            <a:r>
              <a:rPr lang="en-US" b="1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who, although He existed in the form of God, did not regard equality with God a thing to be grasped, 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but emptied Himself, taking the form of a bond-servant, and being made in the likeness of men. 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being found in appearance as a man, He humbled Himself by becoming obedient to the point of death, even death on a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1287385"/>
            <a:ext cx="8058150" cy="3505200"/>
          </a:xfrm>
        </p:spPr>
        <p:txBody>
          <a:bodyPr numCol="2" spcCol="27432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solidFill>
                  <a:srgbClr val="F4FE6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 man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Designed to feed, provide care, security, and protection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Created </a:t>
            </a:r>
            <a:r>
              <a:rPr lang="en-US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need/crave nurturing </a:t>
            </a:r>
            <a:r>
              <a:rPr lang="en-US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and respect </a:t>
            </a:r>
            <a:endParaRPr lang="en-US" b="1" u="sng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solidFill>
                  <a:srgbClr val="F4FE6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 woman</a:t>
            </a:r>
            <a:endParaRPr lang="en-US" b="1" dirty="0" smtClean="0">
              <a:solidFill>
                <a:srgbClr val="F4FE6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Designed to need/crave love 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and care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Created to nurture and honor</a:t>
            </a:r>
            <a:endParaRPr lang="en-US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495568"/>
            <a:ext cx="19050" cy="3041421"/>
          </a:xfrm>
          <a:prstGeom prst="line">
            <a:avLst/>
          </a:prstGeom>
          <a:ln w="50800">
            <a:solidFill>
              <a:srgbClr val="A3B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" y="1994584"/>
            <a:ext cx="106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28-29</a:t>
            </a:r>
          </a:p>
          <a:p>
            <a:pPr algn="ctr"/>
            <a:endParaRPr lang="en-US" sz="3500" b="1" baseline="30000" dirty="0">
              <a:solidFill>
                <a:srgbClr val="A3BDD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3500" b="1" baseline="30000" dirty="0" smtClean="0">
              <a:solidFill>
                <a:srgbClr val="A3BDD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3500" b="1" baseline="30000" dirty="0" smtClean="0">
              <a:solidFill>
                <a:srgbClr val="A3BDD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37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31-33</a:t>
            </a:r>
            <a:endParaRPr lang="en-US" sz="3700" dirty="0"/>
          </a:p>
          <a:p>
            <a:endParaRPr lang="en-US" sz="3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534400" cy="5715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times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describes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Himself in Scripture,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reveals Himself as the provider of these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needs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l">
              <a:spcBef>
                <a:spcPts val="12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b="1" u="sng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 </a:t>
            </a:r>
            <a:r>
              <a:rPr lang="en-US" b="1" u="sng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15:1</a:t>
            </a:r>
            <a:r>
              <a:rPr lang="en-US" b="1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these things the word of the LORD came to Abram in a vision, saying, "</a:t>
            </a:r>
            <a:r>
              <a:rPr lang="en-US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 be afraid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Abram. </a:t>
            </a:r>
            <a:r>
              <a:rPr lang="en-US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am your shield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your exceedingly great reward." 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protector- removes fear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534400" cy="57150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times God describes Himself in Scripture, He reveals Himself as the provider of these very needs!</a:t>
            </a:r>
          </a:p>
          <a:p>
            <a:pPr marL="514350" indent="-514350" algn="l"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2"/>
            </a:pPr>
            <a:r>
              <a:rPr lang="en-US" b="1" u="sng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 </a:t>
            </a:r>
            <a:r>
              <a:rPr lang="en-US" b="1" u="sng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17:1</a:t>
            </a:r>
            <a:r>
              <a:rPr lang="en-US" b="1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Abram was ninety-nine years old, the LORD appeared to Abram and said to him, "</a:t>
            </a:r>
            <a:r>
              <a:rPr lang="en-US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am Almighty God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walk before Me and be blameless. </a:t>
            </a:r>
          </a:p>
          <a:p>
            <a:pPr marL="457200" indent="-457200" algn="l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n-US" b="1" dirty="0" err="1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Shaddai</a:t>
            </a:r>
            <a:r>
              <a:rPr lang="en-US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means the all sufficient God “shad” means “breast” in Hebrew. Means “all sufficient, able, more than enough breast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 able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nurture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556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35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privileged in our roles as husband and wife to reflect Christ’s relationship with the church!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3500" b="1" u="sng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 12:18</a:t>
            </a:r>
            <a:r>
              <a:rPr lang="en-US" sz="3500" b="1" dirty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 is possible, as far as it depends on you, live at peace with everyone.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900" y="1283836"/>
            <a:ext cx="4124325" cy="41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8000999" cy="79907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Divine Design Four Part Series</a:t>
            </a:r>
            <a:endParaRPr lang="en-US" sz="4000" b="1" dirty="0">
              <a:ln w="0"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05800" cy="56388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30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God’s Amazing Creation of Man and Woman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God’s original design for man and women</a:t>
            </a:r>
          </a:p>
          <a:p>
            <a:pPr marL="514350" indent="-514350" algn="l">
              <a:spcBef>
                <a:spcPts val="1200"/>
              </a:spcBef>
              <a:buAutoNum type="arabicPeriod"/>
            </a:pPr>
            <a:r>
              <a:rPr lang="en-US" sz="30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Marriage Covenant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God created marriage and the roles of husband and wife within a Godly marriage</a:t>
            </a:r>
          </a:p>
          <a:p>
            <a:pPr marL="514350" indent="-514350" algn="l">
              <a:spcBef>
                <a:spcPts val="1200"/>
              </a:spcBef>
              <a:buAutoNum type="arabicPeriod"/>
            </a:pPr>
            <a:r>
              <a:rPr lang="en-US" sz="30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Beauty and Purpose of Sex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purposes of sex and male and female sexuality</a:t>
            </a:r>
          </a:p>
          <a:p>
            <a:pPr marL="514350" indent="-514350" algn="l">
              <a:spcBef>
                <a:spcPts val="1200"/>
              </a:spcBef>
              <a:buAutoNum type="arabicPeriod"/>
            </a:pPr>
            <a:r>
              <a:rPr lang="en-US" sz="30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Dating God’s Way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the Bible says about dating and how to follow Godly dating principles into today’s society.</a:t>
            </a:r>
            <a:endParaRPr lang="en-US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1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6" y="152400"/>
            <a:ext cx="9111343" cy="1470025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ln w="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Divine Design</a:t>
            </a:r>
            <a:endParaRPr lang="en-US" sz="8000" b="1" dirty="0">
              <a:ln w="0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77000" cy="1524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glow rad="63500">
                    <a:schemeClr val="bg1">
                      <a:lumMod val="50000"/>
                      <a:lumOff val="5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Two- </a:t>
            </a:r>
            <a:br>
              <a:rPr lang="en-US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glow rad="63500">
                    <a:schemeClr val="bg1">
                      <a:lumMod val="50000"/>
                      <a:lumOff val="5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glow rad="63500">
                    <a:schemeClr val="bg1">
                      <a:lumMod val="50000"/>
                      <a:lumOff val="5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sz="44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glow rad="63500">
                    <a:schemeClr val="bg1">
                      <a:lumMod val="50000"/>
                      <a:lumOff val="50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Marriage Covenant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581400" cy="35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8382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Society views marriage as:</a:t>
            </a:r>
            <a:endParaRPr lang="en-US" sz="4000" b="1" dirty="0">
              <a:ln w="0"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305800" cy="556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</a:t>
            </a:r>
            <a:r>
              <a:rPr lang="en-US" sz="3500" b="1" i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contract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based on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self-gratification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cases, a </a:t>
            </a:r>
            <a:r>
              <a:rPr lang="en-US" sz="3500" b="1" i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lease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based on convenience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3500" b="1" i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legal document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an escape clause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229599" cy="8382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By </a:t>
            </a:r>
            <a:r>
              <a:rPr lang="en-US" sz="4000" b="1" dirty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God's design, </a:t>
            </a:r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the two </a:t>
            </a:r>
            <a:r>
              <a:rPr lang="en-US" sz="4000" b="1" dirty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most intimate and sacred </a:t>
            </a:r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relationships:</a:t>
            </a:r>
            <a:endParaRPr lang="en-US" sz="4000" b="1" dirty="0">
              <a:ln w="0"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305800" cy="4953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5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</a:t>
            </a:r>
            <a:r>
              <a:rPr lang="en-US" sz="3500" b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relationship with God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(through salvation)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500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Marriage</a:t>
            </a:r>
          </a:p>
          <a:p>
            <a:pPr marL="514350" indent="-514350" algn="l">
              <a:buFont typeface="+mj-lt"/>
              <a:buAutoNum type="arabicParenR"/>
            </a:pPr>
            <a:endParaRPr lang="en-US" sz="3500" b="1" dirty="0">
              <a:solidFill>
                <a:srgbClr val="F4FE6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entered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and maintained on the basis of </a:t>
            </a:r>
            <a:r>
              <a:rPr lang="en-US" sz="3500" b="1" i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covenant</a:t>
            </a:r>
            <a:endParaRPr lang="en-US" sz="3500" b="1" i="1" dirty="0">
              <a:solidFill>
                <a:srgbClr val="F4FE6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5334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4000" b="1" dirty="0" err="1" smtClean="0">
                <a:ln w="0">
                  <a:noFill/>
                </a:ln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Contract</a:t>
            </a:r>
            <a:r>
              <a:rPr lang="fr-FR" sz="4000" b="1" dirty="0" smtClean="0">
                <a:ln w="0">
                  <a:noFill/>
                </a:ln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ln w="0">
                  <a:noFill/>
                </a:ln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vs. </a:t>
            </a:r>
            <a:r>
              <a:rPr lang="fr-FR" sz="4000" b="1" dirty="0" smtClean="0">
                <a:ln w="0">
                  <a:noFill/>
                </a:ln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Covenant </a:t>
            </a:r>
            <a:endParaRPr lang="en-US" sz="4000" b="1" dirty="0">
              <a:ln w="0">
                <a:noFill/>
              </a:ln>
              <a:solidFill>
                <a:srgbClr val="A3B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943600"/>
          </a:xfrm>
        </p:spPr>
        <p:txBody>
          <a:bodyPr numCol="2" spcCol="27432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F4FE6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Contractual Attitude </a:t>
            </a:r>
            <a:endParaRPr lang="en-US" b="1" u="sng" dirty="0" smtClean="0">
              <a:solidFill>
                <a:srgbClr val="F4FE6E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7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As </a:t>
            </a:r>
            <a:r>
              <a:rPr lang="en-US" sz="27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long as we both shall 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love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Leverage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Signing a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paper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You had better do it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What do I get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It’s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not my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responsibility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It’s not my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fault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I’ll be faithful for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now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It should be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50/50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If you do this…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THEN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 will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  do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that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!</a:t>
            </a:r>
          </a:p>
          <a:p>
            <a:pPr>
              <a:spcBef>
                <a:spcPts val="0"/>
              </a:spcBef>
            </a:pPr>
            <a:endParaRPr lang="en-US" sz="2800" b="1" u="sng" dirty="0" smtClean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solidFill>
                  <a:srgbClr val="F4FE6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Covenantal Attitude</a:t>
            </a:r>
            <a:endParaRPr lang="en-US" b="1" dirty="0" smtClean="0">
              <a:solidFill>
                <a:srgbClr val="F4FE6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7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As long as we both shall 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live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Love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Merging of hearts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How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may I serve you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What can I give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I’m happy to do it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 accept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responsibility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I’ll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be faithful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always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I’ll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give 100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percent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I will fulfill the role that God has called me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to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regardless!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914400"/>
            <a:ext cx="76200" cy="5562600"/>
          </a:xfrm>
          <a:prstGeom prst="line">
            <a:avLst/>
          </a:prstGeom>
          <a:ln w="50800">
            <a:solidFill>
              <a:srgbClr val="A3B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534400" cy="57912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called to </a:t>
            </a:r>
            <a:r>
              <a:rPr lang="en-US" sz="3500" b="1" i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mutual submission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 of reverence for Christ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57200" indent="-45720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To place in order, to yield 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</a:t>
            </a:r>
          </a:p>
          <a:p>
            <a:pPr algn="l">
              <a:spcBef>
                <a:spcPts val="1200"/>
              </a:spcBef>
              <a:buClr>
                <a:schemeClr val="tx1"/>
              </a:buClr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22-24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Wives submit to your husbands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Submission </a:t>
            </a:r>
            <a:r>
              <a:rPr lang="en-US" sz="3500" b="1" u="sng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</a:t>
            </a: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mean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457200" indent="-457200" algn="l"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wife is her husband’s subject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wife does not have influence or any decision making power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wife must obey her husband’s commands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wife is less intelligent or competent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 are to submit to all men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229599" cy="609600"/>
          </a:xfrm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n w="0"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God Given Roles – </a:t>
            </a:r>
            <a:r>
              <a:rPr lang="en-US" sz="4200" b="1" u="sng" dirty="0" smtClean="0">
                <a:ln w="0">
                  <a:noFill/>
                </a:ln>
                <a:solidFill>
                  <a:srgbClr val="A3BDDD"/>
                </a:solidFill>
                <a:effectLst>
                  <a:glow rad="127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+mn-lt"/>
                <a:ea typeface="Aegyptus" panose="020405020508060A0203" pitchFamily="18" charset="0"/>
                <a:cs typeface="Arial" panose="020B0604020202020204" pitchFamily="34" charset="0"/>
              </a:rPr>
              <a:t>Ephesians 5:21-33</a:t>
            </a:r>
            <a:endParaRPr lang="en-US" sz="4200" b="1" u="sng" dirty="0">
              <a:ln w="0">
                <a:noFill/>
              </a:ln>
              <a:solidFill>
                <a:srgbClr val="A3BDDD"/>
              </a:solidFill>
              <a:effectLst>
                <a:glow rad="127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+mn-lt"/>
              <a:ea typeface="Aegyptus" panose="020405020508060A02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791200"/>
            <a:ext cx="918737" cy="9202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534400" cy="57912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called to </a:t>
            </a:r>
            <a:r>
              <a:rPr lang="en-US" sz="3500" b="1" i="1" dirty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mutual submission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 of reverence for Christ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57200" indent="-457200" algn="l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To place in order, to yield to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</a:t>
            </a:r>
          </a:p>
          <a:p>
            <a:pPr algn="l">
              <a:spcBef>
                <a:spcPts val="1200"/>
              </a:spcBef>
              <a:buClr>
                <a:schemeClr val="tx1"/>
              </a:buClr>
            </a:pPr>
            <a:r>
              <a:rPr lang="en-US" sz="4000" b="1" baseline="30000" dirty="0" smtClean="0">
                <a:solidFill>
                  <a:srgbClr val="A3B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22-24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Wives submit to your husbands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Submission </a:t>
            </a:r>
            <a:r>
              <a:rPr lang="en-US" sz="3500" b="1" u="sng" dirty="0" smtClean="0">
                <a:solidFill>
                  <a:srgbClr val="F4FE6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</a:t>
            </a:r>
            <a:r>
              <a:rPr lang="en-US" sz="3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mean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husband and wife are equal with complementary roles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Wives are to submit to their husbands like Jesus does to the Father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Husbands are servant leaders to their wives</a:t>
            </a:r>
          </a:p>
          <a:p>
            <a:pPr marL="457200" indent="-457200" algn="l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Marry a man you can follow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</TotalTime>
  <Words>730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Divine Design Four Part Series</vt:lpstr>
      <vt:lpstr>Divine Design</vt:lpstr>
      <vt:lpstr>Society views marriage as:</vt:lpstr>
      <vt:lpstr>By God's design, the two most intimate and sacred relationships:</vt:lpstr>
      <vt:lpstr>Contract vs. Covenant </vt:lpstr>
      <vt:lpstr>God Given Roles – Ephesians 5:21-33</vt:lpstr>
      <vt:lpstr>God Given Roles – Ephesians 5:21-33</vt:lpstr>
      <vt:lpstr>God Given Roles – Ephesians 5:21-33</vt:lpstr>
      <vt:lpstr>God Given Roles – Ephesians 5:21-33</vt:lpstr>
      <vt:lpstr>God Given Roles – Ephesians 5:21-33</vt:lpstr>
      <vt:lpstr>God Given Roles – Ephesians 5:21-33</vt:lpstr>
      <vt:lpstr>God Given Roles – Ephesians 5:21-33</vt:lpstr>
      <vt:lpstr>God Given Roles – Ephesians 5:21-33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Divine Design</dc:title>
  <dc:creator>Scott Wiens</dc:creator>
  <cp:lastModifiedBy>Shawn</cp:lastModifiedBy>
  <cp:revision>71</cp:revision>
  <dcterms:created xsi:type="dcterms:W3CDTF">2014-09-19T23:12:31Z</dcterms:created>
  <dcterms:modified xsi:type="dcterms:W3CDTF">2014-11-09T11:16:39Z</dcterms:modified>
</cp:coreProperties>
</file>