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8" r:id="rId3"/>
    <p:sldId id="259" r:id="rId4"/>
    <p:sldId id="267" r:id="rId5"/>
    <p:sldId id="274" r:id="rId6"/>
    <p:sldId id="275" r:id="rId7"/>
    <p:sldId id="276" r:id="rId8"/>
    <p:sldId id="277" r:id="rId9"/>
    <p:sldId id="264" r:id="rId10"/>
    <p:sldId id="296" r:id="rId11"/>
    <p:sldId id="297" r:id="rId12"/>
    <p:sldId id="298" r:id="rId13"/>
    <p:sldId id="289" r:id="rId14"/>
    <p:sldId id="295" r:id="rId15"/>
    <p:sldId id="290" r:id="rId16"/>
    <p:sldId id="291" r:id="rId17"/>
    <p:sldId id="278" r:id="rId18"/>
    <p:sldId id="281" r:id="rId19"/>
    <p:sldId id="293" r:id="rId20"/>
    <p:sldId id="283" r:id="rId21"/>
    <p:sldId id="284" r:id="rId22"/>
    <p:sldId id="294" r:id="rId23"/>
    <p:sldId id="286" r:id="rId24"/>
    <p:sldId id="287" r:id="rId25"/>
    <p:sldId id="288" r:id="rId26"/>
    <p:sldId id="29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07" autoAdjust="0"/>
    <p:restoredTop sz="94670" autoAdjust="0"/>
  </p:normalViewPr>
  <p:slideViewPr>
    <p:cSldViewPr>
      <p:cViewPr varScale="1">
        <p:scale>
          <a:sx n="68" d="100"/>
          <a:sy n="68" d="100"/>
        </p:scale>
        <p:origin x="-966" y="-102"/>
      </p:cViewPr>
      <p:guideLst>
        <p:guide orient="horz" pos="2160"/>
        <p:guide pos="2880"/>
      </p:guideLst>
    </p:cSldViewPr>
  </p:slideViewPr>
  <p:outlineViewPr>
    <p:cViewPr>
      <p:scale>
        <a:sx n="33" d="100"/>
        <a:sy n="33" d="100"/>
      </p:scale>
      <p:origin x="0" y="157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3B3E77-7A2B-43F9-A0F8-871B3E88620C}" type="datetimeFigureOut">
              <a:rPr lang="en-US" smtClean="0"/>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785130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3B3E77-7A2B-43F9-A0F8-871B3E88620C}" type="datetimeFigureOut">
              <a:rPr lang="en-US" smtClean="0"/>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821617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3B3E77-7A2B-43F9-A0F8-871B3E88620C}" type="datetimeFigureOut">
              <a:rPr lang="en-US" smtClean="0"/>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1824452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3B3E77-7A2B-43F9-A0F8-871B3E88620C}" type="datetimeFigureOut">
              <a:rPr lang="en-US" smtClean="0"/>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4131145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3B3E77-7A2B-43F9-A0F8-871B3E88620C}" type="datetimeFigureOut">
              <a:rPr lang="en-US" smtClean="0"/>
              <a:t>12/10/2014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2903628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3B3E77-7A2B-43F9-A0F8-871B3E88620C}" type="datetimeFigureOut">
              <a:rPr lang="en-US" smtClean="0"/>
              <a:t>12/10/2014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1310612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3B3E77-7A2B-43F9-A0F8-871B3E88620C}" type="datetimeFigureOut">
              <a:rPr lang="en-US" smtClean="0"/>
              <a:t>12/10/2014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849370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3B3E77-7A2B-43F9-A0F8-871B3E88620C}" type="datetimeFigureOut">
              <a:rPr lang="en-US" smtClean="0"/>
              <a:t>12/10/2014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3189983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3B3E77-7A2B-43F9-A0F8-871B3E88620C}" type="datetimeFigureOut">
              <a:rPr lang="en-US" smtClean="0"/>
              <a:t>12/10/2014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259490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3B3E77-7A2B-43F9-A0F8-871B3E88620C}" type="datetimeFigureOut">
              <a:rPr lang="en-US" smtClean="0"/>
              <a:t>12/10/2014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1201511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3B3E77-7A2B-43F9-A0F8-871B3E88620C}" type="datetimeFigureOut">
              <a:rPr lang="en-US" smtClean="0"/>
              <a:t>12/10/2014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B05F07-3146-47A1-9919-2417D5B99227}" type="slidenum">
              <a:rPr lang="en-US" smtClean="0"/>
              <a:t>‹#›</a:t>
            </a:fld>
            <a:endParaRPr lang="en-US"/>
          </a:p>
        </p:txBody>
      </p:sp>
    </p:spTree>
    <p:extLst>
      <p:ext uri="{BB962C8B-B14F-4D97-AF65-F5344CB8AC3E}">
        <p14:creationId xmlns:p14="http://schemas.microsoft.com/office/powerpoint/2010/main" val="2416999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3B3E77-7A2B-43F9-A0F8-871B3E88620C}" type="datetimeFigureOut">
              <a:rPr lang="en-US" smtClean="0"/>
              <a:t>12/10/2014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B05F07-3146-47A1-9919-2417D5B99227}" type="slidenum">
              <a:rPr lang="en-US" smtClean="0"/>
              <a:t>‹#›</a:t>
            </a:fld>
            <a:endParaRPr lang="en-US"/>
          </a:p>
        </p:txBody>
      </p:sp>
    </p:spTree>
    <p:extLst>
      <p:ext uri="{BB962C8B-B14F-4D97-AF65-F5344CB8AC3E}">
        <p14:creationId xmlns:p14="http://schemas.microsoft.com/office/powerpoint/2010/main" val="1226670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45915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228601" y="1219200"/>
            <a:ext cx="8610599" cy="3886200"/>
          </a:xfrm>
        </p:spPr>
        <p:txBody>
          <a:bodyPr>
            <a:noAutofit/>
          </a:bodyPr>
          <a:lstStyle/>
          <a:p>
            <a:pPr marL="0" indent="0" algn="ctr">
              <a:lnSpc>
                <a:spcPct val="80000"/>
              </a:lnSpc>
              <a:spcBef>
                <a:spcPts val="0"/>
              </a:spcBef>
              <a:buNone/>
            </a:pPr>
            <a:r>
              <a:rPr lang="en-US" sz="9000" b="1" dirty="0" smtClean="0">
                <a:ln w="19050">
                  <a:noFill/>
                </a:ln>
                <a:solidFill>
                  <a:schemeClr val="accent1">
                    <a:lumMod val="60000"/>
                    <a:lumOff val="40000"/>
                  </a:schemeClr>
                </a:solidFill>
                <a:effectLst>
                  <a:glow rad="127000">
                    <a:schemeClr val="tx1"/>
                  </a:glow>
                </a:effectLst>
              </a:rPr>
              <a:t>The </a:t>
            </a:r>
            <a:r>
              <a:rPr lang="en-US" sz="9000" b="1" dirty="0">
                <a:ln w="19050">
                  <a:noFill/>
                </a:ln>
                <a:solidFill>
                  <a:schemeClr val="accent1">
                    <a:lumMod val="60000"/>
                    <a:lumOff val="40000"/>
                  </a:schemeClr>
                </a:solidFill>
                <a:effectLst>
                  <a:glow rad="127000">
                    <a:schemeClr val="tx1"/>
                  </a:glow>
                </a:effectLst>
              </a:rPr>
              <a:t>Gospel </a:t>
            </a:r>
            <a:r>
              <a:rPr lang="en-US" sz="9000" b="1" dirty="0" smtClean="0">
                <a:ln w="19050">
                  <a:noFill/>
                </a:ln>
                <a:solidFill>
                  <a:schemeClr val="accent1">
                    <a:lumMod val="60000"/>
                    <a:lumOff val="40000"/>
                  </a:schemeClr>
                </a:solidFill>
                <a:effectLst>
                  <a:glow rad="127000">
                    <a:schemeClr val="tx1"/>
                  </a:glow>
                </a:effectLst>
              </a:rPr>
              <a:t>of Moses was the Gospel of Jesus</a:t>
            </a:r>
            <a:endParaRPr lang="en-US" sz="9000" b="1" dirty="0">
              <a:ln w="19050">
                <a:noFill/>
              </a:ln>
              <a:solidFill>
                <a:schemeClr val="accent1">
                  <a:lumMod val="60000"/>
                  <a:lumOff val="40000"/>
                </a:schemeClr>
              </a:solidFill>
              <a:effectLst>
                <a:glow rad="127000">
                  <a:schemeClr val="tx1"/>
                </a:glow>
              </a:effectLst>
            </a:endParaRPr>
          </a:p>
        </p:txBody>
      </p:sp>
      <p:pic>
        <p:nvPicPr>
          <p:cNvPr id="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59265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52401" y="152400"/>
            <a:ext cx="8839200" cy="6553200"/>
          </a:xfrm>
          <a:ln>
            <a:noFill/>
          </a:ln>
        </p:spPr>
        <p:txBody>
          <a:bodyPr>
            <a:noAutofit/>
          </a:bodyPr>
          <a:lstStyle/>
          <a:p>
            <a:pPr marL="0" indent="0" algn="ctr">
              <a:lnSpc>
                <a:spcPct val="90000"/>
              </a:lnSpc>
              <a:spcBef>
                <a:spcPts val="0"/>
              </a:spcBef>
              <a:buNone/>
            </a:pPr>
            <a:r>
              <a:rPr lang="en-US" sz="4900" b="1" u="sng" dirty="0" smtClean="0">
                <a:ln w="19050">
                  <a:noFill/>
                </a:ln>
                <a:solidFill>
                  <a:schemeClr val="bg1"/>
                </a:solidFill>
                <a:effectLst>
                  <a:glow rad="152400">
                    <a:schemeClr val="tx1"/>
                  </a:glow>
                </a:effectLst>
              </a:rPr>
              <a:t>Hebrews </a:t>
            </a:r>
            <a:r>
              <a:rPr lang="en-US" sz="4900" b="1" u="sng" dirty="0">
                <a:ln w="19050">
                  <a:noFill/>
                </a:ln>
                <a:solidFill>
                  <a:schemeClr val="bg1"/>
                </a:solidFill>
                <a:effectLst>
                  <a:glow rad="152400">
                    <a:schemeClr val="tx1"/>
                  </a:glow>
                </a:effectLst>
              </a:rPr>
              <a:t>11:24-26</a:t>
            </a:r>
            <a:r>
              <a:rPr lang="en-US" sz="4900" b="1" dirty="0">
                <a:ln w="19050">
                  <a:noFill/>
                </a:ln>
                <a:solidFill>
                  <a:schemeClr val="bg1"/>
                </a:solidFill>
                <a:effectLst>
                  <a:glow rad="152400">
                    <a:schemeClr val="tx1"/>
                  </a:glow>
                </a:effectLst>
              </a:rPr>
              <a:t> </a:t>
            </a:r>
            <a:endParaRPr lang="en-US" sz="4900" b="1" dirty="0" smtClean="0">
              <a:ln w="19050">
                <a:noFill/>
              </a:ln>
              <a:solidFill>
                <a:schemeClr val="bg1"/>
              </a:solidFill>
              <a:effectLst>
                <a:glow rad="152400">
                  <a:schemeClr val="tx1"/>
                </a:glow>
              </a:effectLst>
            </a:endParaRPr>
          </a:p>
          <a:p>
            <a:pPr marL="0" indent="0" algn="ctr">
              <a:lnSpc>
                <a:spcPct val="90000"/>
              </a:lnSpc>
              <a:spcBef>
                <a:spcPts val="600"/>
              </a:spcBef>
              <a:buNone/>
            </a:pPr>
            <a:r>
              <a:rPr lang="en-US" sz="4900" b="1" baseline="30000" dirty="0" smtClean="0">
                <a:ln w="19050">
                  <a:noFill/>
                </a:ln>
                <a:solidFill>
                  <a:schemeClr val="bg1"/>
                </a:solidFill>
                <a:effectLst>
                  <a:glow rad="152400">
                    <a:schemeClr val="tx1"/>
                  </a:glow>
                </a:effectLst>
              </a:rPr>
              <a:t>24</a:t>
            </a:r>
            <a:r>
              <a:rPr lang="en-US" sz="4900" b="1" dirty="0" smtClean="0">
                <a:ln w="19050">
                  <a:noFill/>
                </a:ln>
                <a:solidFill>
                  <a:schemeClr val="bg1"/>
                </a:solidFill>
                <a:effectLst>
                  <a:glow rad="152400">
                    <a:schemeClr val="tx1"/>
                  </a:glow>
                </a:effectLst>
              </a:rPr>
              <a:t> </a:t>
            </a:r>
            <a:r>
              <a:rPr lang="en-US" sz="4900" b="1" dirty="0">
                <a:ln w="19050">
                  <a:noFill/>
                </a:ln>
                <a:solidFill>
                  <a:schemeClr val="bg1"/>
                </a:solidFill>
                <a:effectLst>
                  <a:glow rad="152400">
                    <a:schemeClr val="tx1"/>
                  </a:glow>
                </a:effectLst>
              </a:rPr>
              <a:t>By faith Moses, when he had grown up, refused to be known as the son of Pharaoh's daughter. </a:t>
            </a:r>
            <a:r>
              <a:rPr lang="en-US" sz="4900" b="1" baseline="30000" dirty="0">
                <a:ln w="19050">
                  <a:noFill/>
                </a:ln>
                <a:solidFill>
                  <a:schemeClr val="bg1"/>
                </a:solidFill>
                <a:effectLst>
                  <a:glow rad="152400">
                    <a:schemeClr val="tx1"/>
                  </a:glow>
                </a:effectLst>
              </a:rPr>
              <a:t>25</a:t>
            </a:r>
            <a:r>
              <a:rPr lang="en-US" sz="4900" b="1" dirty="0">
                <a:ln w="19050">
                  <a:noFill/>
                </a:ln>
                <a:solidFill>
                  <a:schemeClr val="bg1"/>
                </a:solidFill>
                <a:effectLst>
                  <a:glow rad="152400">
                    <a:schemeClr val="tx1"/>
                  </a:glow>
                </a:effectLst>
              </a:rPr>
              <a:t> He chose to be mistreated along with the people of God rather than to enjoy the pleasures of sin for a short time. </a:t>
            </a:r>
          </a:p>
        </p:txBody>
      </p:sp>
      <p:pic>
        <p:nvPicPr>
          <p:cNvPr id="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2877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52401" y="152400"/>
            <a:ext cx="8839200" cy="6553200"/>
          </a:xfrm>
          <a:ln>
            <a:noFill/>
          </a:ln>
        </p:spPr>
        <p:txBody>
          <a:bodyPr>
            <a:noAutofit/>
          </a:bodyPr>
          <a:lstStyle/>
          <a:p>
            <a:pPr marL="0" indent="0" algn="ctr">
              <a:lnSpc>
                <a:spcPct val="90000"/>
              </a:lnSpc>
              <a:spcBef>
                <a:spcPts val="0"/>
              </a:spcBef>
              <a:buNone/>
            </a:pPr>
            <a:r>
              <a:rPr lang="en-US" sz="4900" b="1" u="sng" dirty="0" smtClean="0">
                <a:ln w="19050">
                  <a:noFill/>
                </a:ln>
                <a:solidFill>
                  <a:schemeClr val="bg1"/>
                </a:solidFill>
                <a:effectLst>
                  <a:glow rad="152400">
                    <a:schemeClr val="tx1"/>
                  </a:glow>
                </a:effectLst>
              </a:rPr>
              <a:t>Hebrews </a:t>
            </a:r>
            <a:r>
              <a:rPr lang="en-US" sz="4900" b="1" u="sng" dirty="0">
                <a:ln w="19050">
                  <a:noFill/>
                </a:ln>
                <a:solidFill>
                  <a:schemeClr val="bg1"/>
                </a:solidFill>
                <a:effectLst>
                  <a:glow rad="152400">
                    <a:schemeClr val="tx1"/>
                  </a:glow>
                </a:effectLst>
              </a:rPr>
              <a:t>11:24-26</a:t>
            </a:r>
            <a:r>
              <a:rPr lang="en-US" sz="4900" b="1" dirty="0">
                <a:ln w="19050">
                  <a:noFill/>
                </a:ln>
                <a:solidFill>
                  <a:schemeClr val="bg1"/>
                </a:solidFill>
                <a:effectLst>
                  <a:glow rad="152400">
                    <a:schemeClr val="tx1"/>
                  </a:glow>
                </a:effectLst>
              </a:rPr>
              <a:t> </a:t>
            </a:r>
          </a:p>
          <a:p>
            <a:pPr marL="0" indent="0" algn="ctr">
              <a:lnSpc>
                <a:spcPct val="90000"/>
              </a:lnSpc>
              <a:spcBef>
                <a:spcPts val="600"/>
              </a:spcBef>
              <a:buNone/>
            </a:pPr>
            <a:r>
              <a:rPr lang="en-US" sz="6000" b="1" baseline="30000" dirty="0" smtClean="0">
                <a:ln w="19050">
                  <a:noFill/>
                </a:ln>
                <a:solidFill>
                  <a:schemeClr val="bg1"/>
                </a:solidFill>
                <a:effectLst>
                  <a:glow rad="152400">
                    <a:schemeClr val="tx1"/>
                  </a:glow>
                </a:effectLst>
              </a:rPr>
              <a:t>26</a:t>
            </a:r>
            <a:r>
              <a:rPr lang="en-US" sz="6000" b="1" dirty="0" smtClean="0">
                <a:ln w="19050">
                  <a:noFill/>
                </a:ln>
                <a:solidFill>
                  <a:schemeClr val="bg1"/>
                </a:solidFill>
                <a:effectLst>
                  <a:glow rad="152400">
                    <a:schemeClr val="tx1"/>
                  </a:glow>
                </a:effectLst>
              </a:rPr>
              <a:t> </a:t>
            </a:r>
            <a:r>
              <a:rPr lang="en-US" sz="6000" b="1" dirty="0">
                <a:ln w="19050">
                  <a:noFill/>
                </a:ln>
                <a:solidFill>
                  <a:schemeClr val="bg1"/>
                </a:solidFill>
                <a:effectLst>
                  <a:glow rad="152400">
                    <a:schemeClr val="tx1"/>
                  </a:glow>
                </a:effectLst>
              </a:rPr>
              <a:t>He regarded disgrace </a:t>
            </a:r>
            <a:r>
              <a:rPr lang="en-US" sz="6000" b="1" dirty="0">
                <a:ln w="19050">
                  <a:noFill/>
                </a:ln>
                <a:solidFill>
                  <a:srgbClr val="FFFF66"/>
                </a:solidFill>
                <a:effectLst>
                  <a:glow rad="152400">
                    <a:schemeClr val="tx1"/>
                  </a:glow>
                </a:effectLst>
              </a:rPr>
              <a:t>for the sake of Christ </a:t>
            </a:r>
            <a:r>
              <a:rPr lang="en-US" sz="6000" b="1" dirty="0">
                <a:ln w="19050">
                  <a:noFill/>
                </a:ln>
                <a:solidFill>
                  <a:schemeClr val="bg1"/>
                </a:solidFill>
                <a:effectLst>
                  <a:glow rad="152400">
                    <a:schemeClr val="tx1"/>
                  </a:glow>
                </a:effectLst>
              </a:rPr>
              <a:t>as of greater value than the treasures of Egypt, because he was looking ahead to his reward.</a:t>
            </a:r>
          </a:p>
        </p:txBody>
      </p:sp>
      <p:pic>
        <p:nvPicPr>
          <p:cNvPr id="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39875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0"/>
            <a:ext cx="9143999" cy="1295400"/>
          </a:xfrm>
        </p:spPr>
        <p:txBody>
          <a:bodyPr>
            <a:noAutofit/>
          </a:bodyPr>
          <a:lstStyle/>
          <a:p>
            <a:pPr>
              <a:lnSpc>
                <a:spcPct val="80000"/>
              </a:lnSpc>
            </a:pPr>
            <a:r>
              <a:rPr lang="en-US" sz="6000" b="1" dirty="0">
                <a:solidFill>
                  <a:schemeClr val="accent1">
                    <a:lumMod val="60000"/>
                    <a:lumOff val="40000"/>
                  </a:schemeClr>
                </a:solidFill>
                <a:effectLst>
                  <a:glow rad="127000">
                    <a:schemeClr val="tx1"/>
                  </a:glow>
                </a:effectLst>
              </a:rPr>
              <a:t>OT Gospel = Jesus</a:t>
            </a:r>
          </a:p>
        </p:txBody>
      </p:sp>
      <p:sp>
        <p:nvSpPr>
          <p:cNvPr id="5" name="Subtitle 4"/>
          <p:cNvSpPr>
            <a:spLocks noGrp="1"/>
          </p:cNvSpPr>
          <p:nvPr>
            <p:ph idx="1"/>
          </p:nvPr>
        </p:nvSpPr>
        <p:spPr>
          <a:xfrm>
            <a:off x="152400" y="1295400"/>
            <a:ext cx="8991600" cy="4830763"/>
          </a:xfrm>
        </p:spPr>
        <p:txBody>
          <a:bodyPr>
            <a:noAutofit/>
          </a:bodyPr>
          <a:lstStyle/>
          <a:p>
            <a:pPr marL="0" indent="0" algn="ctr">
              <a:buNone/>
            </a:pPr>
            <a:r>
              <a:rPr lang="en-US" sz="10000" b="1" dirty="0" smtClean="0">
                <a:ln w="19050">
                  <a:noFill/>
                </a:ln>
                <a:solidFill>
                  <a:srgbClr val="FFFF66"/>
                </a:solidFill>
                <a:effectLst>
                  <a:glow rad="152400">
                    <a:schemeClr val="tx1"/>
                  </a:glow>
                </a:effectLst>
              </a:rPr>
              <a:t>YESHUA</a:t>
            </a:r>
          </a:p>
          <a:p>
            <a:pPr marL="0" indent="0" algn="ctr">
              <a:buNone/>
            </a:pPr>
            <a:r>
              <a:rPr lang="en-US" sz="6000" b="1" dirty="0" smtClean="0">
                <a:ln w="19050">
                  <a:noFill/>
                </a:ln>
                <a:solidFill>
                  <a:schemeClr val="bg1"/>
                </a:solidFill>
                <a:effectLst>
                  <a:glow rad="152400">
                    <a:schemeClr val="tx1"/>
                  </a:glow>
                </a:effectLst>
              </a:rPr>
              <a:t>(Salvation)</a:t>
            </a:r>
            <a:br>
              <a:rPr lang="en-US" sz="6000" b="1" dirty="0" smtClean="0">
                <a:ln w="19050">
                  <a:noFill/>
                </a:ln>
                <a:solidFill>
                  <a:schemeClr val="bg1"/>
                </a:solidFill>
                <a:effectLst>
                  <a:glow rad="152400">
                    <a:schemeClr val="tx1"/>
                  </a:glow>
                </a:effectLst>
              </a:rPr>
            </a:br>
            <a:r>
              <a:rPr lang="en-US" sz="6000" b="1" dirty="0" smtClean="0">
                <a:ln w="19050">
                  <a:noFill/>
                </a:ln>
                <a:solidFill>
                  <a:schemeClr val="bg1"/>
                </a:solidFill>
                <a:effectLst>
                  <a:glow rad="152400">
                    <a:schemeClr val="tx1"/>
                  </a:glow>
                </a:effectLst>
              </a:rPr>
              <a:t>(to rescue; to deliver)</a:t>
            </a:r>
            <a:endParaRPr lang="en-US" sz="60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7509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0"/>
            <a:ext cx="9143999" cy="1295400"/>
          </a:xfrm>
        </p:spPr>
        <p:txBody>
          <a:bodyPr>
            <a:noAutofit/>
          </a:bodyPr>
          <a:lstStyle/>
          <a:p>
            <a:pPr>
              <a:lnSpc>
                <a:spcPct val="80000"/>
              </a:lnSpc>
            </a:pPr>
            <a:r>
              <a:rPr lang="en-US" sz="6000" b="1" dirty="0">
                <a:solidFill>
                  <a:schemeClr val="accent1">
                    <a:lumMod val="60000"/>
                    <a:lumOff val="40000"/>
                  </a:schemeClr>
                </a:solidFill>
                <a:effectLst>
                  <a:glow rad="127000">
                    <a:schemeClr val="tx1"/>
                  </a:glow>
                </a:effectLst>
              </a:rPr>
              <a:t>OT Gospel = Jesus</a:t>
            </a:r>
          </a:p>
        </p:txBody>
      </p:sp>
      <p:sp>
        <p:nvSpPr>
          <p:cNvPr id="5" name="Subtitle 4"/>
          <p:cNvSpPr>
            <a:spLocks noGrp="1"/>
          </p:cNvSpPr>
          <p:nvPr>
            <p:ph idx="1"/>
          </p:nvPr>
        </p:nvSpPr>
        <p:spPr>
          <a:xfrm>
            <a:off x="152400" y="990600"/>
            <a:ext cx="8839200" cy="5135563"/>
          </a:xfrm>
          <a:ln>
            <a:noFill/>
          </a:ln>
        </p:spPr>
        <p:txBody>
          <a:bodyPr>
            <a:noAutofit/>
          </a:bodyPr>
          <a:lstStyle/>
          <a:p>
            <a:pPr marL="0" indent="0" algn="ctr">
              <a:buNone/>
            </a:pPr>
            <a:r>
              <a:rPr lang="en-US" sz="4850" b="1" u="sng" dirty="0" smtClean="0">
                <a:ln w="19050">
                  <a:noFill/>
                </a:ln>
                <a:solidFill>
                  <a:schemeClr val="bg1"/>
                </a:solidFill>
                <a:effectLst>
                  <a:glow rad="152400">
                    <a:schemeClr val="tx1"/>
                  </a:glow>
                </a:effectLst>
              </a:rPr>
              <a:t>Isaiah 62:11</a:t>
            </a:r>
          </a:p>
          <a:p>
            <a:pPr marL="0" indent="0" algn="ctr">
              <a:lnSpc>
                <a:spcPct val="90000"/>
              </a:lnSpc>
              <a:spcBef>
                <a:spcPts val="0"/>
              </a:spcBef>
              <a:buNone/>
            </a:pPr>
            <a:r>
              <a:rPr lang="en-US" sz="4850" b="1" dirty="0" smtClean="0">
                <a:ln w="19050">
                  <a:noFill/>
                </a:ln>
                <a:solidFill>
                  <a:schemeClr val="bg1"/>
                </a:solidFill>
                <a:effectLst>
                  <a:glow rad="152400">
                    <a:schemeClr val="tx1"/>
                  </a:glow>
                </a:effectLst>
              </a:rPr>
              <a:t>The LORD has made proclamation to the ends of the earth: “Say to the Daughter of Zion, ‘See, your </a:t>
            </a:r>
            <a:r>
              <a:rPr lang="en-US" sz="4850" b="1" dirty="0" smtClean="0">
                <a:ln w="19050">
                  <a:noFill/>
                </a:ln>
                <a:solidFill>
                  <a:srgbClr val="FFFF66"/>
                </a:solidFill>
                <a:effectLst>
                  <a:glow rad="152400">
                    <a:schemeClr val="tx1"/>
                  </a:glow>
                </a:effectLst>
              </a:rPr>
              <a:t>Savior</a:t>
            </a:r>
            <a:r>
              <a:rPr lang="en-US" sz="4850" b="1" dirty="0" smtClean="0">
                <a:ln w="19050">
                  <a:noFill/>
                </a:ln>
                <a:solidFill>
                  <a:schemeClr val="bg1"/>
                </a:solidFill>
                <a:effectLst>
                  <a:glow rad="152400">
                    <a:schemeClr val="tx1"/>
                  </a:glow>
                </a:effectLst>
              </a:rPr>
              <a:t> </a:t>
            </a:r>
            <a:r>
              <a:rPr lang="en-US" sz="4850" b="1" dirty="0" smtClean="0">
                <a:ln w="19050">
                  <a:noFill/>
                </a:ln>
                <a:solidFill>
                  <a:srgbClr val="FFFF66"/>
                </a:solidFill>
                <a:effectLst>
                  <a:glow rad="152400">
                    <a:schemeClr val="tx1"/>
                  </a:glow>
                </a:effectLst>
              </a:rPr>
              <a:t>(YESHUA)</a:t>
            </a:r>
            <a:r>
              <a:rPr lang="en-US" sz="4850" b="1" dirty="0" smtClean="0">
                <a:ln w="19050">
                  <a:noFill/>
                </a:ln>
                <a:solidFill>
                  <a:schemeClr val="bg1"/>
                </a:solidFill>
                <a:effectLst>
                  <a:glow rad="152400">
                    <a:schemeClr val="tx1"/>
                  </a:glow>
                </a:effectLst>
              </a:rPr>
              <a:t> comes</a:t>
            </a:r>
            <a:r>
              <a:rPr lang="en-US" sz="4850" b="1" dirty="0">
                <a:ln w="19050">
                  <a:noFill/>
                </a:ln>
                <a:solidFill>
                  <a:schemeClr val="bg1"/>
                </a:solidFill>
                <a:effectLst>
                  <a:glow rad="152400">
                    <a:schemeClr val="tx1"/>
                  </a:glow>
                </a:effectLst>
              </a:rPr>
              <a:t>! See, his reward is with him, and his recompense accompanies him</a:t>
            </a:r>
            <a:r>
              <a:rPr lang="en-US" sz="4850" b="1" dirty="0" smtClean="0">
                <a:ln w="19050">
                  <a:noFill/>
                </a:ln>
                <a:solidFill>
                  <a:schemeClr val="bg1"/>
                </a:solidFill>
                <a:effectLst>
                  <a:glow rad="152400">
                    <a:schemeClr val="tx1"/>
                  </a:glow>
                </a:effectLst>
              </a:rPr>
              <a:t>.’”</a:t>
            </a:r>
            <a:endParaRPr lang="en-US" sz="4850" b="1" dirty="0">
              <a:ln w="19050">
                <a:noFill/>
              </a:ln>
              <a:solidFill>
                <a:schemeClr val="bg1"/>
              </a:solidFill>
              <a:effectLst>
                <a:glow rad="152400">
                  <a:schemeClr val="tx1"/>
                </a:glow>
              </a:effectLst>
            </a:endParaRPr>
          </a:p>
        </p:txBody>
      </p:sp>
      <p:pic>
        <p:nvPicPr>
          <p:cNvPr id="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8192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0"/>
            <a:ext cx="9143999" cy="1295400"/>
          </a:xfrm>
        </p:spPr>
        <p:txBody>
          <a:bodyPr>
            <a:noAutofit/>
          </a:bodyPr>
          <a:lstStyle/>
          <a:p>
            <a:pPr>
              <a:lnSpc>
                <a:spcPct val="80000"/>
              </a:lnSpc>
            </a:pPr>
            <a:r>
              <a:rPr lang="en-US" sz="6000" b="1" dirty="0">
                <a:solidFill>
                  <a:schemeClr val="accent1">
                    <a:lumMod val="60000"/>
                    <a:lumOff val="40000"/>
                  </a:schemeClr>
                </a:solidFill>
                <a:effectLst>
                  <a:glow rad="127000">
                    <a:schemeClr val="tx1"/>
                  </a:glow>
                </a:effectLst>
              </a:rPr>
              <a:t>OT Gospel = Jesus</a:t>
            </a:r>
          </a:p>
        </p:txBody>
      </p:sp>
      <p:sp>
        <p:nvSpPr>
          <p:cNvPr id="5" name="Subtitle 4"/>
          <p:cNvSpPr>
            <a:spLocks noGrp="1"/>
          </p:cNvSpPr>
          <p:nvPr>
            <p:ph idx="1"/>
          </p:nvPr>
        </p:nvSpPr>
        <p:spPr>
          <a:xfrm>
            <a:off x="152400" y="1066800"/>
            <a:ext cx="8839200" cy="5059363"/>
          </a:xfrm>
        </p:spPr>
        <p:txBody>
          <a:bodyPr>
            <a:noAutofit/>
          </a:bodyPr>
          <a:lstStyle/>
          <a:p>
            <a:pPr marL="0" indent="0" algn="ctr">
              <a:buNone/>
            </a:pPr>
            <a:r>
              <a:rPr lang="en-US" sz="4200" b="1" dirty="0" smtClean="0">
                <a:ln w="19050">
                  <a:noFill/>
                </a:ln>
                <a:solidFill>
                  <a:schemeClr val="bg1"/>
                </a:solidFill>
                <a:effectLst>
                  <a:glow rad="152400">
                    <a:schemeClr val="tx1"/>
                  </a:glow>
                </a:effectLst>
              </a:rPr>
              <a:t>“Every </a:t>
            </a:r>
            <a:r>
              <a:rPr lang="en-US" sz="4200" b="1" dirty="0">
                <a:ln w="19050">
                  <a:noFill/>
                </a:ln>
                <a:solidFill>
                  <a:schemeClr val="bg1"/>
                </a:solidFill>
                <a:effectLst>
                  <a:glow rad="152400">
                    <a:schemeClr val="tx1"/>
                  </a:glow>
                </a:effectLst>
              </a:rPr>
              <a:t>time the Old Testament uses the word SALVATION (especially with the Hebrew suffix meaning "my," thy," or "his"), with very few exceptions (when the word is impersonal), it is the very same word, </a:t>
            </a:r>
            <a:r>
              <a:rPr lang="en-US" sz="4200" b="1" dirty="0">
                <a:ln w="19050">
                  <a:noFill/>
                </a:ln>
                <a:solidFill>
                  <a:srgbClr val="FFFF66"/>
                </a:solidFill>
                <a:effectLst>
                  <a:glow rad="152400">
                    <a:schemeClr val="tx1"/>
                  </a:glow>
                </a:effectLst>
              </a:rPr>
              <a:t>YESHUA</a:t>
            </a:r>
            <a:r>
              <a:rPr lang="en-US" sz="4200" b="1" dirty="0">
                <a:ln w="19050">
                  <a:noFill/>
                </a:ln>
                <a:solidFill>
                  <a:schemeClr val="bg1"/>
                </a:solidFill>
                <a:effectLst>
                  <a:glow rad="152400">
                    <a:schemeClr val="tx1"/>
                  </a:glow>
                </a:effectLst>
              </a:rPr>
              <a:t> (Jesus), used in Matthew </a:t>
            </a:r>
            <a:r>
              <a:rPr lang="en-US" sz="4200" b="1" dirty="0" smtClean="0">
                <a:ln w="19050">
                  <a:noFill/>
                </a:ln>
                <a:solidFill>
                  <a:schemeClr val="bg1"/>
                </a:solidFill>
                <a:effectLst>
                  <a:glow rad="152400">
                    <a:schemeClr val="tx1"/>
                  </a:glow>
                </a:effectLst>
              </a:rPr>
              <a:t>1:21.” –Arthur Glass </a:t>
            </a:r>
            <a:endParaRPr lang="en-US" sz="42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5609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0"/>
            <a:ext cx="9143999" cy="1295400"/>
          </a:xfrm>
        </p:spPr>
        <p:txBody>
          <a:bodyPr>
            <a:noAutofit/>
          </a:bodyPr>
          <a:lstStyle/>
          <a:p>
            <a:pPr>
              <a:lnSpc>
                <a:spcPct val="80000"/>
              </a:lnSpc>
            </a:pPr>
            <a:r>
              <a:rPr lang="en-US" sz="6000" b="1" dirty="0">
                <a:solidFill>
                  <a:schemeClr val="accent1">
                    <a:lumMod val="60000"/>
                    <a:lumOff val="40000"/>
                  </a:schemeClr>
                </a:solidFill>
                <a:effectLst>
                  <a:glow rad="127000">
                    <a:schemeClr val="tx1"/>
                  </a:glow>
                </a:effectLst>
              </a:rPr>
              <a:t>OT Gospel = Jesus</a:t>
            </a:r>
          </a:p>
        </p:txBody>
      </p:sp>
      <p:sp>
        <p:nvSpPr>
          <p:cNvPr id="5" name="Subtitle 4"/>
          <p:cNvSpPr>
            <a:spLocks noGrp="1"/>
          </p:cNvSpPr>
          <p:nvPr>
            <p:ph idx="1"/>
          </p:nvPr>
        </p:nvSpPr>
        <p:spPr>
          <a:xfrm>
            <a:off x="152400" y="1219200"/>
            <a:ext cx="8839200" cy="4906963"/>
          </a:xfrm>
          <a:ln>
            <a:noFill/>
          </a:ln>
        </p:spPr>
        <p:txBody>
          <a:bodyPr>
            <a:noAutofit/>
          </a:bodyPr>
          <a:lstStyle/>
          <a:p>
            <a:pPr marL="0" indent="0" algn="ctr">
              <a:buNone/>
            </a:pPr>
            <a:r>
              <a:rPr lang="en-US" sz="5000" b="1" u="sng" dirty="0" smtClean="0">
                <a:ln w="19050">
                  <a:noFill/>
                </a:ln>
                <a:solidFill>
                  <a:schemeClr val="bg1"/>
                </a:solidFill>
                <a:effectLst>
                  <a:glow rad="152400">
                    <a:schemeClr val="tx1"/>
                  </a:glow>
                </a:effectLst>
              </a:rPr>
              <a:t>Matthew 1:21 </a:t>
            </a:r>
          </a:p>
          <a:p>
            <a:pPr marL="0" indent="0" algn="ctr">
              <a:spcBef>
                <a:spcPts val="600"/>
              </a:spcBef>
              <a:buNone/>
            </a:pPr>
            <a:r>
              <a:rPr lang="en-US" sz="5000" b="1" dirty="0" smtClean="0">
                <a:ln w="19050">
                  <a:noFill/>
                </a:ln>
                <a:solidFill>
                  <a:schemeClr val="bg1"/>
                </a:solidFill>
                <a:effectLst>
                  <a:glow rad="152400">
                    <a:schemeClr val="tx1"/>
                  </a:glow>
                </a:effectLst>
              </a:rPr>
              <a:t>“She </a:t>
            </a:r>
            <a:r>
              <a:rPr lang="en-US" sz="5000" b="1" dirty="0">
                <a:ln w="19050">
                  <a:noFill/>
                </a:ln>
                <a:solidFill>
                  <a:schemeClr val="bg1"/>
                </a:solidFill>
                <a:effectLst>
                  <a:glow rad="152400">
                    <a:schemeClr val="tx1"/>
                  </a:glow>
                </a:effectLst>
              </a:rPr>
              <a:t>will give birth to a son, and </a:t>
            </a:r>
            <a:r>
              <a:rPr lang="en-US" sz="5000" b="1" dirty="0">
                <a:ln w="19050">
                  <a:noFill/>
                </a:ln>
                <a:solidFill>
                  <a:srgbClr val="FFFF66"/>
                </a:solidFill>
                <a:effectLst>
                  <a:glow rad="152400">
                    <a:schemeClr val="tx1"/>
                  </a:glow>
                </a:effectLst>
              </a:rPr>
              <a:t>you are to give him the name </a:t>
            </a:r>
            <a:r>
              <a:rPr lang="en-US" sz="5000" b="1" dirty="0" smtClean="0">
                <a:ln w="19050">
                  <a:noFill/>
                </a:ln>
                <a:solidFill>
                  <a:srgbClr val="FFFF66"/>
                </a:solidFill>
                <a:effectLst>
                  <a:glow rad="152400">
                    <a:schemeClr val="tx1"/>
                  </a:glow>
                </a:effectLst>
              </a:rPr>
              <a:t>Jesus (YESHUA), </a:t>
            </a:r>
            <a:r>
              <a:rPr lang="en-US" sz="5000" b="1" dirty="0">
                <a:ln w="19050">
                  <a:noFill/>
                </a:ln>
                <a:solidFill>
                  <a:srgbClr val="FFFF66"/>
                </a:solidFill>
                <a:effectLst>
                  <a:glow rad="152400">
                    <a:schemeClr val="tx1"/>
                  </a:glow>
                </a:effectLst>
              </a:rPr>
              <a:t>because he will save his people from their sins</a:t>
            </a:r>
            <a:r>
              <a:rPr lang="en-US" sz="5000" b="1" dirty="0" smtClean="0">
                <a:ln w="19050">
                  <a:noFill/>
                </a:ln>
                <a:solidFill>
                  <a:schemeClr val="bg1"/>
                </a:solidFill>
                <a:effectLst>
                  <a:glow rad="152400">
                    <a:schemeClr val="tx1"/>
                  </a:glow>
                </a:effectLst>
              </a:rPr>
              <a:t>.”</a:t>
            </a:r>
            <a:endParaRPr lang="en-US" sz="50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3655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152400"/>
            <a:ext cx="9143999" cy="1143000"/>
          </a:xfrm>
        </p:spPr>
        <p:txBody>
          <a:bodyPr>
            <a:noAutofit/>
          </a:bodyPr>
          <a:lstStyle/>
          <a:p>
            <a:pPr>
              <a:lnSpc>
                <a:spcPct val="80000"/>
              </a:lnSpc>
            </a:pPr>
            <a:r>
              <a:rPr lang="en-US" sz="6000" b="1" dirty="0" smtClean="0">
                <a:solidFill>
                  <a:schemeClr val="accent1">
                    <a:lumMod val="60000"/>
                    <a:lumOff val="40000"/>
                  </a:schemeClr>
                </a:solidFill>
                <a:effectLst>
                  <a:glow rad="127000">
                    <a:schemeClr val="tx1"/>
                  </a:glow>
                </a:effectLst>
              </a:rPr>
              <a:t>The ‘good news’ of Jesus:</a:t>
            </a:r>
            <a:endParaRPr lang="en-US" sz="6000" b="1" dirty="0">
              <a:solidFill>
                <a:schemeClr val="accent1">
                  <a:lumMod val="60000"/>
                  <a:lumOff val="40000"/>
                </a:schemeClr>
              </a:solidFill>
              <a:effectLst>
                <a:glow rad="127000">
                  <a:schemeClr val="tx1"/>
                </a:glow>
              </a:effectLst>
            </a:endParaRPr>
          </a:p>
        </p:txBody>
      </p:sp>
      <p:sp>
        <p:nvSpPr>
          <p:cNvPr id="5" name="Subtitle 4"/>
          <p:cNvSpPr>
            <a:spLocks noGrp="1"/>
          </p:cNvSpPr>
          <p:nvPr>
            <p:ph idx="1"/>
          </p:nvPr>
        </p:nvSpPr>
        <p:spPr>
          <a:xfrm>
            <a:off x="152400" y="1371600"/>
            <a:ext cx="8839200" cy="4754563"/>
          </a:xfrm>
        </p:spPr>
        <p:txBody>
          <a:bodyPr>
            <a:noAutofit/>
          </a:bodyPr>
          <a:lstStyle/>
          <a:p>
            <a:pPr marL="0" indent="0" algn="ctr">
              <a:lnSpc>
                <a:spcPct val="80000"/>
              </a:lnSpc>
              <a:spcBef>
                <a:spcPts val="0"/>
              </a:spcBef>
              <a:buNone/>
            </a:pPr>
            <a:r>
              <a:rPr lang="en-US" sz="6000" b="1" dirty="0" smtClean="0">
                <a:ln w="19050">
                  <a:noFill/>
                </a:ln>
                <a:solidFill>
                  <a:schemeClr val="bg1"/>
                </a:solidFill>
                <a:effectLst>
                  <a:glow rad="152400">
                    <a:schemeClr val="tx1"/>
                  </a:glow>
                </a:effectLst>
              </a:rPr>
              <a:t>Jesus accomplishes </a:t>
            </a:r>
            <a:br>
              <a:rPr lang="en-US" sz="6000" b="1" dirty="0" smtClean="0">
                <a:ln w="19050">
                  <a:noFill/>
                </a:ln>
                <a:solidFill>
                  <a:schemeClr val="bg1"/>
                </a:solidFill>
                <a:effectLst>
                  <a:glow rad="152400">
                    <a:schemeClr val="tx1"/>
                  </a:glow>
                </a:effectLst>
              </a:rPr>
            </a:br>
            <a:r>
              <a:rPr lang="en-US" sz="6000" b="1" dirty="0" smtClean="0">
                <a:ln w="19050">
                  <a:noFill/>
                </a:ln>
                <a:solidFill>
                  <a:schemeClr val="bg1"/>
                </a:solidFill>
                <a:effectLst>
                  <a:glow rad="152400">
                    <a:schemeClr val="tx1"/>
                  </a:glow>
                </a:effectLst>
              </a:rPr>
              <a:t>three main things:</a:t>
            </a:r>
          </a:p>
          <a:p>
            <a:pPr marL="914400" indent="-914400">
              <a:lnSpc>
                <a:spcPct val="90000"/>
              </a:lnSpc>
              <a:spcBef>
                <a:spcPts val="1800"/>
              </a:spcBef>
              <a:buFont typeface="+mj-lt"/>
              <a:buAutoNum type="arabicParenR"/>
            </a:pPr>
            <a:r>
              <a:rPr lang="en-US" sz="6000" b="1" dirty="0" smtClean="0">
                <a:ln w="19050">
                  <a:noFill/>
                </a:ln>
                <a:solidFill>
                  <a:schemeClr val="bg1"/>
                </a:solidFill>
                <a:effectLst>
                  <a:glow rad="152400">
                    <a:schemeClr val="tx1"/>
                  </a:glow>
                </a:effectLst>
              </a:rPr>
              <a:t>He removes the </a:t>
            </a:r>
            <a:r>
              <a:rPr lang="en-US" sz="6000" b="1" dirty="0" smtClean="0">
                <a:ln w="19050">
                  <a:noFill/>
                </a:ln>
                <a:solidFill>
                  <a:srgbClr val="FFFF66"/>
                </a:solidFill>
                <a:effectLst>
                  <a:glow rad="152400">
                    <a:schemeClr val="tx1"/>
                  </a:glow>
                </a:effectLst>
              </a:rPr>
              <a:t>penalty</a:t>
            </a:r>
            <a:r>
              <a:rPr lang="en-US" sz="6000" b="1" dirty="0" smtClean="0">
                <a:ln w="19050">
                  <a:noFill/>
                </a:ln>
                <a:solidFill>
                  <a:schemeClr val="accent1">
                    <a:lumMod val="60000"/>
                    <a:lumOff val="40000"/>
                  </a:schemeClr>
                </a:solidFill>
                <a:effectLst>
                  <a:glow rad="152400">
                    <a:schemeClr val="tx1"/>
                  </a:glow>
                </a:effectLst>
              </a:rPr>
              <a:t> </a:t>
            </a:r>
            <a:r>
              <a:rPr lang="en-US" sz="6000" b="1" dirty="0" smtClean="0">
                <a:ln w="19050">
                  <a:noFill/>
                </a:ln>
                <a:solidFill>
                  <a:schemeClr val="bg1"/>
                </a:solidFill>
                <a:effectLst>
                  <a:glow rad="152400">
                    <a:schemeClr val="tx1"/>
                  </a:glow>
                </a:effectLst>
              </a:rPr>
              <a:t>of </a:t>
            </a:r>
            <a:r>
              <a:rPr lang="en-US" sz="6000" b="1" dirty="0">
                <a:ln w="19050">
                  <a:noFill/>
                </a:ln>
                <a:solidFill>
                  <a:schemeClr val="bg1"/>
                </a:solidFill>
                <a:effectLst>
                  <a:glow rad="152400">
                    <a:schemeClr val="tx1"/>
                  </a:glow>
                </a:effectLst>
              </a:rPr>
              <a:t>sin (Justification) </a:t>
            </a:r>
            <a:endParaRPr lang="en-US" sz="6000" b="1" dirty="0" smtClean="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55507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152400"/>
            <a:ext cx="9143999" cy="1143000"/>
          </a:xfrm>
        </p:spPr>
        <p:txBody>
          <a:bodyPr>
            <a:noAutofit/>
          </a:bodyPr>
          <a:lstStyle/>
          <a:p>
            <a:pPr>
              <a:lnSpc>
                <a:spcPct val="80000"/>
              </a:lnSpc>
            </a:pPr>
            <a:r>
              <a:rPr lang="en-US" sz="6000" b="1" dirty="0" smtClean="0">
                <a:solidFill>
                  <a:schemeClr val="accent1">
                    <a:lumMod val="60000"/>
                    <a:lumOff val="40000"/>
                  </a:schemeClr>
                </a:solidFill>
                <a:effectLst>
                  <a:glow rad="127000">
                    <a:schemeClr val="tx1"/>
                  </a:glow>
                </a:effectLst>
              </a:rPr>
              <a:t>The ‘good news’ of Jesus:</a:t>
            </a:r>
            <a:endParaRPr lang="en-US" sz="6000" b="1" dirty="0">
              <a:solidFill>
                <a:schemeClr val="accent1">
                  <a:lumMod val="60000"/>
                  <a:lumOff val="40000"/>
                </a:schemeClr>
              </a:solidFill>
              <a:effectLst>
                <a:glow rad="127000">
                  <a:schemeClr val="tx1"/>
                </a:glow>
              </a:effectLst>
            </a:endParaRPr>
          </a:p>
        </p:txBody>
      </p:sp>
      <p:sp>
        <p:nvSpPr>
          <p:cNvPr id="5" name="Subtitle 4"/>
          <p:cNvSpPr>
            <a:spLocks noGrp="1"/>
          </p:cNvSpPr>
          <p:nvPr>
            <p:ph idx="1"/>
          </p:nvPr>
        </p:nvSpPr>
        <p:spPr>
          <a:xfrm>
            <a:off x="152400" y="1295400"/>
            <a:ext cx="8839200" cy="4830763"/>
          </a:xfrm>
        </p:spPr>
        <p:txBody>
          <a:bodyPr>
            <a:noAutofit/>
          </a:bodyPr>
          <a:lstStyle/>
          <a:p>
            <a:pPr marL="0" indent="0" algn="ctr">
              <a:lnSpc>
                <a:spcPct val="90000"/>
              </a:lnSpc>
              <a:spcBef>
                <a:spcPts val="1800"/>
              </a:spcBef>
              <a:buNone/>
            </a:pPr>
            <a:r>
              <a:rPr lang="en-US" sz="6000" b="1" u="sng" dirty="0">
                <a:ln w="19050">
                  <a:noFill/>
                </a:ln>
                <a:solidFill>
                  <a:schemeClr val="bg1"/>
                </a:solidFill>
                <a:effectLst>
                  <a:glow rad="152400">
                    <a:schemeClr val="tx1"/>
                  </a:glow>
                </a:effectLst>
              </a:rPr>
              <a:t>Romans 6:23</a:t>
            </a:r>
            <a:r>
              <a:rPr lang="en-US" sz="6000" b="1" dirty="0">
                <a:ln w="19050">
                  <a:noFill/>
                </a:ln>
                <a:solidFill>
                  <a:schemeClr val="bg1"/>
                </a:solidFill>
                <a:effectLst>
                  <a:glow rad="152400">
                    <a:schemeClr val="tx1"/>
                  </a:glow>
                </a:effectLst>
              </a:rPr>
              <a:t>  </a:t>
            </a:r>
          </a:p>
          <a:p>
            <a:pPr marL="0" indent="0" algn="ctr">
              <a:lnSpc>
                <a:spcPct val="90000"/>
              </a:lnSpc>
              <a:spcBef>
                <a:spcPts val="600"/>
              </a:spcBef>
              <a:buNone/>
            </a:pPr>
            <a:r>
              <a:rPr lang="en-US" sz="6000" b="1" dirty="0">
                <a:ln w="19050">
                  <a:noFill/>
                </a:ln>
                <a:solidFill>
                  <a:schemeClr val="bg1"/>
                </a:solidFill>
                <a:effectLst>
                  <a:glow rad="152400">
                    <a:schemeClr val="tx1"/>
                  </a:glow>
                </a:effectLst>
              </a:rPr>
              <a:t>For the wages of sin is death, but the gift of God is eternal life in Christ Jesus our Lord.</a:t>
            </a: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5190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152400"/>
            <a:ext cx="9143999" cy="1143000"/>
          </a:xfrm>
        </p:spPr>
        <p:txBody>
          <a:bodyPr>
            <a:noAutofit/>
          </a:bodyPr>
          <a:lstStyle/>
          <a:p>
            <a:pPr>
              <a:lnSpc>
                <a:spcPct val="80000"/>
              </a:lnSpc>
            </a:pPr>
            <a:r>
              <a:rPr lang="en-US" sz="6000" b="1" dirty="0" smtClean="0">
                <a:solidFill>
                  <a:schemeClr val="accent1">
                    <a:lumMod val="60000"/>
                    <a:lumOff val="40000"/>
                  </a:schemeClr>
                </a:solidFill>
                <a:effectLst>
                  <a:glow rad="127000">
                    <a:schemeClr val="tx1"/>
                  </a:glow>
                </a:effectLst>
              </a:rPr>
              <a:t>The ‘good news’ of Jesus:</a:t>
            </a:r>
            <a:endParaRPr lang="en-US" sz="6000" b="1" dirty="0">
              <a:solidFill>
                <a:schemeClr val="accent1">
                  <a:lumMod val="60000"/>
                  <a:lumOff val="40000"/>
                </a:schemeClr>
              </a:solidFill>
              <a:effectLst>
                <a:glow rad="127000">
                  <a:schemeClr val="tx1"/>
                </a:glow>
              </a:effectLst>
            </a:endParaRPr>
          </a:p>
        </p:txBody>
      </p:sp>
      <p:sp>
        <p:nvSpPr>
          <p:cNvPr id="5" name="Subtitle 4"/>
          <p:cNvSpPr>
            <a:spLocks noGrp="1"/>
          </p:cNvSpPr>
          <p:nvPr>
            <p:ph idx="1"/>
          </p:nvPr>
        </p:nvSpPr>
        <p:spPr>
          <a:xfrm>
            <a:off x="152400" y="1371600"/>
            <a:ext cx="8839200" cy="4754563"/>
          </a:xfrm>
        </p:spPr>
        <p:txBody>
          <a:bodyPr>
            <a:noAutofit/>
          </a:bodyPr>
          <a:lstStyle/>
          <a:p>
            <a:pPr marL="0" indent="0" algn="ctr">
              <a:lnSpc>
                <a:spcPct val="80000"/>
              </a:lnSpc>
              <a:spcBef>
                <a:spcPts val="0"/>
              </a:spcBef>
              <a:buNone/>
            </a:pPr>
            <a:r>
              <a:rPr lang="en-US" sz="6000" b="1" dirty="0" smtClean="0">
                <a:ln w="19050">
                  <a:noFill/>
                </a:ln>
                <a:solidFill>
                  <a:schemeClr val="bg1"/>
                </a:solidFill>
                <a:effectLst>
                  <a:glow rad="152400">
                    <a:schemeClr val="tx1"/>
                  </a:glow>
                </a:effectLst>
              </a:rPr>
              <a:t>Jesus accomplishes </a:t>
            </a:r>
            <a:br>
              <a:rPr lang="en-US" sz="6000" b="1" dirty="0" smtClean="0">
                <a:ln w="19050">
                  <a:noFill/>
                </a:ln>
                <a:solidFill>
                  <a:schemeClr val="bg1"/>
                </a:solidFill>
                <a:effectLst>
                  <a:glow rad="152400">
                    <a:schemeClr val="tx1"/>
                  </a:glow>
                </a:effectLst>
              </a:rPr>
            </a:br>
            <a:r>
              <a:rPr lang="en-US" sz="6000" b="1" dirty="0" smtClean="0">
                <a:ln w="19050">
                  <a:noFill/>
                </a:ln>
                <a:solidFill>
                  <a:schemeClr val="bg1"/>
                </a:solidFill>
                <a:effectLst>
                  <a:glow rad="152400">
                    <a:schemeClr val="tx1"/>
                  </a:glow>
                </a:effectLst>
              </a:rPr>
              <a:t>three main things:</a:t>
            </a:r>
          </a:p>
          <a:p>
            <a:pPr marL="1143000" indent="-1143000">
              <a:lnSpc>
                <a:spcPct val="85000"/>
              </a:lnSpc>
              <a:spcBef>
                <a:spcPts val="1800"/>
              </a:spcBef>
              <a:buFont typeface="+mj-lt"/>
              <a:buAutoNum type="arabicParenR" startAt="2"/>
            </a:pPr>
            <a:r>
              <a:rPr lang="en-US" sz="6000" b="1" dirty="0">
                <a:ln w="19050">
                  <a:noFill/>
                </a:ln>
                <a:solidFill>
                  <a:schemeClr val="bg1"/>
                </a:solidFill>
                <a:effectLst>
                  <a:glow rad="152400">
                    <a:schemeClr val="tx1"/>
                  </a:glow>
                </a:effectLst>
              </a:rPr>
              <a:t>He removes the </a:t>
            </a:r>
            <a:r>
              <a:rPr lang="en-US" sz="6000" b="1" dirty="0">
                <a:ln w="19050">
                  <a:noFill/>
                </a:ln>
                <a:solidFill>
                  <a:srgbClr val="FFFF66"/>
                </a:solidFill>
                <a:effectLst>
                  <a:glow rad="152400">
                    <a:schemeClr val="tx1"/>
                  </a:glow>
                </a:effectLst>
              </a:rPr>
              <a:t>separation</a:t>
            </a:r>
            <a:r>
              <a:rPr lang="en-US" sz="6000" b="1" dirty="0">
                <a:ln w="19050">
                  <a:noFill/>
                </a:ln>
                <a:solidFill>
                  <a:schemeClr val="bg1"/>
                </a:solidFill>
                <a:effectLst>
                  <a:glow rad="152400">
                    <a:schemeClr val="tx1"/>
                  </a:glow>
                </a:effectLst>
              </a:rPr>
              <a:t> caused by sin (Reconciliation) </a:t>
            </a: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1651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3"/>
          <p:cNvSpPr>
            <a:spLocks noGrp="1"/>
          </p:cNvSpPr>
          <p:nvPr>
            <p:ph type="ctrTitle"/>
          </p:nvPr>
        </p:nvSpPr>
        <p:spPr/>
        <p:txBody>
          <a:bodyPr/>
          <a:lstStyle/>
          <a:p>
            <a:endParaRPr lang="en-US" dirty="0"/>
          </a:p>
        </p:txBody>
      </p:sp>
      <p:sp>
        <p:nvSpPr>
          <p:cNvPr id="5" name="Subtitle 4"/>
          <p:cNvSpPr>
            <a:spLocks noGrp="1"/>
          </p:cNvSpPr>
          <p:nvPr>
            <p:ph type="subTitle" idx="1"/>
          </p:nvPr>
        </p:nvSpPr>
        <p:spPr>
          <a:xfrm>
            <a:off x="609600" y="3733800"/>
            <a:ext cx="8077200" cy="914400"/>
          </a:xfrm>
        </p:spPr>
        <p:txBody>
          <a:bodyPr>
            <a:noAutofit/>
          </a:bodyPr>
          <a:lstStyle/>
          <a:p>
            <a:pPr>
              <a:lnSpc>
                <a:spcPct val="90000"/>
              </a:lnSpc>
              <a:spcBef>
                <a:spcPts val="0"/>
              </a:spcBef>
            </a:pPr>
            <a:r>
              <a:rPr lang="en-US" sz="5500" b="1" dirty="0" smtClean="0">
                <a:ln w="19050">
                  <a:noFill/>
                </a:ln>
                <a:solidFill>
                  <a:schemeClr val="bg1"/>
                </a:solidFill>
                <a:effectLst>
                  <a:glow rad="152400">
                    <a:schemeClr val="tx1"/>
                  </a:glow>
                </a:effectLst>
              </a:rPr>
              <a:t>Week Two: </a:t>
            </a:r>
            <a:r>
              <a:rPr lang="en-US" sz="6000" b="1" dirty="0" smtClean="0">
                <a:ln w="19050">
                  <a:noFill/>
                </a:ln>
                <a:solidFill>
                  <a:schemeClr val="bg1"/>
                </a:solidFill>
                <a:effectLst>
                  <a:glow rad="152400">
                    <a:schemeClr val="tx1"/>
                  </a:glow>
                </a:effectLst>
              </a:rPr>
              <a:t/>
            </a:r>
            <a:br>
              <a:rPr lang="en-US" sz="6000" b="1" dirty="0" smtClean="0">
                <a:ln w="19050">
                  <a:noFill/>
                </a:ln>
                <a:solidFill>
                  <a:schemeClr val="bg1"/>
                </a:solidFill>
                <a:effectLst>
                  <a:glow rad="152400">
                    <a:schemeClr val="tx1"/>
                  </a:glow>
                </a:effectLst>
              </a:rPr>
            </a:br>
            <a:r>
              <a:rPr lang="en-US" sz="6500" b="1" dirty="0" smtClean="0">
                <a:ln w="19050">
                  <a:noFill/>
                </a:ln>
                <a:solidFill>
                  <a:schemeClr val="bg1"/>
                </a:solidFill>
                <a:effectLst>
                  <a:glow rad="152400">
                    <a:schemeClr val="tx1"/>
                  </a:glow>
                </a:effectLst>
              </a:rPr>
              <a:t>The OT Gospel</a:t>
            </a:r>
            <a:endParaRPr lang="en-US" sz="65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9063" y="1143000"/>
            <a:ext cx="7257600" cy="238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6453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500"/>
                                        <p:tgtEl>
                                          <p:spTgt spid="102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152400"/>
            <a:ext cx="9143999" cy="1143000"/>
          </a:xfrm>
        </p:spPr>
        <p:txBody>
          <a:bodyPr>
            <a:noAutofit/>
          </a:bodyPr>
          <a:lstStyle/>
          <a:p>
            <a:pPr>
              <a:lnSpc>
                <a:spcPct val="80000"/>
              </a:lnSpc>
            </a:pPr>
            <a:r>
              <a:rPr lang="en-US" sz="6000" b="1" dirty="0" smtClean="0">
                <a:solidFill>
                  <a:schemeClr val="accent1">
                    <a:lumMod val="60000"/>
                    <a:lumOff val="40000"/>
                  </a:schemeClr>
                </a:solidFill>
                <a:effectLst>
                  <a:glow rad="127000">
                    <a:schemeClr val="tx1"/>
                  </a:glow>
                </a:effectLst>
              </a:rPr>
              <a:t>The ‘good news’ of Jesus:</a:t>
            </a:r>
            <a:endParaRPr lang="en-US" sz="6000" b="1" dirty="0">
              <a:solidFill>
                <a:schemeClr val="accent1">
                  <a:lumMod val="60000"/>
                  <a:lumOff val="40000"/>
                </a:schemeClr>
              </a:solidFill>
              <a:effectLst>
                <a:glow rad="127000">
                  <a:schemeClr val="tx1"/>
                </a:glow>
              </a:effectLst>
            </a:endParaRPr>
          </a:p>
        </p:txBody>
      </p:sp>
      <p:sp>
        <p:nvSpPr>
          <p:cNvPr id="5" name="Subtitle 4"/>
          <p:cNvSpPr>
            <a:spLocks noGrp="1"/>
          </p:cNvSpPr>
          <p:nvPr>
            <p:ph idx="1"/>
          </p:nvPr>
        </p:nvSpPr>
        <p:spPr>
          <a:xfrm>
            <a:off x="152400" y="1143000"/>
            <a:ext cx="8839200" cy="4983163"/>
          </a:xfrm>
        </p:spPr>
        <p:txBody>
          <a:bodyPr>
            <a:noAutofit/>
          </a:bodyPr>
          <a:lstStyle/>
          <a:p>
            <a:pPr marL="0" indent="0" algn="ctr">
              <a:lnSpc>
                <a:spcPct val="90000"/>
              </a:lnSpc>
              <a:spcBef>
                <a:spcPts val="1800"/>
              </a:spcBef>
              <a:buNone/>
            </a:pPr>
            <a:r>
              <a:rPr lang="en-US" sz="5600" b="1" u="sng" dirty="0" smtClean="0">
                <a:ln w="19050">
                  <a:noFill/>
                </a:ln>
                <a:solidFill>
                  <a:schemeClr val="bg1"/>
                </a:solidFill>
                <a:effectLst>
                  <a:glow rad="152400">
                    <a:schemeClr val="tx1"/>
                  </a:glow>
                </a:effectLst>
              </a:rPr>
              <a:t>Isaiah </a:t>
            </a:r>
            <a:r>
              <a:rPr lang="en-US" sz="5600" b="1" u="sng" dirty="0">
                <a:ln w="19050">
                  <a:noFill/>
                </a:ln>
                <a:solidFill>
                  <a:schemeClr val="bg1"/>
                </a:solidFill>
                <a:effectLst>
                  <a:glow rad="152400">
                    <a:schemeClr val="tx1"/>
                  </a:glow>
                </a:effectLst>
              </a:rPr>
              <a:t>59:1-2</a:t>
            </a:r>
            <a:r>
              <a:rPr lang="en-US" sz="5600" b="1" dirty="0">
                <a:ln w="19050">
                  <a:noFill/>
                </a:ln>
                <a:solidFill>
                  <a:schemeClr val="bg1"/>
                </a:solidFill>
                <a:effectLst>
                  <a:glow rad="152400">
                    <a:schemeClr val="tx1"/>
                  </a:glow>
                </a:effectLst>
              </a:rPr>
              <a:t> </a:t>
            </a:r>
          </a:p>
          <a:p>
            <a:pPr marL="0" indent="0" algn="ctr">
              <a:lnSpc>
                <a:spcPct val="90000"/>
              </a:lnSpc>
              <a:spcBef>
                <a:spcPts val="600"/>
              </a:spcBef>
              <a:buNone/>
            </a:pPr>
            <a:r>
              <a:rPr lang="en-US" sz="5600" b="1" dirty="0" smtClean="0">
                <a:ln w="19050">
                  <a:noFill/>
                </a:ln>
                <a:solidFill>
                  <a:schemeClr val="bg1"/>
                </a:solidFill>
                <a:effectLst>
                  <a:glow rad="152400">
                    <a:schemeClr val="tx1"/>
                  </a:glow>
                </a:effectLst>
              </a:rPr>
              <a:t>Behold</a:t>
            </a:r>
            <a:r>
              <a:rPr lang="en-US" sz="5600" b="1" dirty="0">
                <a:ln w="19050">
                  <a:noFill/>
                </a:ln>
                <a:solidFill>
                  <a:schemeClr val="bg1"/>
                </a:solidFill>
                <a:effectLst>
                  <a:glow rad="152400">
                    <a:schemeClr val="tx1"/>
                  </a:glow>
                </a:effectLst>
              </a:rPr>
              <a:t>, the Lord's hand is not shortened, that it cannot save, or his ear dull, that it cannot hear; but </a:t>
            </a:r>
            <a:r>
              <a:rPr lang="en-US" sz="5600" b="1" dirty="0" smtClean="0">
                <a:ln w="19050">
                  <a:noFill/>
                </a:ln>
                <a:solidFill>
                  <a:schemeClr val="bg1"/>
                </a:solidFill>
                <a:effectLst>
                  <a:glow rad="152400">
                    <a:schemeClr val="tx1"/>
                  </a:glow>
                </a:effectLst>
              </a:rPr>
              <a:t>your</a:t>
            </a:r>
            <a:endParaRPr lang="en-US" sz="56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3325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152400"/>
            <a:ext cx="9143999" cy="1143000"/>
          </a:xfrm>
        </p:spPr>
        <p:txBody>
          <a:bodyPr>
            <a:noAutofit/>
          </a:bodyPr>
          <a:lstStyle/>
          <a:p>
            <a:pPr>
              <a:lnSpc>
                <a:spcPct val="80000"/>
              </a:lnSpc>
            </a:pPr>
            <a:r>
              <a:rPr lang="en-US" sz="6000" b="1" dirty="0" smtClean="0">
                <a:solidFill>
                  <a:schemeClr val="accent1">
                    <a:lumMod val="60000"/>
                    <a:lumOff val="40000"/>
                  </a:schemeClr>
                </a:solidFill>
                <a:effectLst>
                  <a:glow rad="127000">
                    <a:schemeClr val="tx1"/>
                  </a:glow>
                </a:effectLst>
              </a:rPr>
              <a:t>The ‘good news’ of Jesus:</a:t>
            </a:r>
            <a:endParaRPr lang="en-US" sz="6000" b="1" dirty="0">
              <a:solidFill>
                <a:schemeClr val="accent1">
                  <a:lumMod val="60000"/>
                  <a:lumOff val="40000"/>
                </a:schemeClr>
              </a:solidFill>
              <a:effectLst>
                <a:glow rad="127000">
                  <a:schemeClr val="tx1"/>
                </a:glow>
              </a:effectLst>
            </a:endParaRPr>
          </a:p>
        </p:txBody>
      </p:sp>
      <p:sp>
        <p:nvSpPr>
          <p:cNvPr id="5" name="Subtitle 4"/>
          <p:cNvSpPr>
            <a:spLocks noGrp="1"/>
          </p:cNvSpPr>
          <p:nvPr>
            <p:ph idx="1"/>
          </p:nvPr>
        </p:nvSpPr>
        <p:spPr>
          <a:xfrm>
            <a:off x="152400" y="1143000"/>
            <a:ext cx="8839200" cy="4983163"/>
          </a:xfrm>
        </p:spPr>
        <p:txBody>
          <a:bodyPr>
            <a:noAutofit/>
          </a:bodyPr>
          <a:lstStyle/>
          <a:p>
            <a:pPr marL="0" indent="0" algn="ctr">
              <a:lnSpc>
                <a:spcPct val="90000"/>
              </a:lnSpc>
              <a:spcBef>
                <a:spcPts val="1800"/>
              </a:spcBef>
              <a:buNone/>
            </a:pPr>
            <a:r>
              <a:rPr lang="en-US" sz="5600" b="1" u="sng" dirty="0" smtClean="0">
                <a:ln w="19050">
                  <a:noFill/>
                </a:ln>
                <a:solidFill>
                  <a:schemeClr val="bg1"/>
                </a:solidFill>
                <a:effectLst>
                  <a:glow rad="152400">
                    <a:schemeClr val="tx1"/>
                  </a:glow>
                </a:effectLst>
              </a:rPr>
              <a:t>Isaiah </a:t>
            </a:r>
            <a:r>
              <a:rPr lang="en-US" sz="5600" b="1" u="sng" dirty="0">
                <a:ln w="19050">
                  <a:noFill/>
                </a:ln>
                <a:solidFill>
                  <a:schemeClr val="bg1"/>
                </a:solidFill>
                <a:effectLst>
                  <a:glow rad="152400">
                    <a:schemeClr val="tx1"/>
                  </a:glow>
                </a:effectLst>
              </a:rPr>
              <a:t>59:1-2</a:t>
            </a:r>
            <a:r>
              <a:rPr lang="en-US" sz="5600" b="1" dirty="0">
                <a:ln w="19050">
                  <a:noFill/>
                </a:ln>
                <a:solidFill>
                  <a:schemeClr val="bg1"/>
                </a:solidFill>
                <a:effectLst>
                  <a:glow rad="152400">
                    <a:schemeClr val="tx1"/>
                  </a:glow>
                </a:effectLst>
              </a:rPr>
              <a:t> </a:t>
            </a:r>
            <a:endParaRPr lang="en-US" sz="5600" b="1" dirty="0" smtClean="0">
              <a:ln w="19050">
                <a:noFill/>
              </a:ln>
              <a:solidFill>
                <a:schemeClr val="bg1"/>
              </a:solidFill>
              <a:effectLst>
                <a:glow rad="152400">
                  <a:schemeClr val="tx1"/>
                </a:glow>
              </a:effectLst>
            </a:endParaRPr>
          </a:p>
          <a:p>
            <a:pPr marL="0" indent="0" algn="ctr">
              <a:lnSpc>
                <a:spcPct val="90000"/>
              </a:lnSpc>
              <a:spcBef>
                <a:spcPts val="0"/>
              </a:spcBef>
              <a:buNone/>
            </a:pPr>
            <a:r>
              <a:rPr lang="en-US" sz="5600" b="1" dirty="0" smtClean="0">
                <a:ln w="19050">
                  <a:noFill/>
                </a:ln>
                <a:solidFill>
                  <a:schemeClr val="bg1"/>
                </a:solidFill>
                <a:effectLst>
                  <a:glow rad="152400">
                    <a:schemeClr val="tx1"/>
                  </a:glow>
                </a:effectLst>
              </a:rPr>
              <a:t>iniquities </a:t>
            </a:r>
            <a:r>
              <a:rPr lang="en-US" sz="5600" b="1" dirty="0">
                <a:ln w="19050">
                  <a:noFill/>
                </a:ln>
                <a:solidFill>
                  <a:schemeClr val="bg1"/>
                </a:solidFill>
                <a:effectLst>
                  <a:glow rad="152400">
                    <a:schemeClr val="tx1"/>
                  </a:glow>
                </a:effectLst>
              </a:rPr>
              <a:t>have made a separation between you and your God, and your sins have hidden his face from you so that he does not hear.</a:t>
            </a: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7991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152400"/>
            <a:ext cx="9143999" cy="1143000"/>
          </a:xfrm>
        </p:spPr>
        <p:txBody>
          <a:bodyPr>
            <a:noAutofit/>
          </a:bodyPr>
          <a:lstStyle/>
          <a:p>
            <a:pPr>
              <a:lnSpc>
                <a:spcPct val="80000"/>
              </a:lnSpc>
            </a:pPr>
            <a:r>
              <a:rPr lang="en-US" sz="6000" b="1" dirty="0" smtClean="0">
                <a:solidFill>
                  <a:schemeClr val="accent1">
                    <a:lumMod val="60000"/>
                    <a:lumOff val="40000"/>
                  </a:schemeClr>
                </a:solidFill>
                <a:effectLst>
                  <a:glow rad="127000">
                    <a:schemeClr val="tx1"/>
                  </a:glow>
                </a:effectLst>
              </a:rPr>
              <a:t>The ‘good news’ of Jesus:</a:t>
            </a:r>
            <a:endParaRPr lang="en-US" sz="6000" b="1" dirty="0">
              <a:solidFill>
                <a:schemeClr val="accent1">
                  <a:lumMod val="60000"/>
                  <a:lumOff val="40000"/>
                </a:schemeClr>
              </a:solidFill>
              <a:effectLst>
                <a:glow rad="127000">
                  <a:schemeClr val="tx1"/>
                </a:glow>
              </a:effectLst>
            </a:endParaRPr>
          </a:p>
        </p:txBody>
      </p:sp>
      <p:sp>
        <p:nvSpPr>
          <p:cNvPr id="5" name="Subtitle 4"/>
          <p:cNvSpPr>
            <a:spLocks noGrp="1"/>
          </p:cNvSpPr>
          <p:nvPr>
            <p:ph idx="1"/>
          </p:nvPr>
        </p:nvSpPr>
        <p:spPr>
          <a:xfrm>
            <a:off x="152400" y="1371600"/>
            <a:ext cx="8839200" cy="4754563"/>
          </a:xfrm>
        </p:spPr>
        <p:txBody>
          <a:bodyPr>
            <a:noAutofit/>
          </a:bodyPr>
          <a:lstStyle/>
          <a:p>
            <a:pPr marL="0" indent="0" algn="ctr">
              <a:lnSpc>
                <a:spcPct val="80000"/>
              </a:lnSpc>
              <a:spcBef>
                <a:spcPts val="0"/>
              </a:spcBef>
              <a:buNone/>
            </a:pPr>
            <a:r>
              <a:rPr lang="en-US" sz="6000" b="1" dirty="0" smtClean="0">
                <a:ln w="19050">
                  <a:noFill/>
                </a:ln>
                <a:solidFill>
                  <a:schemeClr val="bg1"/>
                </a:solidFill>
                <a:effectLst>
                  <a:glow rad="152400">
                    <a:schemeClr val="tx1"/>
                  </a:glow>
                </a:effectLst>
              </a:rPr>
              <a:t>Jesus accomplishes </a:t>
            </a:r>
            <a:br>
              <a:rPr lang="en-US" sz="6000" b="1" dirty="0" smtClean="0">
                <a:ln w="19050">
                  <a:noFill/>
                </a:ln>
                <a:solidFill>
                  <a:schemeClr val="bg1"/>
                </a:solidFill>
                <a:effectLst>
                  <a:glow rad="152400">
                    <a:schemeClr val="tx1"/>
                  </a:glow>
                </a:effectLst>
              </a:rPr>
            </a:br>
            <a:r>
              <a:rPr lang="en-US" sz="6000" b="1" dirty="0" smtClean="0">
                <a:ln w="19050">
                  <a:noFill/>
                </a:ln>
                <a:solidFill>
                  <a:schemeClr val="bg1"/>
                </a:solidFill>
                <a:effectLst>
                  <a:glow rad="152400">
                    <a:schemeClr val="tx1"/>
                  </a:glow>
                </a:effectLst>
              </a:rPr>
              <a:t>three main things:</a:t>
            </a:r>
          </a:p>
          <a:p>
            <a:pPr marL="1143000" indent="-1143000">
              <a:lnSpc>
                <a:spcPct val="90000"/>
              </a:lnSpc>
              <a:spcBef>
                <a:spcPts val="1800"/>
              </a:spcBef>
              <a:buFont typeface="+mj-lt"/>
              <a:buAutoNum type="arabicParenR" startAt="3"/>
            </a:pPr>
            <a:r>
              <a:rPr lang="en-US" sz="6000" b="1" dirty="0">
                <a:ln w="19050">
                  <a:noFill/>
                </a:ln>
                <a:solidFill>
                  <a:schemeClr val="bg1"/>
                </a:solidFill>
                <a:effectLst>
                  <a:glow rad="152400">
                    <a:schemeClr val="tx1"/>
                  </a:glow>
                </a:effectLst>
              </a:rPr>
              <a:t>He removes the </a:t>
            </a:r>
            <a:r>
              <a:rPr lang="en-US" sz="6000" b="1" dirty="0">
                <a:ln w="19050">
                  <a:noFill/>
                </a:ln>
                <a:solidFill>
                  <a:srgbClr val="FFFF66"/>
                </a:solidFill>
                <a:effectLst>
                  <a:glow rad="152400">
                    <a:schemeClr val="tx1"/>
                  </a:glow>
                </a:effectLst>
              </a:rPr>
              <a:t>power </a:t>
            </a:r>
            <a:r>
              <a:rPr lang="en-US" sz="6000" b="1" dirty="0">
                <a:ln w="19050">
                  <a:noFill/>
                </a:ln>
                <a:solidFill>
                  <a:schemeClr val="bg1"/>
                </a:solidFill>
                <a:effectLst>
                  <a:glow rad="152400">
                    <a:schemeClr val="tx1"/>
                  </a:glow>
                </a:effectLst>
              </a:rPr>
              <a:t>of sin (Sanctification)</a:t>
            </a: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4002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152400"/>
            <a:ext cx="9143999" cy="1143000"/>
          </a:xfrm>
        </p:spPr>
        <p:txBody>
          <a:bodyPr>
            <a:noAutofit/>
          </a:bodyPr>
          <a:lstStyle/>
          <a:p>
            <a:pPr>
              <a:lnSpc>
                <a:spcPct val="80000"/>
              </a:lnSpc>
            </a:pPr>
            <a:r>
              <a:rPr lang="en-US" sz="6000" b="1" dirty="0" smtClean="0">
                <a:solidFill>
                  <a:schemeClr val="accent1">
                    <a:lumMod val="60000"/>
                    <a:lumOff val="40000"/>
                  </a:schemeClr>
                </a:solidFill>
                <a:effectLst>
                  <a:glow rad="127000">
                    <a:schemeClr val="tx1"/>
                  </a:glow>
                </a:effectLst>
              </a:rPr>
              <a:t>The ‘good news’ of Jesus:</a:t>
            </a:r>
            <a:endParaRPr lang="en-US" sz="6000" b="1" dirty="0">
              <a:solidFill>
                <a:schemeClr val="accent1">
                  <a:lumMod val="60000"/>
                  <a:lumOff val="40000"/>
                </a:schemeClr>
              </a:solidFill>
              <a:effectLst>
                <a:glow rad="127000">
                  <a:schemeClr val="tx1"/>
                </a:glow>
              </a:effectLst>
            </a:endParaRPr>
          </a:p>
        </p:txBody>
      </p:sp>
      <p:sp>
        <p:nvSpPr>
          <p:cNvPr id="5" name="Subtitle 4"/>
          <p:cNvSpPr>
            <a:spLocks noGrp="1"/>
          </p:cNvSpPr>
          <p:nvPr>
            <p:ph idx="1"/>
          </p:nvPr>
        </p:nvSpPr>
        <p:spPr>
          <a:xfrm>
            <a:off x="152400" y="1219200"/>
            <a:ext cx="8839200" cy="4906963"/>
          </a:xfrm>
        </p:spPr>
        <p:txBody>
          <a:bodyPr>
            <a:noAutofit/>
          </a:bodyPr>
          <a:lstStyle/>
          <a:p>
            <a:pPr marL="0" indent="0" algn="ctr">
              <a:lnSpc>
                <a:spcPct val="90000"/>
              </a:lnSpc>
              <a:spcBef>
                <a:spcPts val="1800"/>
              </a:spcBef>
              <a:buNone/>
            </a:pPr>
            <a:r>
              <a:rPr lang="en-US" sz="4600" b="1" u="sng" dirty="0" smtClean="0">
                <a:ln w="19050">
                  <a:noFill/>
                </a:ln>
                <a:solidFill>
                  <a:schemeClr val="bg1"/>
                </a:solidFill>
                <a:effectLst>
                  <a:glow rad="152400">
                    <a:schemeClr val="tx1"/>
                  </a:glow>
                </a:effectLst>
              </a:rPr>
              <a:t>Romans 8:1-3</a:t>
            </a:r>
            <a:r>
              <a:rPr lang="en-US" sz="4600" b="1" dirty="0" smtClean="0">
                <a:ln w="19050">
                  <a:noFill/>
                </a:ln>
                <a:solidFill>
                  <a:schemeClr val="bg1"/>
                </a:solidFill>
                <a:effectLst>
                  <a:glow rad="152400">
                    <a:schemeClr val="tx1"/>
                  </a:glow>
                </a:effectLst>
              </a:rPr>
              <a:t> </a:t>
            </a:r>
            <a:r>
              <a:rPr lang="en-US" sz="3500" b="1" dirty="0">
                <a:ln w="19050">
                  <a:noFill/>
                </a:ln>
                <a:solidFill>
                  <a:schemeClr val="bg1"/>
                </a:solidFill>
                <a:effectLst>
                  <a:glow rad="152400">
                    <a:schemeClr val="tx1"/>
                  </a:glow>
                </a:effectLst>
              </a:rPr>
              <a:t>(</a:t>
            </a:r>
            <a:r>
              <a:rPr lang="en-US" sz="3500" b="1" dirty="0" smtClean="0">
                <a:ln w="19050">
                  <a:noFill/>
                </a:ln>
                <a:solidFill>
                  <a:schemeClr val="bg1"/>
                </a:solidFill>
                <a:effectLst>
                  <a:glow rad="152400">
                    <a:schemeClr val="tx1"/>
                  </a:glow>
                </a:effectLst>
              </a:rPr>
              <a:t>NLT)</a:t>
            </a:r>
          </a:p>
          <a:p>
            <a:pPr marL="0" indent="0" algn="ctr">
              <a:lnSpc>
                <a:spcPct val="90000"/>
              </a:lnSpc>
              <a:spcBef>
                <a:spcPts val="600"/>
              </a:spcBef>
              <a:buNone/>
            </a:pPr>
            <a:r>
              <a:rPr lang="en-US" sz="4600" b="1" baseline="30000" dirty="0" smtClean="0">
                <a:ln w="19050">
                  <a:noFill/>
                </a:ln>
                <a:solidFill>
                  <a:schemeClr val="bg1"/>
                </a:solidFill>
                <a:effectLst>
                  <a:glow rad="152400">
                    <a:schemeClr val="tx1"/>
                  </a:glow>
                </a:effectLst>
              </a:rPr>
              <a:t>1</a:t>
            </a:r>
            <a:r>
              <a:rPr lang="en-US" sz="4600" b="1" dirty="0" smtClean="0">
                <a:ln w="19050">
                  <a:noFill/>
                </a:ln>
                <a:solidFill>
                  <a:schemeClr val="bg1"/>
                </a:solidFill>
                <a:effectLst>
                  <a:glow rad="152400">
                    <a:schemeClr val="tx1"/>
                  </a:glow>
                </a:effectLst>
              </a:rPr>
              <a:t> </a:t>
            </a:r>
            <a:r>
              <a:rPr lang="en-US" sz="4600" b="1" dirty="0">
                <a:ln w="19050">
                  <a:noFill/>
                </a:ln>
                <a:solidFill>
                  <a:schemeClr val="bg1"/>
                </a:solidFill>
                <a:effectLst>
                  <a:glow rad="152400">
                    <a:schemeClr val="tx1"/>
                  </a:glow>
                </a:effectLst>
              </a:rPr>
              <a:t>So now there is no condemnation for those who belong to Christ Jesus. </a:t>
            </a:r>
            <a:r>
              <a:rPr lang="en-US" sz="4600" b="1" baseline="30000" dirty="0">
                <a:ln w="19050">
                  <a:noFill/>
                </a:ln>
                <a:solidFill>
                  <a:schemeClr val="bg1"/>
                </a:solidFill>
                <a:effectLst>
                  <a:glow rad="152400">
                    <a:schemeClr val="tx1"/>
                  </a:glow>
                </a:effectLst>
              </a:rPr>
              <a:t>2</a:t>
            </a:r>
            <a:r>
              <a:rPr lang="en-US" sz="4600" b="1" dirty="0">
                <a:ln w="19050">
                  <a:noFill/>
                </a:ln>
                <a:solidFill>
                  <a:schemeClr val="bg1"/>
                </a:solidFill>
                <a:effectLst>
                  <a:glow rad="152400">
                    <a:schemeClr val="tx1"/>
                  </a:glow>
                </a:effectLst>
              </a:rPr>
              <a:t> And because you belong to him, the power of the life-giving Spirit has freed you from the power of sin that leads to death. </a:t>
            </a: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6420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152400"/>
            <a:ext cx="9143999" cy="1143000"/>
          </a:xfrm>
        </p:spPr>
        <p:txBody>
          <a:bodyPr>
            <a:noAutofit/>
          </a:bodyPr>
          <a:lstStyle/>
          <a:p>
            <a:pPr>
              <a:lnSpc>
                <a:spcPct val="80000"/>
              </a:lnSpc>
            </a:pPr>
            <a:r>
              <a:rPr lang="en-US" sz="6000" b="1" dirty="0" smtClean="0">
                <a:solidFill>
                  <a:schemeClr val="accent1">
                    <a:lumMod val="60000"/>
                    <a:lumOff val="40000"/>
                  </a:schemeClr>
                </a:solidFill>
                <a:effectLst>
                  <a:glow rad="127000">
                    <a:schemeClr val="tx1"/>
                  </a:glow>
                </a:effectLst>
              </a:rPr>
              <a:t>The ‘good news’ of Jesus:</a:t>
            </a:r>
            <a:endParaRPr lang="en-US" sz="6000" b="1" dirty="0">
              <a:solidFill>
                <a:schemeClr val="accent1">
                  <a:lumMod val="60000"/>
                  <a:lumOff val="40000"/>
                </a:schemeClr>
              </a:solidFill>
              <a:effectLst>
                <a:glow rad="127000">
                  <a:schemeClr val="tx1"/>
                </a:glow>
              </a:effectLst>
            </a:endParaRPr>
          </a:p>
        </p:txBody>
      </p:sp>
      <p:sp>
        <p:nvSpPr>
          <p:cNvPr id="5" name="Subtitle 4"/>
          <p:cNvSpPr>
            <a:spLocks noGrp="1"/>
          </p:cNvSpPr>
          <p:nvPr>
            <p:ph idx="1"/>
          </p:nvPr>
        </p:nvSpPr>
        <p:spPr>
          <a:xfrm>
            <a:off x="152400" y="1219200"/>
            <a:ext cx="8839200" cy="4906963"/>
          </a:xfrm>
        </p:spPr>
        <p:txBody>
          <a:bodyPr>
            <a:noAutofit/>
          </a:bodyPr>
          <a:lstStyle/>
          <a:p>
            <a:pPr marL="0" indent="0" algn="ctr">
              <a:lnSpc>
                <a:spcPct val="90000"/>
              </a:lnSpc>
              <a:spcBef>
                <a:spcPts val="1800"/>
              </a:spcBef>
              <a:buNone/>
            </a:pPr>
            <a:r>
              <a:rPr lang="en-US" sz="4600" b="1" u="sng" dirty="0" smtClean="0">
                <a:ln w="19050">
                  <a:noFill/>
                </a:ln>
                <a:solidFill>
                  <a:schemeClr val="bg1"/>
                </a:solidFill>
                <a:effectLst>
                  <a:glow rad="152400">
                    <a:schemeClr val="tx1"/>
                  </a:glow>
                </a:effectLst>
              </a:rPr>
              <a:t>Romans 8:1-3</a:t>
            </a:r>
            <a:r>
              <a:rPr lang="en-US" sz="4600" b="1" dirty="0" smtClean="0">
                <a:ln w="19050">
                  <a:noFill/>
                </a:ln>
                <a:solidFill>
                  <a:schemeClr val="bg1"/>
                </a:solidFill>
                <a:effectLst>
                  <a:glow rad="152400">
                    <a:schemeClr val="tx1"/>
                  </a:glow>
                </a:effectLst>
              </a:rPr>
              <a:t> </a:t>
            </a:r>
            <a:r>
              <a:rPr lang="en-US" sz="3500" b="1" dirty="0">
                <a:ln w="19050">
                  <a:noFill/>
                </a:ln>
                <a:solidFill>
                  <a:schemeClr val="bg1"/>
                </a:solidFill>
                <a:effectLst>
                  <a:glow rad="152400">
                    <a:schemeClr val="tx1"/>
                  </a:glow>
                </a:effectLst>
              </a:rPr>
              <a:t>(</a:t>
            </a:r>
            <a:r>
              <a:rPr lang="en-US" sz="3500" b="1" dirty="0" smtClean="0">
                <a:ln w="19050">
                  <a:noFill/>
                </a:ln>
                <a:solidFill>
                  <a:schemeClr val="bg1"/>
                </a:solidFill>
                <a:effectLst>
                  <a:glow rad="152400">
                    <a:schemeClr val="tx1"/>
                  </a:glow>
                </a:effectLst>
              </a:rPr>
              <a:t>NLT)</a:t>
            </a:r>
          </a:p>
          <a:p>
            <a:pPr marL="0" indent="0" algn="ctr">
              <a:lnSpc>
                <a:spcPct val="90000"/>
              </a:lnSpc>
              <a:spcBef>
                <a:spcPts val="600"/>
              </a:spcBef>
              <a:buNone/>
            </a:pPr>
            <a:r>
              <a:rPr lang="en-US" sz="4600" b="1" baseline="30000" dirty="0" smtClean="0">
                <a:ln w="19050">
                  <a:noFill/>
                </a:ln>
                <a:solidFill>
                  <a:schemeClr val="bg1"/>
                </a:solidFill>
                <a:effectLst>
                  <a:glow rad="152400">
                    <a:schemeClr val="tx1"/>
                  </a:glow>
                </a:effectLst>
              </a:rPr>
              <a:t>3</a:t>
            </a:r>
            <a:r>
              <a:rPr lang="en-US" sz="4600" b="1" dirty="0" smtClean="0">
                <a:ln w="19050">
                  <a:noFill/>
                </a:ln>
                <a:solidFill>
                  <a:schemeClr val="bg1"/>
                </a:solidFill>
                <a:effectLst>
                  <a:glow rad="152400">
                    <a:schemeClr val="tx1"/>
                  </a:glow>
                </a:effectLst>
              </a:rPr>
              <a:t> </a:t>
            </a:r>
            <a:r>
              <a:rPr lang="en-US" sz="4600" b="1" dirty="0">
                <a:ln w="19050">
                  <a:noFill/>
                </a:ln>
                <a:solidFill>
                  <a:schemeClr val="bg1"/>
                </a:solidFill>
                <a:effectLst>
                  <a:glow rad="152400">
                    <a:schemeClr val="tx1"/>
                  </a:glow>
                </a:effectLst>
              </a:rPr>
              <a:t>The law of Moses was unable to save us because of the weakness of our sinful nature. So God did what the law could not do. He sent his own Son in a body like the bodies we sinners have. And in that </a:t>
            </a:r>
            <a:r>
              <a:rPr lang="en-US" sz="4600" b="1" dirty="0" smtClean="0">
                <a:ln w="19050">
                  <a:noFill/>
                </a:ln>
                <a:solidFill>
                  <a:schemeClr val="bg1"/>
                </a:solidFill>
                <a:effectLst>
                  <a:glow rad="152400">
                    <a:schemeClr val="tx1"/>
                  </a:glow>
                </a:effectLst>
              </a:rPr>
              <a:t>body…</a:t>
            </a:r>
            <a:endParaRPr lang="en-US" sz="46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8914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4287" y="152400"/>
            <a:ext cx="9143999" cy="1143000"/>
          </a:xfrm>
        </p:spPr>
        <p:txBody>
          <a:bodyPr>
            <a:noAutofit/>
          </a:bodyPr>
          <a:lstStyle/>
          <a:p>
            <a:pPr>
              <a:lnSpc>
                <a:spcPct val="80000"/>
              </a:lnSpc>
            </a:pPr>
            <a:r>
              <a:rPr lang="en-US" sz="6000" b="1" dirty="0" smtClean="0">
                <a:solidFill>
                  <a:schemeClr val="accent1">
                    <a:lumMod val="60000"/>
                    <a:lumOff val="40000"/>
                  </a:schemeClr>
                </a:solidFill>
                <a:effectLst>
                  <a:glow rad="127000">
                    <a:schemeClr val="tx1"/>
                  </a:glow>
                </a:effectLst>
              </a:rPr>
              <a:t>The ‘good news’ of Jesus:</a:t>
            </a:r>
            <a:endParaRPr lang="en-US" sz="6000" b="1" dirty="0">
              <a:solidFill>
                <a:schemeClr val="accent1">
                  <a:lumMod val="60000"/>
                  <a:lumOff val="40000"/>
                </a:schemeClr>
              </a:solidFill>
              <a:effectLst>
                <a:glow rad="127000">
                  <a:schemeClr val="tx1"/>
                </a:glow>
              </a:effectLst>
            </a:endParaRPr>
          </a:p>
        </p:txBody>
      </p:sp>
      <p:sp>
        <p:nvSpPr>
          <p:cNvPr id="5" name="Subtitle 4"/>
          <p:cNvSpPr>
            <a:spLocks noGrp="1"/>
          </p:cNvSpPr>
          <p:nvPr>
            <p:ph idx="1"/>
          </p:nvPr>
        </p:nvSpPr>
        <p:spPr>
          <a:xfrm>
            <a:off x="152400" y="1219200"/>
            <a:ext cx="8839200" cy="4906963"/>
          </a:xfrm>
        </p:spPr>
        <p:txBody>
          <a:bodyPr>
            <a:noAutofit/>
          </a:bodyPr>
          <a:lstStyle/>
          <a:p>
            <a:pPr marL="0" indent="0" algn="ctr">
              <a:lnSpc>
                <a:spcPct val="90000"/>
              </a:lnSpc>
              <a:spcBef>
                <a:spcPts val="1800"/>
              </a:spcBef>
              <a:buNone/>
            </a:pPr>
            <a:r>
              <a:rPr lang="en-US" sz="4600" b="1" u="sng" dirty="0" smtClean="0">
                <a:ln w="19050">
                  <a:noFill/>
                </a:ln>
                <a:solidFill>
                  <a:schemeClr val="bg1"/>
                </a:solidFill>
                <a:effectLst>
                  <a:glow rad="152400">
                    <a:schemeClr val="tx1"/>
                  </a:glow>
                </a:effectLst>
              </a:rPr>
              <a:t>Romans 8:1-3</a:t>
            </a:r>
            <a:r>
              <a:rPr lang="en-US" sz="4600" b="1" dirty="0" smtClean="0">
                <a:ln w="19050">
                  <a:noFill/>
                </a:ln>
                <a:solidFill>
                  <a:schemeClr val="bg1"/>
                </a:solidFill>
                <a:effectLst>
                  <a:glow rad="152400">
                    <a:schemeClr val="tx1"/>
                  </a:glow>
                </a:effectLst>
              </a:rPr>
              <a:t> </a:t>
            </a:r>
            <a:r>
              <a:rPr lang="en-US" sz="3500" b="1" dirty="0">
                <a:ln w="19050">
                  <a:noFill/>
                </a:ln>
                <a:solidFill>
                  <a:schemeClr val="bg1"/>
                </a:solidFill>
                <a:effectLst>
                  <a:glow rad="152400">
                    <a:schemeClr val="tx1"/>
                  </a:glow>
                </a:effectLst>
              </a:rPr>
              <a:t>(</a:t>
            </a:r>
            <a:r>
              <a:rPr lang="en-US" sz="3500" b="1" dirty="0" smtClean="0">
                <a:ln w="19050">
                  <a:noFill/>
                </a:ln>
                <a:solidFill>
                  <a:schemeClr val="bg1"/>
                </a:solidFill>
                <a:effectLst>
                  <a:glow rad="152400">
                    <a:schemeClr val="tx1"/>
                  </a:glow>
                </a:effectLst>
              </a:rPr>
              <a:t>NLT)</a:t>
            </a:r>
          </a:p>
          <a:p>
            <a:pPr marL="0" indent="0" algn="ctr">
              <a:lnSpc>
                <a:spcPct val="90000"/>
              </a:lnSpc>
              <a:spcBef>
                <a:spcPts val="600"/>
              </a:spcBef>
              <a:buNone/>
            </a:pPr>
            <a:r>
              <a:rPr lang="en-US" sz="6000" b="1" dirty="0" smtClean="0">
                <a:ln w="19050">
                  <a:noFill/>
                </a:ln>
                <a:solidFill>
                  <a:schemeClr val="bg1"/>
                </a:solidFill>
                <a:effectLst>
                  <a:glow rad="152400">
                    <a:schemeClr val="tx1"/>
                  </a:glow>
                </a:effectLst>
              </a:rPr>
              <a:t>…</a:t>
            </a:r>
            <a:r>
              <a:rPr lang="en-US" sz="6000" b="1" dirty="0" smtClean="0">
                <a:ln w="19050">
                  <a:noFill/>
                </a:ln>
                <a:solidFill>
                  <a:srgbClr val="FFFF66"/>
                </a:solidFill>
                <a:effectLst>
                  <a:glow rad="152400">
                    <a:schemeClr val="tx1"/>
                  </a:glow>
                </a:effectLst>
              </a:rPr>
              <a:t>God declared an end to sin’s control over us </a:t>
            </a:r>
            <a:r>
              <a:rPr lang="en-US" sz="6000" b="1" dirty="0" smtClean="0">
                <a:ln w="19050">
                  <a:noFill/>
                </a:ln>
                <a:solidFill>
                  <a:schemeClr val="bg1"/>
                </a:solidFill>
                <a:effectLst>
                  <a:glow rad="152400">
                    <a:schemeClr val="tx1"/>
                  </a:glow>
                </a:effectLst>
              </a:rPr>
              <a:t>by giving his Son as a sacrifice for our sins. </a:t>
            </a:r>
            <a:endParaRPr lang="en-US" sz="60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2745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152401" y="304800"/>
            <a:ext cx="8839200" cy="5653199"/>
          </a:xfrm>
          <a:ln>
            <a:noFill/>
          </a:ln>
        </p:spPr>
        <p:txBody>
          <a:bodyPr>
            <a:noAutofit/>
          </a:bodyPr>
          <a:lstStyle/>
          <a:p>
            <a:pPr marL="0" indent="0" algn="ctr">
              <a:buNone/>
            </a:pPr>
            <a:r>
              <a:rPr lang="en-US" sz="5800" b="1" u="sng" dirty="0" smtClean="0">
                <a:ln w="19050">
                  <a:noFill/>
                </a:ln>
                <a:solidFill>
                  <a:schemeClr val="bg1"/>
                </a:solidFill>
                <a:effectLst>
                  <a:glow rad="152400">
                    <a:schemeClr val="tx1"/>
                  </a:glow>
                </a:effectLst>
              </a:rPr>
              <a:t>Matthew 1:21 </a:t>
            </a:r>
          </a:p>
          <a:p>
            <a:pPr marL="0" indent="0" algn="ctr">
              <a:lnSpc>
                <a:spcPct val="90000"/>
              </a:lnSpc>
              <a:spcBef>
                <a:spcPts val="1200"/>
              </a:spcBef>
              <a:buNone/>
            </a:pPr>
            <a:r>
              <a:rPr lang="en-US" sz="5800" b="1" dirty="0" smtClean="0">
                <a:ln w="19050">
                  <a:noFill/>
                </a:ln>
                <a:solidFill>
                  <a:schemeClr val="bg1"/>
                </a:solidFill>
                <a:effectLst>
                  <a:glow rad="152400">
                    <a:schemeClr val="tx1"/>
                  </a:glow>
                </a:effectLst>
              </a:rPr>
              <a:t>“She </a:t>
            </a:r>
            <a:r>
              <a:rPr lang="en-US" sz="5800" b="1" dirty="0">
                <a:ln w="19050">
                  <a:noFill/>
                </a:ln>
                <a:solidFill>
                  <a:schemeClr val="bg1"/>
                </a:solidFill>
                <a:effectLst>
                  <a:glow rad="152400">
                    <a:schemeClr val="tx1"/>
                  </a:glow>
                </a:effectLst>
              </a:rPr>
              <a:t>will give birth to a son, and you are to give him the name </a:t>
            </a:r>
            <a:r>
              <a:rPr lang="en-US" sz="5800" b="1" dirty="0" smtClean="0">
                <a:ln w="19050">
                  <a:noFill/>
                </a:ln>
                <a:solidFill>
                  <a:srgbClr val="FFFF66"/>
                </a:solidFill>
                <a:effectLst>
                  <a:glow rad="152400">
                    <a:schemeClr val="tx1"/>
                  </a:glow>
                </a:effectLst>
              </a:rPr>
              <a:t>Jesus (YESHUA)</a:t>
            </a:r>
            <a:r>
              <a:rPr lang="en-US" sz="5800" b="1" dirty="0" smtClean="0">
                <a:ln w="19050">
                  <a:noFill/>
                </a:ln>
                <a:solidFill>
                  <a:schemeClr val="bg1"/>
                </a:solidFill>
                <a:effectLst>
                  <a:glow rad="152400">
                    <a:schemeClr val="tx1"/>
                  </a:glow>
                </a:effectLst>
              </a:rPr>
              <a:t>, </a:t>
            </a:r>
            <a:r>
              <a:rPr lang="en-US" sz="5800" b="1" dirty="0">
                <a:ln w="19050">
                  <a:noFill/>
                </a:ln>
                <a:solidFill>
                  <a:schemeClr val="bg1"/>
                </a:solidFill>
                <a:effectLst>
                  <a:glow rad="152400">
                    <a:schemeClr val="tx1"/>
                  </a:glow>
                </a:effectLst>
              </a:rPr>
              <a:t>because he </a:t>
            </a:r>
            <a:r>
              <a:rPr lang="en-US" sz="5800" b="1" dirty="0">
                <a:ln w="19050">
                  <a:noFill/>
                </a:ln>
                <a:solidFill>
                  <a:srgbClr val="FFFF66"/>
                </a:solidFill>
                <a:effectLst>
                  <a:glow rad="152400">
                    <a:schemeClr val="tx1"/>
                  </a:glow>
                </a:effectLst>
              </a:rPr>
              <a:t>will save his people from their sins</a:t>
            </a:r>
            <a:r>
              <a:rPr lang="en-US" sz="5800" b="1" dirty="0" smtClean="0">
                <a:ln w="19050">
                  <a:noFill/>
                </a:ln>
                <a:solidFill>
                  <a:schemeClr val="bg1"/>
                </a:solidFill>
                <a:effectLst>
                  <a:glow rad="152400">
                    <a:schemeClr val="tx1"/>
                  </a:glow>
                </a:effectLst>
              </a:rPr>
              <a:t>.”</a:t>
            </a:r>
            <a:endParaRPr lang="en-US" sz="58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951033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0" y="0"/>
            <a:ext cx="9143999" cy="1143000"/>
          </a:xfrm>
        </p:spPr>
        <p:txBody>
          <a:bodyPr>
            <a:noAutofit/>
          </a:bodyPr>
          <a:lstStyle/>
          <a:p>
            <a:pPr>
              <a:lnSpc>
                <a:spcPct val="80000"/>
              </a:lnSpc>
            </a:pPr>
            <a:r>
              <a:rPr lang="en-US" sz="4700" b="1" dirty="0" smtClean="0">
                <a:solidFill>
                  <a:schemeClr val="bg1"/>
                </a:solidFill>
                <a:effectLst>
                  <a:glow rad="127000">
                    <a:schemeClr val="tx1"/>
                  </a:glow>
                </a:effectLst>
              </a:rPr>
              <a:t>How were people in the OT saved?</a:t>
            </a:r>
            <a:endParaRPr lang="en-US" sz="4700" b="1" dirty="0">
              <a:solidFill>
                <a:schemeClr val="bg1"/>
              </a:solidFill>
              <a:effectLst>
                <a:glow rad="127000">
                  <a:schemeClr val="tx1"/>
                </a:glow>
              </a:effectLst>
            </a:endParaRPr>
          </a:p>
        </p:txBody>
      </p:sp>
      <p:sp>
        <p:nvSpPr>
          <p:cNvPr id="5" name="Subtitle 4"/>
          <p:cNvSpPr>
            <a:spLocks noGrp="1"/>
          </p:cNvSpPr>
          <p:nvPr>
            <p:ph idx="1"/>
          </p:nvPr>
        </p:nvSpPr>
        <p:spPr>
          <a:xfrm>
            <a:off x="152400" y="990600"/>
            <a:ext cx="8839200" cy="5135563"/>
          </a:xfrm>
        </p:spPr>
        <p:txBody>
          <a:bodyPr>
            <a:noAutofit/>
          </a:bodyPr>
          <a:lstStyle/>
          <a:p>
            <a:pPr marL="0" indent="0" algn="ctr">
              <a:buNone/>
            </a:pPr>
            <a:r>
              <a:rPr lang="en-US" sz="4900" b="1" dirty="0">
                <a:ln w="19050">
                  <a:noFill/>
                </a:ln>
                <a:solidFill>
                  <a:schemeClr val="accent1">
                    <a:lumMod val="60000"/>
                    <a:lumOff val="40000"/>
                  </a:schemeClr>
                </a:solidFill>
                <a:effectLst>
                  <a:glow rad="152400">
                    <a:schemeClr val="tx1"/>
                  </a:glow>
                </a:effectLst>
              </a:rPr>
              <a:t>The most common </a:t>
            </a:r>
            <a:r>
              <a:rPr lang="en-US" sz="4900" b="1" dirty="0" smtClean="0">
                <a:ln w="19050">
                  <a:noFill/>
                </a:ln>
                <a:solidFill>
                  <a:schemeClr val="accent1">
                    <a:lumMod val="60000"/>
                    <a:lumOff val="40000"/>
                  </a:schemeClr>
                </a:solidFill>
                <a:effectLst>
                  <a:glow rad="152400">
                    <a:schemeClr val="tx1"/>
                  </a:glow>
                </a:effectLst>
              </a:rPr>
              <a:t>options:</a:t>
            </a:r>
            <a:endParaRPr lang="en-US" sz="4900" b="1" dirty="0">
              <a:ln w="19050">
                <a:noFill/>
              </a:ln>
              <a:solidFill>
                <a:schemeClr val="accent1">
                  <a:lumMod val="60000"/>
                  <a:lumOff val="40000"/>
                </a:schemeClr>
              </a:solidFill>
              <a:effectLst>
                <a:glow rad="152400">
                  <a:schemeClr val="tx1"/>
                </a:glow>
              </a:effectLst>
            </a:endParaRPr>
          </a:p>
          <a:p>
            <a:pPr marL="0" indent="0">
              <a:buNone/>
            </a:pPr>
            <a:r>
              <a:rPr lang="en-US" sz="4900" b="1" dirty="0" smtClean="0">
                <a:ln w="19050">
                  <a:noFill/>
                </a:ln>
                <a:solidFill>
                  <a:schemeClr val="accent1">
                    <a:lumMod val="60000"/>
                    <a:lumOff val="40000"/>
                  </a:schemeClr>
                </a:solidFill>
                <a:effectLst>
                  <a:glow rad="152400">
                    <a:schemeClr val="tx1"/>
                  </a:glow>
                </a:effectLst>
              </a:rPr>
              <a:t>1. </a:t>
            </a:r>
            <a:r>
              <a:rPr lang="en-US" sz="4900" b="1" dirty="0">
                <a:ln w="19050">
                  <a:noFill/>
                </a:ln>
                <a:solidFill>
                  <a:schemeClr val="bg1"/>
                </a:solidFill>
                <a:effectLst>
                  <a:glow rad="152400">
                    <a:schemeClr val="tx1"/>
                  </a:glow>
                </a:effectLst>
              </a:rPr>
              <a:t>S</a:t>
            </a:r>
            <a:r>
              <a:rPr lang="en-US" sz="4900" b="1" dirty="0" smtClean="0">
                <a:ln w="19050">
                  <a:noFill/>
                </a:ln>
                <a:solidFill>
                  <a:schemeClr val="bg1"/>
                </a:solidFill>
                <a:effectLst>
                  <a:glow rad="152400">
                    <a:schemeClr val="tx1"/>
                  </a:glow>
                </a:effectLst>
              </a:rPr>
              <a:t>aved </a:t>
            </a:r>
            <a:r>
              <a:rPr lang="en-US" sz="4900" b="1" dirty="0">
                <a:ln w="19050">
                  <a:noFill/>
                </a:ln>
                <a:solidFill>
                  <a:schemeClr val="bg1"/>
                </a:solidFill>
                <a:effectLst>
                  <a:glow rad="152400">
                    <a:schemeClr val="tx1"/>
                  </a:glow>
                </a:effectLst>
              </a:rPr>
              <a:t>by obeying the </a:t>
            </a:r>
            <a:r>
              <a:rPr lang="en-US" sz="4900" b="1" dirty="0" smtClean="0">
                <a:ln w="19050">
                  <a:noFill/>
                </a:ln>
                <a:solidFill>
                  <a:schemeClr val="bg1"/>
                </a:solidFill>
                <a:effectLst>
                  <a:glow rad="152400">
                    <a:schemeClr val="tx1"/>
                  </a:glow>
                </a:effectLst>
              </a:rPr>
              <a:t>law</a:t>
            </a:r>
            <a:endParaRPr lang="en-US" sz="4900" b="1" dirty="0">
              <a:ln w="19050">
                <a:noFill/>
              </a:ln>
              <a:solidFill>
                <a:schemeClr val="bg1"/>
              </a:solidFill>
              <a:effectLst>
                <a:glow rad="152400">
                  <a:schemeClr val="tx1"/>
                </a:glow>
              </a:effectLst>
            </a:endParaRPr>
          </a:p>
          <a:p>
            <a:pPr marL="0" indent="0">
              <a:buNone/>
            </a:pPr>
            <a:r>
              <a:rPr lang="en-US" sz="4900" b="1" dirty="0" smtClean="0">
                <a:ln w="19050">
                  <a:noFill/>
                </a:ln>
                <a:solidFill>
                  <a:schemeClr val="accent1">
                    <a:lumMod val="60000"/>
                    <a:lumOff val="40000"/>
                  </a:schemeClr>
                </a:solidFill>
                <a:effectLst>
                  <a:glow rad="152400">
                    <a:schemeClr val="tx1"/>
                  </a:glow>
                </a:effectLst>
              </a:rPr>
              <a:t>2. </a:t>
            </a:r>
            <a:r>
              <a:rPr lang="en-US" sz="4900" b="1" dirty="0" smtClean="0">
                <a:ln w="19050">
                  <a:noFill/>
                </a:ln>
                <a:solidFill>
                  <a:schemeClr val="bg1"/>
                </a:solidFill>
                <a:effectLst>
                  <a:glow rad="152400">
                    <a:schemeClr val="tx1"/>
                  </a:glow>
                </a:effectLst>
              </a:rPr>
              <a:t>Saved </a:t>
            </a:r>
            <a:r>
              <a:rPr lang="en-US" sz="4900" b="1" dirty="0">
                <a:ln w="19050">
                  <a:noFill/>
                </a:ln>
                <a:solidFill>
                  <a:schemeClr val="bg1"/>
                </a:solidFill>
                <a:effectLst>
                  <a:glow rad="152400">
                    <a:schemeClr val="tx1"/>
                  </a:glow>
                </a:effectLst>
              </a:rPr>
              <a:t>by offering </a:t>
            </a:r>
            <a:r>
              <a:rPr lang="en-US" sz="4900" b="1" dirty="0" smtClean="0">
                <a:ln w="19050">
                  <a:noFill/>
                </a:ln>
                <a:solidFill>
                  <a:schemeClr val="bg1"/>
                </a:solidFill>
                <a:effectLst>
                  <a:glow rad="152400">
                    <a:schemeClr val="tx1"/>
                  </a:glow>
                </a:effectLst>
              </a:rPr>
              <a:t>sacrifices</a:t>
            </a:r>
            <a:endParaRPr lang="en-US" sz="4900" b="1" dirty="0">
              <a:ln w="19050">
                <a:noFill/>
              </a:ln>
              <a:solidFill>
                <a:schemeClr val="bg1"/>
              </a:solidFill>
              <a:effectLst>
                <a:glow rad="152400">
                  <a:schemeClr val="tx1"/>
                </a:glow>
              </a:effectLst>
            </a:endParaRPr>
          </a:p>
          <a:p>
            <a:pPr marL="0" indent="0">
              <a:buNone/>
            </a:pPr>
            <a:r>
              <a:rPr lang="en-US" sz="4900" b="1" dirty="0" smtClean="0">
                <a:ln w="19050">
                  <a:noFill/>
                </a:ln>
                <a:solidFill>
                  <a:schemeClr val="accent1">
                    <a:lumMod val="60000"/>
                    <a:lumOff val="40000"/>
                  </a:schemeClr>
                </a:solidFill>
                <a:effectLst>
                  <a:glow rad="152400">
                    <a:schemeClr val="tx1"/>
                  </a:glow>
                </a:effectLst>
              </a:rPr>
              <a:t>3. </a:t>
            </a:r>
            <a:r>
              <a:rPr lang="en-US" sz="4900" b="1" dirty="0" smtClean="0">
                <a:ln w="19050">
                  <a:noFill/>
                </a:ln>
                <a:solidFill>
                  <a:schemeClr val="bg1"/>
                </a:solidFill>
                <a:effectLst>
                  <a:glow rad="152400">
                    <a:schemeClr val="tx1"/>
                  </a:glow>
                </a:effectLst>
              </a:rPr>
              <a:t>Saved </a:t>
            </a:r>
            <a:r>
              <a:rPr lang="en-US" sz="4900" b="1" dirty="0">
                <a:ln w="19050">
                  <a:noFill/>
                </a:ln>
                <a:solidFill>
                  <a:schemeClr val="bg1"/>
                </a:solidFill>
                <a:effectLst>
                  <a:glow rad="152400">
                    <a:schemeClr val="tx1"/>
                  </a:glow>
                </a:effectLst>
              </a:rPr>
              <a:t>by a general faith in </a:t>
            </a:r>
            <a:r>
              <a:rPr lang="en-US" sz="4900" b="1" dirty="0" smtClean="0">
                <a:ln w="19050">
                  <a:noFill/>
                </a:ln>
                <a:solidFill>
                  <a:schemeClr val="bg1"/>
                </a:solidFill>
                <a:effectLst>
                  <a:glow rad="152400">
                    <a:schemeClr val="tx1"/>
                  </a:glow>
                </a:effectLst>
              </a:rPr>
              <a:t>God</a:t>
            </a:r>
            <a:endParaRPr lang="en-US" sz="4900" b="1" dirty="0">
              <a:ln w="19050">
                <a:noFill/>
              </a:ln>
              <a:solidFill>
                <a:schemeClr val="bg1"/>
              </a:solidFill>
              <a:effectLst>
                <a:glow rad="152400">
                  <a:schemeClr val="tx1"/>
                </a:glow>
              </a:effectLst>
            </a:endParaRPr>
          </a:p>
          <a:p>
            <a:pPr marL="0" indent="0">
              <a:buNone/>
            </a:pPr>
            <a:r>
              <a:rPr lang="en-US" sz="4900" b="1" dirty="0" smtClean="0">
                <a:ln w="19050">
                  <a:noFill/>
                </a:ln>
                <a:solidFill>
                  <a:schemeClr val="accent1">
                    <a:lumMod val="60000"/>
                    <a:lumOff val="40000"/>
                  </a:schemeClr>
                </a:solidFill>
                <a:effectLst>
                  <a:glow rad="152400">
                    <a:schemeClr val="tx1"/>
                  </a:glow>
                </a:effectLst>
              </a:rPr>
              <a:t>4. </a:t>
            </a:r>
            <a:r>
              <a:rPr lang="en-US" sz="4900" b="1" dirty="0" smtClean="0">
                <a:ln w="19050">
                  <a:noFill/>
                </a:ln>
                <a:solidFill>
                  <a:schemeClr val="bg1"/>
                </a:solidFill>
                <a:effectLst>
                  <a:glow rad="152400">
                    <a:schemeClr val="tx1"/>
                  </a:glow>
                </a:effectLst>
              </a:rPr>
              <a:t>Saved </a:t>
            </a:r>
            <a:r>
              <a:rPr lang="en-US" sz="4900" b="1" dirty="0">
                <a:ln w="19050">
                  <a:noFill/>
                </a:ln>
                <a:solidFill>
                  <a:schemeClr val="bg1"/>
                </a:solidFill>
                <a:effectLst>
                  <a:glow rad="152400">
                    <a:schemeClr val="tx1"/>
                  </a:glow>
                </a:effectLst>
              </a:rPr>
              <a:t>by faith in the </a:t>
            </a:r>
            <a:r>
              <a:rPr lang="en-US" sz="4900" b="1" dirty="0" smtClean="0">
                <a:ln w="19050">
                  <a:noFill/>
                </a:ln>
                <a:solidFill>
                  <a:schemeClr val="bg1"/>
                </a:solidFill>
                <a:effectLst>
                  <a:glow rad="152400">
                    <a:schemeClr val="tx1"/>
                  </a:glow>
                </a:effectLst>
              </a:rPr>
              <a:t>Messiah</a:t>
            </a:r>
            <a:endParaRPr lang="en-US" sz="4900" b="1" dirty="0">
              <a:ln w="19050">
                <a:noFill/>
              </a:ln>
              <a:solidFill>
                <a:schemeClr val="bg1"/>
              </a:solidFill>
              <a:effectLst>
                <a:glow rad="152400">
                  <a:schemeClr val="tx1"/>
                </a:glow>
              </a:effectLst>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9497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500"/>
                                        <p:tgtEl>
                                          <p:spTgt spid="5">
                                            <p:txEl>
                                              <p:pRg st="2" end="2"/>
                                            </p:txEl>
                                          </p:spTgt>
                                        </p:tgtEl>
                                      </p:cBhvr>
                                    </p:animEffect>
                                  </p:childTnLst>
                                </p:cTn>
                              </p:par>
                            </p:childTnLst>
                          </p:cTn>
                        </p:par>
                        <p:par>
                          <p:cTn id="22" fill="hold">
                            <p:stCondLst>
                              <p:cond delay="1000"/>
                            </p:stCondLst>
                            <p:childTnLst>
                              <p:par>
                                <p:cTn id="23" presetID="10" presetClass="entr" presetSubtype="0" fill="hold"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500"/>
                                        <p:tgtEl>
                                          <p:spTgt spid="5">
                                            <p:txEl>
                                              <p:pRg st="3" end="3"/>
                                            </p:txEl>
                                          </p:spTgt>
                                        </p:tgtEl>
                                      </p:cBhvr>
                                    </p:animEffect>
                                  </p:childTnLst>
                                </p:cTn>
                              </p:par>
                            </p:childTnLst>
                          </p:cTn>
                        </p:par>
                        <p:par>
                          <p:cTn id="26" fill="hold">
                            <p:stCondLst>
                              <p:cond delay="1500"/>
                            </p:stCondLst>
                            <p:childTnLst>
                              <p:par>
                                <p:cTn id="27" presetID="10" presetClass="entr" presetSubtype="0" fill="hold" nodeType="after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Effect transition="in" filter="fade">
                                      <p:cBhvr>
                                        <p:cTn id="29" dur="500"/>
                                        <p:tgtEl>
                                          <p:spTgt spid="5">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mph" presetSubtype="2" fill="hold" nodeType="clickEffect">
                                  <p:stCondLst>
                                    <p:cond delay="0"/>
                                  </p:stCondLst>
                                  <p:childTnLst>
                                    <p:animClr clrSpc="rgb" dir="cw">
                                      <p:cBhvr override="childStyle">
                                        <p:cTn id="33" dur="2000" fill="hold"/>
                                        <p:tgtEl>
                                          <p:spTgt spid="5">
                                            <p:txEl>
                                              <p:pRg st="4" end="4"/>
                                            </p:txEl>
                                          </p:spTgt>
                                        </p:tgtEl>
                                        <p:attrNameLst>
                                          <p:attrName>style.color</p:attrName>
                                        </p:attrNameLst>
                                      </p:cBhvr>
                                      <p:to>
                                        <a:srgbClr val="FFFF66"/>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981200" y="2438400"/>
            <a:ext cx="6705600" cy="1143000"/>
          </a:xfrm>
        </p:spPr>
        <p:txBody>
          <a:bodyPr>
            <a:noAutofit/>
          </a:bodyPr>
          <a:lstStyle/>
          <a:p>
            <a:pPr algn="l">
              <a:lnSpc>
                <a:spcPct val="90000"/>
              </a:lnSpc>
            </a:pPr>
            <a:r>
              <a:rPr lang="en-US" sz="10000" b="1" dirty="0" smtClean="0">
                <a:solidFill>
                  <a:schemeClr val="bg1"/>
                </a:solidFill>
                <a:effectLst>
                  <a:glow rad="139700">
                    <a:schemeClr val="tx1"/>
                  </a:glow>
                </a:effectLst>
              </a:rPr>
              <a:t>Consider Abraham…</a:t>
            </a:r>
            <a:endParaRPr lang="en-US" sz="10000" b="1" dirty="0">
              <a:solidFill>
                <a:schemeClr val="bg1"/>
              </a:solidFill>
              <a:effectLst>
                <a:glow rad="139700">
                  <a:schemeClr val="tx1"/>
                </a:glow>
              </a:effectLst>
            </a:endParaRPr>
          </a:p>
        </p:txBody>
      </p:sp>
      <p:pic>
        <p:nvPicPr>
          <p:cNvPr id="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4201123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457201" y="76200"/>
            <a:ext cx="8229600" cy="1143000"/>
          </a:xfrm>
        </p:spPr>
        <p:txBody>
          <a:bodyPr>
            <a:normAutofit/>
          </a:bodyPr>
          <a:lstStyle/>
          <a:p>
            <a:r>
              <a:rPr lang="en-US" sz="6000" b="1" u="sng" dirty="0" smtClean="0">
                <a:solidFill>
                  <a:schemeClr val="bg1"/>
                </a:solidFill>
                <a:effectLst>
                  <a:glow rad="139700">
                    <a:schemeClr val="tx1"/>
                  </a:glow>
                </a:effectLst>
              </a:rPr>
              <a:t>Genesis 22:18</a:t>
            </a:r>
            <a:endParaRPr lang="en-US" sz="6000" b="1" u="sng" dirty="0">
              <a:solidFill>
                <a:schemeClr val="bg1"/>
              </a:solidFill>
              <a:effectLst>
                <a:glow rad="139700">
                  <a:schemeClr val="tx1"/>
                </a:glow>
              </a:effectLst>
            </a:endParaRPr>
          </a:p>
        </p:txBody>
      </p:sp>
      <p:sp>
        <p:nvSpPr>
          <p:cNvPr id="5" name="Subtitle 4"/>
          <p:cNvSpPr>
            <a:spLocks noGrp="1"/>
          </p:cNvSpPr>
          <p:nvPr>
            <p:ph idx="1"/>
          </p:nvPr>
        </p:nvSpPr>
        <p:spPr>
          <a:xfrm>
            <a:off x="152400" y="1295400"/>
            <a:ext cx="8763000" cy="4495801"/>
          </a:xfrm>
        </p:spPr>
        <p:txBody>
          <a:bodyPr>
            <a:noAutofit/>
          </a:bodyPr>
          <a:lstStyle/>
          <a:p>
            <a:pPr marL="0" indent="0" algn="ctr">
              <a:lnSpc>
                <a:spcPct val="90000"/>
              </a:lnSpc>
              <a:spcBef>
                <a:spcPts val="1200"/>
              </a:spcBef>
              <a:buNone/>
            </a:pPr>
            <a:r>
              <a:rPr lang="en-US" sz="6800" b="1" dirty="0" smtClean="0">
                <a:ln w="19050">
                  <a:noFill/>
                </a:ln>
                <a:solidFill>
                  <a:schemeClr val="bg1"/>
                </a:solidFill>
                <a:effectLst>
                  <a:glow rad="152400">
                    <a:schemeClr val="tx1"/>
                  </a:glow>
                </a:effectLst>
              </a:rPr>
              <a:t>“…through </a:t>
            </a:r>
            <a:r>
              <a:rPr lang="en-US" sz="6800" b="1" dirty="0">
                <a:ln w="19050">
                  <a:noFill/>
                </a:ln>
                <a:solidFill>
                  <a:schemeClr val="bg1"/>
                </a:solidFill>
                <a:effectLst>
                  <a:glow rad="152400">
                    <a:schemeClr val="tx1"/>
                  </a:glow>
                </a:effectLst>
              </a:rPr>
              <a:t>your </a:t>
            </a:r>
            <a:r>
              <a:rPr lang="en-US" sz="6800" b="1" dirty="0">
                <a:ln w="19050">
                  <a:noFill/>
                </a:ln>
                <a:solidFill>
                  <a:schemeClr val="accent1">
                    <a:lumMod val="60000"/>
                    <a:lumOff val="40000"/>
                  </a:schemeClr>
                </a:solidFill>
                <a:effectLst>
                  <a:glow rad="152400">
                    <a:schemeClr val="tx1"/>
                  </a:glow>
                </a:effectLst>
              </a:rPr>
              <a:t>offspring</a:t>
            </a:r>
            <a:r>
              <a:rPr lang="en-US" sz="6800" b="1" dirty="0">
                <a:ln w="19050">
                  <a:noFill/>
                </a:ln>
                <a:solidFill>
                  <a:schemeClr val="bg1"/>
                </a:solidFill>
                <a:effectLst>
                  <a:glow rad="152400">
                    <a:schemeClr val="tx1"/>
                  </a:glow>
                </a:effectLst>
              </a:rPr>
              <a:t> all nations on earth will be blessed”</a:t>
            </a:r>
          </a:p>
        </p:txBody>
      </p:sp>
      <p:pic>
        <p:nvPicPr>
          <p:cNvPr id="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91725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457201" y="76200"/>
            <a:ext cx="8229600" cy="1143000"/>
          </a:xfrm>
        </p:spPr>
        <p:txBody>
          <a:bodyPr>
            <a:normAutofit/>
          </a:bodyPr>
          <a:lstStyle/>
          <a:p>
            <a:r>
              <a:rPr lang="en-US" sz="5500" b="1" u="sng" dirty="0">
                <a:solidFill>
                  <a:schemeClr val="bg1"/>
                </a:solidFill>
                <a:effectLst>
                  <a:glow rad="139700">
                    <a:schemeClr val="tx1"/>
                  </a:glow>
                </a:effectLst>
              </a:rPr>
              <a:t>Galatians </a:t>
            </a:r>
            <a:r>
              <a:rPr lang="en-US" sz="5500" b="1" u="sng" dirty="0" smtClean="0">
                <a:solidFill>
                  <a:schemeClr val="bg1"/>
                </a:solidFill>
                <a:effectLst>
                  <a:glow rad="139700">
                    <a:schemeClr val="tx1"/>
                  </a:glow>
                </a:effectLst>
              </a:rPr>
              <a:t>3:6-8</a:t>
            </a:r>
            <a:endParaRPr lang="en-US" sz="5500" b="1" u="sng" dirty="0">
              <a:solidFill>
                <a:schemeClr val="bg1"/>
              </a:solidFill>
              <a:effectLst>
                <a:glow rad="139700">
                  <a:schemeClr val="tx1"/>
                </a:glow>
              </a:effectLst>
            </a:endParaRPr>
          </a:p>
        </p:txBody>
      </p:sp>
      <p:sp>
        <p:nvSpPr>
          <p:cNvPr id="5" name="Subtitle 4"/>
          <p:cNvSpPr>
            <a:spLocks noGrp="1"/>
          </p:cNvSpPr>
          <p:nvPr>
            <p:ph idx="1"/>
          </p:nvPr>
        </p:nvSpPr>
        <p:spPr>
          <a:xfrm>
            <a:off x="152400" y="1295400"/>
            <a:ext cx="8839200" cy="4495801"/>
          </a:xfrm>
        </p:spPr>
        <p:txBody>
          <a:bodyPr>
            <a:noAutofit/>
          </a:bodyPr>
          <a:lstStyle/>
          <a:p>
            <a:pPr marL="0" indent="0" algn="ctr">
              <a:lnSpc>
                <a:spcPct val="90000"/>
              </a:lnSpc>
              <a:spcBef>
                <a:spcPts val="1200"/>
              </a:spcBef>
              <a:buNone/>
            </a:pPr>
            <a:r>
              <a:rPr lang="en-US" sz="4900" b="1" baseline="30000" dirty="0" smtClean="0">
                <a:ln w="19050">
                  <a:noFill/>
                </a:ln>
                <a:solidFill>
                  <a:schemeClr val="bg1"/>
                </a:solidFill>
                <a:effectLst>
                  <a:glow rad="152400">
                    <a:schemeClr val="tx1"/>
                  </a:glow>
                </a:effectLst>
              </a:rPr>
              <a:t>6</a:t>
            </a:r>
            <a:r>
              <a:rPr lang="en-US" sz="4900" b="1" dirty="0" smtClean="0">
                <a:ln w="19050">
                  <a:noFill/>
                </a:ln>
                <a:solidFill>
                  <a:schemeClr val="bg1"/>
                </a:solidFill>
                <a:effectLst>
                  <a:glow rad="152400">
                    <a:schemeClr val="tx1"/>
                  </a:glow>
                </a:effectLst>
              </a:rPr>
              <a:t> Consider </a:t>
            </a:r>
            <a:r>
              <a:rPr lang="en-US" sz="4900" b="1" dirty="0">
                <a:ln w="19050">
                  <a:noFill/>
                </a:ln>
                <a:solidFill>
                  <a:schemeClr val="bg1"/>
                </a:solidFill>
                <a:effectLst>
                  <a:glow rad="152400">
                    <a:schemeClr val="tx1"/>
                  </a:glow>
                </a:effectLst>
              </a:rPr>
              <a:t>Abraham: </a:t>
            </a:r>
            <a:r>
              <a:rPr lang="en-US" sz="4900" b="1" dirty="0" smtClean="0">
                <a:ln w="19050">
                  <a:noFill/>
                </a:ln>
                <a:solidFill>
                  <a:schemeClr val="bg1"/>
                </a:solidFill>
                <a:effectLst>
                  <a:glow rad="152400">
                    <a:schemeClr val="tx1"/>
                  </a:glow>
                </a:effectLst>
              </a:rPr>
              <a:t>“He </a:t>
            </a:r>
            <a:r>
              <a:rPr lang="en-US" sz="4900" b="1" dirty="0">
                <a:ln w="19050">
                  <a:noFill/>
                </a:ln>
                <a:solidFill>
                  <a:schemeClr val="bg1"/>
                </a:solidFill>
                <a:effectLst>
                  <a:glow rad="152400">
                    <a:schemeClr val="tx1"/>
                  </a:glow>
                </a:effectLst>
              </a:rPr>
              <a:t>believed God, and it was credited to him as righteousness</a:t>
            </a:r>
            <a:r>
              <a:rPr lang="en-US" sz="4900" b="1" dirty="0" smtClean="0">
                <a:ln w="19050">
                  <a:noFill/>
                </a:ln>
                <a:solidFill>
                  <a:schemeClr val="bg1"/>
                </a:solidFill>
                <a:effectLst>
                  <a:glow rad="152400">
                    <a:schemeClr val="tx1"/>
                  </a:glow>
                </a:effectLst>
              </a:rPr>
              <a:t>.” </a:t>
            </a:r>
            <a:r>
              <a:rPr lang="en-US" sz="3650" b="1" dirty="0">
                <a:ln w="19050">
                  <a:noFill/>
                </a:ln>
                <a:solidFill>
                  <a:schemeClr val="accent1">
                    <a:lumMod val="60000"/>
                    <a:lumOff val="40000"/>
                  </a:schemeClr>
                </a:solidFill>
                <a:effectLst>
                  <a:glow rad="152400">
                    <a:schemeClr val="tx1"/>
                  </a:glow>
                </a:effectLst>
              </a:rPr>
              <a:t>(</a:t>
            </a:r>
            <a:r>
              <a:rPr lang="en-US" sz="3650" b="1" dirty="0" smtClean="0">
                <a:ln w="19050">
                  <a:noFill/>
                </a:ln>
                <a:solidFill>
                  <a:schemeClr val="accent1">
                    <a:lumMod val="60000"/>
                    <a:lumOff val="40000"/>
                  </a:schemeClr>
                </a:solidFill>
                <a:effectLst>
                  <a:glow rad="152400">
                    <a:schemeClr val="tx1"/>
                  </a:glow>
                </a:effectLst>
              </a:rPr>
              <a:t>Gen 15:6) </a:t>
            </a:r>
            <a:r>
              <a:rPr lang="en-US" sz="3000" b="1" dirty="0" smtClean="0">
                <a:ln w="19050">
                  <a:noFill/>
                </a:ln>
                <a:solidFill>
                  <a:schemeClr val="bg1"/>
                </a:solidFill>
                <a:effectLst>
                  <a:glow rad="152400">
                    <a:schemeClr val="tx1"/>
                  </a:glow>
                </a:effectLst>
              </a:rPr>
              <a:t/>
            </a:r>
            <a:br>
              <a:rPr lang="en-US" sz="3000" b="1" dirty="0" smtClean="0">
                <a:ln w="19050">
                  <a:noFill/>
                </a:ln>
                <a:solidFill>
                  <a:schemeClr val="bg1"/>
                </a:solidFill>
                <a:effectLst>
                  <a:glow rad="152400">
                    <a:schemeClr val="tx1"/>
                  </a:glow>
                </a:effectLst>
              </a:rPr>
            </a:br>
            <a:r>
              <a:rPr lang="en-US" sz="4900" b="1" baseline="30000" dirty="0" smtClean="0">
                <a:ln w="19050">
                  <a:noFill/>
                </a:ln>
                <a:solidFill>
                  <a:schemeClr val="bg1"/>
                </a:solidFill>
                <a:effectLst>
                  <a:glow rad="152400">
                    <a:schemeClr val="tx1"/>
                  </a:glow>
                </a:effectLst>
              </a:rPr>
              <a:t>7</a:t>
            </a:r>
            <a:r>
              <a:rPr lang="en-US" sz="4900" b="1" dirty="0">
                <a:ln w="19050">
                  <a:noFill/>
                </a:ln>
                <a:solidFill>
                  <a:schemeClr val="bg1"/>
                </a:solidFill>
                <a:effectLst>
                  <a:glow rad="152400">
                    <a:schemeClr val="tx1"/>
                  </a:glow>
                </a:effectLst>
              </a:rPr>
              <a:t> </a:t>
            </a:r>
            <a:r>
              <a:rPr lang="en-US" sz="4900" b="1" dirty="0" smtClean="0">
                <a:ln w="19050">
                  <a:noFill/>
                </a:ln>
                <a:solidFill>
                  <a:schemeClr val="bg1"/>
                </a:solidFill>
                <a:effectLst>
                  <a:glow rad="152400">
                    <a:schemeClr val="tx1"/>
                  </a:glow>
                </a:effectLst>
              </a:rPr>
              <a:t>Understand</a:t>
            </a:r>
            <a:r>
              <a:rPr lang="en-US" sz="4900" b="1" dirty="0">
                <a:ln w="19050">
                  <a:noFill/>
                </a:ln>
                <a:solidFill>
                  <a:schemeClr val="bg1"/>
                </a:solidFill>
                <a:effectLst>
                  <a:glow rad="152400">
                    <a:schemeClr val="tx1"/>
                  </a:glow>
                </a:effectLst>
              </a:rPr>
              <a:t>, then, that those who believe are children of Abraham.</a:t>
            </a:r>
          </a:p>
        </p:txBody>
      </p:sp>
      <p:pic>
        <p:nvPicPr>
          <p:cNvPr id="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18724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457201" y="76200"/>
            <a:ext cx="8229600" cy="1143000"/>
          </a:xfrm>
        </p:spPr>
        <p:txBody>
          <a:bodyPr>
            <a:normAutofit/>
          </a:bodyPr>
          <a:lstStyle/>
          <a:p>
            <a:r>
              <a:rPr lang="en-US" sz="5500" b="1" u="sng" dirty="0">
                <a:solidFill>
                  <a:schemeClr val="bg1"/>
                </a:solidFill>
                <a:effectLst>
                  <a:glow rad="139700">
                    <a:schemeClr val="tx1"/>
                  </a:glow>
                </a:effectLst>
              </a:rPr>
              <a:t>Galatians </a:t>
            </a:r>
            <a:r>
              <a:rPr lang="en-US" sz="5500" b="1" u="sng" dirty="0" smtClean="0">
                <a:solidFill>
                  <a:schemeClr val="bg1"/>
                </a:solidFill>
                <a:effectLst>
                  <a:glow rad="139700">
                    <a:schemeClr val="tx1"/>
                  </a:glow>
                </a:effectLst>
              </a:rPr>
              <a:t>3:6-8</a:t>
            </a:r>
            <a:endParaRPr lang="en-US" sz="5500" b="1" u="sng" dirty="0">
              <a:solidFill>
                <a:schemeClr val="bg1"/>
              </a:solidFill>
              <a:effectLst>
                <a:glow rad="139700">
                  <a:schemeClr val="tx1"/>
                </a:glow>
              </a:effectLst>
            </a:endParaRPr>
          </a:p>
        </p:txBody>
      </p:sp>
      <p:sp>
        <p:nvSpPr>
          <p:cNvPr id="5" name="Subtitle 4"/>
          <p:cNvSpPr>
            <a:spLocks noGrp="1"/>
          </p:cNvSpPr>
          <p:nvPr>
            <p:ph idx="1"/>
          </p:nvPr>
        </p:nvSpPr>
        <p:spPr>
          <a:xfrm>
            <a:off x="152400" y="1219200"/>
            <a:ext cx="8839200" cy="4572001"/>
          </a:xfrm>
        </p:spPr>
        <p:txBody>
          <a:bodyPr>
            <a:noAutofit/>
          </a:bodyPr>
          <a:lstStyle/>
          <a:p>
            <a:pPr marL="0" indent="0" algn="ctr">
              <a:lnSpc>
                <a:spcPct val="90000"/>
              </a:lnSpc>
              <a:spcBef>
                <a:spcPts val="1200"/>
              </a:spcBef>
              <a:buNone/>
            </a:pPr>
            <a:r>
              <a:rPr lang="en-US" sz="5200" b="1" baseline="30000" dirty="0" smtClean="0">
                <a:ln w="19050">
                  <a:noFill/>
                </a:ln>
                <a:solidFill>
                  <a:schemeClr val="bg1"/>
                </a:solidFill>
                <a:effectLst>
                  <a:glow rad="152400">
                    <a:schemeClr val="tx1"/>
                  </a:glow>
                </a:effectLst>
              </a:rPr>
              <a:t>8</a:t>
            </a:r>
            <a:r>
              <a:rPr lang="en-US" sz="5200" b="1" dirty="0" smtClean="0">
                <a:ln w="19050">
                  <a:noFill/>
                </a:ln>
                <a:solidFill>
                  <a:schemeClr val="bg1"/>
                </a:solidFill>
                <a:effectLst>
                  <a:glow rad="152400">
                    <a:schemeClr val="tx1"/>
                  </a:glow>
                </a:effectLst>
              </a:rPr>
              <a:t> </a:t>
            </a:r>
            <a:r>
              <a:rPr lang="en-US" sz="5200" b="1" dirty="0">
                <a:ln w="19050">
                  <a:noFill/>
                </a:ln>
                <a:solidFill>
                  <a:schemeClr val="bg1"/>
                </a:solidFill>
                <a:effectLst>
                  <a:glow rad="152400">
                    <a:schemeClr val="tx1"/>
                  </a:glow>
                </a:effectLst>
              </a:rPr>
              <a:t>Scripture foresaw that God would justify the Gentiles by faith, and </a:t>
            </a:r>
            <a:r>
              <a:rPr lang="en-US" sz="5200" b="1" dirty="0">
                <a:ln w="19050">
                  <a:noFill/>
                </a:ln>
                <a:solidFill>
                  <a:srgbClr val="FFFF66"/>
                </a:solidFill>
                <a:effectLst>
                  <a:glow rad="152400">
                    <a:schemeClr val="tx1"/>
                  </a:glow>
                </a:effectLst>
              </a:rPr>
              <a:t>announced the gospel in advance to Abraham: </a:t>
            </a:r>
            <a:r>
              <a:rPr lang="en-US" sz="5200" b="1" dirty="0">
                <a:ln w="19050">
                  <a:noFill/>
                </a:ln>
                <a:solidFill>
                  <a:schemeClr val="accent1">
                    <a:lumMod val="60000"/>
                    <a:lumOff val="40000"/>
                  </a:schemeClr>
                </a:solidFill>
                <a:effectLst>
                  <a:glow rad="152400">
                    <a:schemeClr val="tx1"/>
                  </a:glow>
                </a:effectLst>
              </a:rPr>
              <a:t>“All nations will be blessed through you.”</a:t>
            </a:r>
          </a:p>
        </p:txBody>
      </p:sp>
      <p:pic>
        <p:nvPicPr>
          <p:cNvPr id="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03685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457201" y="76200"/>
            <a:ext cx="8229600" cy="1143000"/>
          </a:xfrm>
        </p:spPr>
        <p:txBody>
          <a:bodyPr>
            <a:normAutofit/>
          </a:bodyPr>
          <a:lstStyle/>
          <a:p>
            <a:r>
              <a:rPr lang="en-US" sz="5500" b="1" u="sng" dirty="0" smtClean="0">
                <a:solidFill>
                  <a:schemeClr val="bg1"/>
                </a:solidFill>
                <a:effectLst>
                  <a:glow rad="139700">
                    <a:schemeClr val="tx1"/>
                  </a:glow>
                </a:effectLst>
              </a:rPr>
              <a:t>John 8:56</a:t>
            </a:r>
            <a:endParaRPr lang="en-US" sz="5500" b="1" u="sng" dirty="0">
              <a:solidFill>
                <a:schemeClr val="bg1"/>
              </a:solidFill>
              <a:effectLst>
                <a:glow rad="139700">
                  <a:schemeClr val="tx1"/>
                </a:glow>
              </a:effectLst>
            </a:endParaRPr>
          </a:p>
        </p:txBody>
      </p:sp>
      <p:sp>
        <p:nvSpPr>
          <p:cNvPr id="5" name="Subtitle 4"/>
          <p:cNvSpPr>
            <a:spLocks noGrp="1"/>
          </p:cNvSpPr>
          <p:nvPr>
            <p:ph idx="1"/>
          </p:nvPr>
        </p:nvSpPr>
        <p:spPr>
          <a:xfrm>
            <a:off x="152400" y="1295400"/>
            <a:ext cx="8763000" cy="4495801"/>
          </a:xfrm>
        </p:spPr>
        <p:txBody>
          <a:bodyPr>
            <a:noAutofit/>
          </a:bodyPr>
          <a:lstStyle/>
          <a:p>
            <a:pPr marL="0" indent="0" algn="ctr">
              <a:lnSpc>
                <a:spcPct val="90000"/>
              </a:lnSpc>
              <a:spcBef>
                <a:spcPts val="1200"/>
              </a:spcBef>
              <a:buNone/>
            </a:pPr>
            <a:r>
              <a:rPr lang="en-US" sz="6200" b="1" dirty="0">
                <a:ln w="19050">
                  <a:noFill/>
                </a:ln>
                <a:solidFill>
                  <a:schemeClr val="bg1"/>
                </a:solidFill>
                <a:effectLst>
                  <a:glow rad="152400">
                    <a:schemeClr val="tx1"/>
                  </a:glow>
                </a:effectLst>
              </a:rPr>
              <a:t>Jesus said, “Your father Abraham rejoiced at the thought of seeing my day; he saw it and was glad.”</a:t>
            </a:r>
          </a:p>
        </p:txBody>
      </p:sp>
      <p:pic>
        <p:nvPicPr>
          <p:cNvPr id="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7074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5" name="Subtitle 4"/>
          <p:cNvSpPr>
            <a:spLocks noGrp="1"/>
          </p:cNvSpPr>
          <p:nvPr>
            <p:ph idx="1"/>
          </p:nvPr>
        </p:nvSpPr>
        <p:spPr>
          <a:xfrm>
            <a:off x="228601" y="1219200"/>
            <a:ext cx="8610599" cy="3886200"/>
          </a:xfrm>
        </p:spPr>
        <p:txBody>
          <a:bodyPr>
            <a:noAutofit/>
          </a:bodyPr>
          <a:lstStyle/>
          <a:p>
            <a:pPr marL="0" indent="0" algn="ctr">
              <a:lnSpc>
                <a:spcPct val="80000"/>
              </a:lnSpc>
              <a:spcBef>
                <a:spcPts val="0"/>
              </a:spcBef>
              <a:buNone/>
            </a:pPr>
            <a:r>
              <a:rPr lang="en-US" sz="9000" b="1" dirty="0" smtClean="0">
                <a:ln w="19050">
                  <a:noFill/>
                </a:ln>
                <a:solidFill>
                  <a:schemeClr val="accent1">
                    <a:lumMod val="60000"/>
                    <a:lumOff val="40000"/>
                  </a:schemeClr>
                </a:solidFill>
                <a:effectLst>
                  <a:glow rad="127000">
                    <a:schemeClr val="tx1"/>
                  </a:glow>
                </a:effectLst>
              </a:rPr>
              <a:t>The </a:t>
            </a:r>
            <a:r>
              <a:rPr lang="en-US" sz="9000" b="1" dirty="0">
                <a:ln w="19050">
                  <a:noFill/>
                </a:ln>
                <a:solidFill>
                  <a:schemeClr val="accent1">
                    <a:lumMod val="60000"/>
                    <a:lumOff val="40000"/>
                  </a:schemeClr>
                </a:solidFill>
                <a:effectLst>
                  <a:glow rad="127000">
                    <a:schemeClr val="tx1"/>
                  </a:glow>
                </a:effectLst>
              </a:rPr>
              <a:t>Gospel of Abraham was </a:t>
            </a:r>
            <a:r>
              <a:rPr lang="en-US" sz="9000" b="1" dirty="0" smtClean="0">
                <a:ln w="19050">
                  <a:noFill/>
                </a:ln>
                <a:solidFill>
                  <a:schemeClr val="accent1">
                    <a:lumMod val="60000"/>
                    <a:lumOff val="40000"/>
                  </a:schemeClr>
                </a:solidFill>
                <a:effectLst>
                  <a:glow rad="127000">
                    <a:schemeClr val="tx1"/>
                  </a:glow>
                </a:effectLst>
              </a:rPr>
              <a:t>the Gospel of Jesus</a:t>
            </a:r>
            <a:endParaRPr lang="en-US" sz="9000" b="1" dirty="0">
              <a:ln w="19050">
                <a:noFill/>
              </a:ln>
              <a:solidFill>
                <a:schemeClr val="accent1">
                  <a:lumMod val="60000"/>
                  <a:lumOff val="40000"/>
                </a:schemeClr>
              </a:solidFill>
              <a:effectLst>
                <a:glow rad="127000">
                  <a:schemeClr val="tx1"/>
                </a:glow>
              </a:effectLst>
            </a:endParaRPr>
          </a:p>
        </p:txBody>
      </p:sp>
      <p:pic>
        <p:nvPicPr>
          <p:cNvPr id="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7801" y="5924661"/>
            <a:ext cx="2648400" cy="825502"/>
          </a:xfrm>
          <a:prstGeom prst="rect">
            <a:avLst/>
          </a:prstGeom>
          <a:noFill/>
          <a:ln>
            <a:noFill/>
          </a:ln>
          <a:effectLst>
            <a:glow>
              <a:schemeClr val="tx1"/>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571924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3976</TotalTime>
  <Words>715</Words>
  <Application>Microsoft Office PowerPoint</Application>
  <PresentationFormat>On-screen Show (4:3)</PresentationFormat>
  <Paragraphs>62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PowerPoint Presentation</vt:lpstr>
      <vt:lpstr>PowerPoint Presentation</vt:lpstr>
      <vt:lpstr>How were people in the OT saved?</vt:lpstr>
      <vt:lpstr>Consider Abraham…</vt:lpstr>
      <vt:lpstr>Genesis 22:18</vt:lpstr>
      <vt:lpstr>Galatians 3:6-8</vt:lpstr>
      <vt:lpstr>Galatians 3:6-8</vt:lpstr>
      <vt:lpstr>John 8:56</vt:lpstr>
      <vt:lpstr>PowerPoint Presentation</vt:lpstr>
      <vt:lpstr>PowerPoint Presentation</vt:lpstr>
      <vt:lpstr>PowerPoint Presentation</vt:lpstr>
      <vt:lpstr>PowerPoint Presentation</vt:lpstr>
      <vt:lpstr>OT Gospel = Jesus</vt:lpstr>
      <vt:lpstr>OT Gospel = Jesus</vt:lpstr>
      <vt:lpstr>OT Gospel = Jesus</vt:lpstr>
      <vt:lpstr>OT Gospel = Jesus</vt:lpstr>
      <vt:lpstr>The ‘good news’ of Jesus:</vt:lpstr>
      <vt:lpstr>The ‘good news’ of Jesus:</vt:lpstr>
      <vt:lpstr>The ‘good news’ of Jesus:</vt:lpstr>
      <vt:lpstr>The ‘good news’ of Jesus:</vt:lpstr>
      <vt:lpstr>The ‘good news’ of Jesus:</vt:lpstr>
      <vt:lpstr>The ‘good news’ of Jesus:</vt:lpstr>
      <vt:lpstr>The ‘good news’ of Jesus:</vt:lpstr>
      <vt:lpstr>The ‘good news’ of Jesus:</vt:lpstr>
      <vt:lpstr>The ‘good news’ of Jesus: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Shawn McCracken</dc:creator>
  <cp:lastModifiedBy>Shawn McCracken</cp:lastModifiedBy>
  <cp:revision>80</cp:revision>
  <dcterms:created xsi:type="dcterms:W3CDTF">2014-11-24T15:05:13Z</dcterms:created>
  <dcterms:modified xsi:type="dcterms:W3CDTF">2014-12-10T20:55:01Z</dcterms:modified>
</cp:coreProperties>
</file>