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48" r:id="rId2"/>
    <p:sldId id="387" r:id="rId3"/>
    <p:sldId id="401" r:id="rId4"/>
    <p:sldId id="398" r:id="rId5"/>
    <p:sldId id="402" r:id="rId6"/>
    <p:sldId id="405" r:id="rId7"/>
    <p:sldId id="406" r:id="rId8"/>
    <p:sldId id="407" r:id="rId9"/>
    <p:sldId id="403" r:id="rId10"/>
    <p:sldId id="408" r:id="rId11"/>
    <p:sldId id="404" r:id="rId12"/>
    <p:sldId id="409" r:id="rId13"/>
    <p:sldId id="410" r:id="rId14"/>
  </p:sldIdLst>
  <p:sldSz cx="9144000" cy="6858000" type="screen4x3"/>
  <p:notesSz cx="6858000" cy="9144000"/>
  <p:embeddedFontLst>
    <p:embeddedFont>
      <p:font typeface="Calibri"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4634"/>
    <a:srgbClr val="303325"/>
    <a:srgbClr val="FFFF99"/>
    <a:srgbClr val="FFFF66"/>
    <a:srgbClr val="5F5C4F"/>
    <a:srgbClr val="828E8E"/>
    <a:srgbClr val="D9D9D9"/>
    <a:srgbClr val="85978F"/>
    <a:srgbClr val="6F837A"/>
    <a:srgbClr val="898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19" autoAdjust="0"/>
  </p:normalViewPr>
  <p:slideViewPr>
    <p:cSldViewPr>
      <p:cViewPr>
        <p:scale>
          <a:sx n="80" d="100"/>
          <a:sy n="80" d="100"/>
        </p:scale>
        <p:origin x="-738" y="-162"/>
      </p:cViewPr>
      <p:guideLst>
        <p:guide orient="horz" pos="2160"/>
        <p:guide pos="2880"/>
      </p:guideLst>
    </p:cSldViewPr>
  </p:slideViewPr>
  <p:outlineViewPr>
    <p:cViewPr>
      <p:scale>
        <a:sx n="33" d="100"/>
        <a:sy n="33" d="100"/>
      </p:scale>
      <p:origin x="0" y="30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5/13/2012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251674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5/13/2012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417485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5/13/2012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90320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5/13/2012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377331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841FF-2265-490D-82DC-A1CE081A9D8D}" type="datetimeFigureOut">
              <a:rPr lang="en-US" smtClean="0"/>
              <a:t>5/13/2012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360223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5/13/2012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360957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841FF-2265-490D-82DC-A1CE081A9D8D}" type="datetimeFigureOut">
              <a:rPr lang="en-US" smtClean="0"/>
              <a:t>5/13/2012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115931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841FF-2265-490D-82DC-A1CE081A9D8D}" type="datetimeFigureOut">
              <a:rPr lang="en-US" smtClean="0"/>
              <a:t>5/13/2012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172013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841FF-2265-490D-82DC-A1CE081A9D8D}" type="datetimeFigureOut">
              <a:rPr lang="en-US" smtClean="0"/>
              <a:t>5/13/2012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240397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841FF-2265-490D-82DC-A1CE081A9D8D}" type="datetimeFigureOut">
              <a:rPr lang="en-US" smtClean="0"/>
              <a:t>5/13/2012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192808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841FF-2265-490D-82DC-A1CE081A9D8D}" type="datetimeFigureOut">
              <a:rPr lang="en-US" smtClean="0"/>
              <a:t>5/13/2012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20656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841FF-2265-490D-82DC-A1CE081A9D8D}" type="datetimeFigureOut">
              <a:rPr lang="en-US" smtClean="0"/>
              <a:t>5/13/2012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C71D3-11B3-4A30-8287-0A25969E69E8}" type="slidenum">
              <a:rPr lang="en-US" smtClean="0"/>
              <a:t>‹#›</a:t>
            </a:fld>
            <a:endParaRPr lang="en-US" dirty="0"/>
          </a:p>
        </p:txBody>
      </p:sp>
    </p:spTree>
    <p:extLst>
      <p:ext uri="{BB962C8B-B14F-4D97-AF65-F5344CB8AC3E}">
        <p14:creationId xmlns:p14="http://schemas.microsoft.com/office/powerpoint/2010/main" val="42685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1451919" y="1600200"/>
            <a:ext cx="7696200" cy="2590800"/>
          </a:xfrm>
        </p:spPr>
        <p:txBody>
          <a:bodyPr>
            <a:noAutofit/>
          </a:bodyPr>
          <a:lstStyle/>
          <a:p>
            <a:pPr marL="0" lvl="0" indent="0" algn="l">
              <a:lnSpc>
                <a:spcPct val="90000"/>
              </a:lnSpc>
              <a:spcBef>
                <a:spcPts val="0"/>
              </a:spcBef>
              <a:buNone/>
            </a:pPr>
            <a:r>
              <a:rPr lang="en-US" sz="8500" b="1" dirty="0" smtClean="0">
                <a:solidFill>
                  <a:schemeClr val="bg1"/>
                </a:solidFill>
                <a:latin typeface="+mj-lt"/>
              </a:rPr>
              <a:t>When the Waters are Rough</a:t>
            </a:r>
          </a:p>
          <a:p>
            <a:endParaRPr lang="en-US" sz="3000" b="1" dirty="0" smtClean="0">
              <a:solidFill>
                <a:schemeClr val="bg1"/>
              </a:solidFill>
            </a:endParaRPr>
          </a:p>
          <a:p>
            <a:pPr marL="0" lvl="0" indent="0" algn="ctr">
              <a:buNone/>
            </a:pPr>
            <a:endParaRPr lang="en-US" sz="4500" b="1" dirty="0" smtClean="0">
              <a:solidFill>
                <a:schemeClr val="bg1"/>
              </a:solidFill>
            </a:endParaRPr>
          </a:p>
        </p:txBody>
      </p:sp>
      <p:sp>
        <p:nvSpPr>
          <p:cNvPr id="6" name="Title 1"/>
          <p:cNvSpPr>
            <a:spLocks noGrp="1"/>
          </p:cNvSpPr>
          <p:nvPr>
            <p:ph type="ctrTitle"/>
          </p:nvPr>
        </p:nvSpPr>
        <p:spPr>
          <a:xfrm>
            <a:off x="380999" y="25400"/>
            <a:ext cx="8458199" cy="1470025"/>
          </a:xfrm>
        </p:spPr>
        <p:txBody>
          <a:bodyPr>
            <a:noAutofit/>
          </a:bodyPr>
          <a:lstStyle/>
          <a:p>
            <a:r>
              <a:rPr lang="en-US" sz="4000" dirty="0" smtClean="0">
                <a:solidFill>
                  <a:schemeClr val="bg1"/>
                </a:solidFill>
              </a:rPr>
              <a:t>CONVERSATIONS WITH JOHN</a:t>
            </a:r>
            <a:endParaRPr lang="en-US" sz="4000" dirty="0">
              <a:solidFill>
                <a:schemeClr val="bg1"/>
              </a:solidFill>
            </a:endParaRPr>
          </a:p>
        </p:txBody>
      </p:sp>
      <p:sp>
        <p:nvSpPr>
          <p:cNvPr id="7" name="Title 1"/>
          <p:cNvSpPr txBox="1">
            <a:spLocks/>
          </p:cNvSpPr>
          <p:nvPr/>
        </p:nvSpPr>
        <p:spPr>
          <a:xfrm>
            <a:off x="3048000" y="5286375"/>
            <a:ext cx="3797299"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JOHN 6:16-21</a:t>
            </a:r>
            <a:endParaRPr lang="en-US" sz="4000" dirty="0">
              <a:solidFill>
                <a:schemeClr val="bg1"/>
              </a:solidFill>
            </a:endParaRPr>
          </a:p>
        </p:txBody>
      </p:sp>
    </p:spTree>
    <p:extLst>
      <p:ext uri="{BB962C8B-B14F-4D97-AF65-F5344CB8AC3E}">
        <p14:creationId xmlns:p14="http://schemas.microsoft.com/office/powerpoint/2010/main" val="2991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663146" y="1371600"/>
            <a:ext cx="8280400" cy="3200400"/>
          </a:xfrm>
        </p:spPr>
        <p:txBody>
          <a:bodyPr>
            <a:noAutofit/>
          </a:bodyPr>
          <a:lstStyle/>
          <a:p>
            <a:pPr lvl="0" algn="l">
              <a:spcBef>
                <a:spcPts val="1200"/>
              </a:spcBef>
            </a:pPr>
            <a:r>
              <a:rPr lang="en-US" sz="8500" b="1" dirty="0">
                <a:solidFill>
                  <a:schemeClr val="bg1"/>
                </a:solidFill>
              </a:rPr>
              <a:t>The presence of Jesus </a:t>
            </a:r>
            <a:r>
              <a:rPr lang="en-US" sz="8500" b="1" dirty="0" smtClean="0">
                <a:solidFill>
                  <a:schemeClr val="bg1"/>
                </a:solidFill>
              </a:rPr>
              <a:t>makes all the </a:t>
            </a:r>
            <a:r>
              <a:rPr lang="en-US" sz="8500" b="1" dirty="0">
                <a:solidFill>
                  <a:schemeClr val="bg1"/>
                </a:solidFill>
              </a:rPr>
              <a:t>difference!</a:t>
            </a:r>
          </a:p>
        </p:txBody>
      </p:sp>
    </p:spTree>
    <p:extLst>
      <p:ext uri="{BB962C8B-B14F-4D97-AF65-F5344CB8AC3E}">
        <p14:creationId xmlns:p14="http://schemas.microsoft.com/office/powerpoint/2010/main" val="415954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2400" y="12700"/>
            <a:ext cx="8915400" cy="749300"/>
          </a:xfrm>
        </p:spPr>
        <p:txBody>
          <a:bodyPr>
            <a:noAutofit/>
          </a:bodyPr>
          <a:lstStyle/>
          <a:p>
            <a:r>
              <a:rPr lang="en-US" sz="3700" b="1" dirty="0">
                <a:solidFill>
                  <a:schemeClr val="bg1"/>
                </a:solidFill>
                <a:effectLst>
                  <a:outerShdw blurRad="38100" dist="38100" dir="2700000" algn="tl">
                    <a:srgbClr val="424634"/>
                  </a:outerShdw>
                </a:effectLst>
              </a:rPr>
              <a:t>John </a:t>
            </a:r>
            <a:r>
              <a:rPr lang="en-US" sz="3700" b="1" dirty="0" smtClean="0">
                <a:solidFill>
                  <a:schemeClr val="bg1"/>
                </a:solidFill>
                <a:effectLst>
                  <a:outerShdw blurRad="38100" dist="38100" dir="2700000" algn="tl">
                    <a:srgbClr val="424634"/>
                  </a:outerShdw>
                </a:effectLst>
              </a:rPr>
              <a:t>6:19-21 </a:t>
            </a:r>
            <a:r>
              <a:rPr lang="en-US" sz="3700" dirty="0" smtClean="0">
                <a:solidFill>
                  <a:srgbClr val="303325"/>
                </a:solidFill>
              </a:rPr>
              <a:t>(Matt</a:t>
            </a:r>
            <a:r>
              <a:rPr lang="en-US" sz="3700" dirty="0">
                <a:solidFill>
                  <a:srgbClr val="303325"/>
                </a:solidFill>
              </a:rPr>
              <a:t>. </a:t>
            </a:r>
            <a:r>
              <a:rPr lang="en-US" sz="3700" dirty="0" smtClean="0">
                <a:solidFill>
                  <a:srgbClr val="303325"/>
                </a:solidFill>
              </a:rPr>
              <a:t>14:22-33) </a:t>
            </a:r>
            <a:r>
              <a:rPr lang="en-US" sz="3700" dirty="0" smtClean="0">
                <a:solidFill>
                  <a:srgbClr val="C00000"/>
                </a:solidFill>
              </a:rPr>
              <a:t>(Mark 6:45-52)</a:t>
            </a:r>
            <a:endParaRPr lang="en-US" sz="3700" dirty="0">
              <a:solidFill>
                <a:srgbClr val="C00000"/>
              </a:solidFill>
              <a:effectLst>
                <a:outerShdw blurRad="38100" dist="38100" dir="2700000" algn="tl">
                  <a:srgbClr val="424634"/>
                </a:outerShdw>
              </a:effectLst>
            </a:endParaRPr>
          </a:p>
        </p:txBody>
      </p:sp>
      <p:sp>
        <p:nvSpPr>
          <p:cNvPr id="7" name="Content Placeholder 6"/>
          <p:cNvSpPr>
            <a:spLocks noGrp="1"/>
          </p:cNvSpPr>
          <p:nvPr>
            <p:ph idx="1"/>
          </p:nvPr>
        </p:nvSpPr>
        <p:spPr>
          <a:xfrm>
            <a:off x="228600" y="914400"/>
            <a:ext cx="8839200" cy="5715000"/>
          </a:xfrm>
        </p:spPr>
        <p:txBody>
          <a:bodyPr>
            <a:noAutofit/>
          </a:bodyPr>
          <a:lstStyle/>
          <a:p>
            <a:pPr marL="0" indent="0">
              <a:buNone/>
            </a:pPr>
            <a:r>
              <a:rPr lang="en-US" sz="3700" baseline="30000" dirty="0" smtClean="0">
                <a:solidFill>
                  <a:srgbClr val="C00000"/>
                </a:solidFill>
              </a:rPr>
              <a:t>51 </a:t>
            </a:r>
            <a:r>
              <a:rPr lang="en-US" sz="3700" dirty="0">
                <a:solidFill>
                  <a:srgbClr val="C00000"/>
                </a:solidFill>
              </a:rPr>
              <a:t>… They were completely amazed, </a:t>
            </a:r>
            <a:r>
              <a:rPr lang="en-US" sz="3700" baseline="30000" dirty="0">
                <a:solidFill>
                  <a:srgbClr val="C00000"/>
                </a:solidFill>
              </a:rPr>
              <a:t>52 </a:t>
            </a:r>
            <a:r>
              <a:rPr lang="en-US" sz="3700" dirty="0">
                <a:solidFill>
                  <a:srgbClr val="C00000"/>
                </a:solidFill>
              </a:rPr>
              <a:t>for they had not understood about the loaves; their hearts were hardened.</a:t>
            </a:r>
            <a:r>
              <a:rPr lang="en-US" sz="3700" dirty="0"/>
              <a:t> </a:t>
            </a:r>
            <a:r>
              <a:rPr lang="en-US" sz="3700" b="1" dirty="0">
                <a:solidFill>
                  <a:schemeClr val="bg1"/>
                </a:solidFill>
                <a:effectLst>
                  <a:outerShdw blurRad="38100" dist="38100" dir="2700000" algn="tl">
                    <a:srgbClr val="424634"/>
                  </a:outerShdw>
                </a:effectLst>
              </a:rPr>
              <a:t>…and immediately the boat reached the shore where they were heading.</a:t>
            </a:r>
          </a:p>
        </p:txBody>
      </p:sp>
      <p:cxnSp>
        <p:nvCxnSpPr>
          <p:cNvPr id="4" name="Straight Connector 3"/>
          <p:cNvCxnSpPr/>
          <p:nvPr/>
        </p:nvCxnSpPr>
        <p:spPr>
          <a:xfrm>
            <a:off x="0" y="762000"/>
            <a:ext cx="9144000" cy="0"/>
          </a:xfrm>
          <a:prstGeom prst="line">
            <a:avLst/>
          </a:prstGeom>
          <a:ln w="31750">
            <a:solidFill>
              <a:schemeClr val="bg1"/>
            </a:solidFill>
          </a:ln>
          <a:effectLst>
            <a:outerShdw blurRad="50800" dist="50800" dir="5400000" algn="ctr" rotWithShape="0">
              <a:srgbClr val="424634">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75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533400" y="914400"/>
            <a:ext cx="8458200" cy="3200400"/>
          </a:xfrm>
        </p:spPr>
        <p:txBody>
          <a:bodyPr>
            <a:noAutofit/>
          </a:bodyPr>
          <a:lstStyle/>
          <a:p>
            <a:pPr lvl="0" algn="l">
              <a:spcBef>
                <a:spcPts val="1200"/>
              </a:spcBef>
            </a:pPr>
            <a:r>
              <a:rPr lang="en-US" sz="5400" b="1" dirty="0" smtClean="0">
                <a:solidFill>
                  <a:schemeClr val="bg1"/>
                </a:solidFill>
              </a:rPr>
              <a:t>When we don’t understand (or </a:t>
            </a:r>
            <a:r>
              <a:rPr lang="en-US" sz="5400" b="1" dirty="0" smtClean="0">
                <a:solidFill>
                  <a:schemeClr val="bg1"/>
                </a:solidFill>
              </a:rPr>
              <a:t>we forget</a:t>
            </a:r>
            <a:r>
              <a:rPr lang="en-US" sz="5400" b="1" dirty="0" smtClean="0">
                <a:solidFill>
                  <a:schemeClr val="bg1"/>
                </a:solidFill>
              </a:rPr>
              <a:t>) the things God did in our lives in the past; we are not expecting or trusting that He has power in the present circumstance</a:t>
            </a:r>
            <a:endParaRPr lang="en-US" sz="5400" b="1" dirty="0">
              <a:solidFill>
                <a:schemeClr val="bg1"/>
              </a:solidFill>
            </a:endParaRPr>
          </a:p>
        </p:txBody>
      </p:sp>
    </p:spTree>
    <p:extLst>
      <p:ext uri="{BB962C8B-B14F-4D97-AF65-F5344CB8AC3E}">
        <p14:creationId xmlns:p14="http://schemas.microsoft.com/office/powerpoint/2010/main" val="76638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290726" y="2133600"/>
            <a:ext cx="8562546" cy="2362200"/>
          </a:xfrm>
        </p:spPr>
        <p:txBody>
          <a:bodyPr>
            <a:noAutofit/>
          </a:bodyPr>
          <a:lstStyle/>
          <a:p>
            <a:pPr lvl="0" algn="l">
              <a:spcBef>
                <a:spcPts val="1200"/>
              </a:spcBef>
            </a:pPr>
            <a:r>
              <a:rPr lang="en-US" sz="7200" b="1" dirty="0" smtClean="0">
                <a:solidFill>
                  <a:schemeClr val="bg1"/>
                </a:solidFill>
              </a:rPr>
              <a:t>My God is bigger than any problems I face</a:t>
            </a:r>
            <a:endParaRPr lang="en-US" sz="7200" b="1" dirty="0">
              <a:solidFill>
                <a:schemeClr val="bg1"/>
              </a:solidFill>
            </a:endParaRPr>
          </a:p>
        </p:txBody>
      </p:sp>
    </p:spTree>
    <p:extLst>
      <p:ext uri="{BB962C8B-B14F-4D97-AF65-F5344CB8AC3E}">
        <p14:creationId xmlns:p14="http://schemas.microsoft.com/office/powerpoint/2010/main" val="47525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2400" y="12700"/>
            <a:ext cx="8915400" cy="749300"/>
          </a:xfrm>
        </p:spPr>
        <p:txBody>
          <a:bodyPr>
            <a:noAutofit/>
          </a:bodyPr>
          <a:lstStyle/>
          <a:p>
            <a:r>
              <a:rPr lang="en-US" sz="3700" b="1" dirty="0">
                <a:solidFill>
                  <a:schemeClr val="bg1"/>
                </a:solidFill>
                <a:effectLst>
                  <a:outerShdw blurRad="38100" dist="38100" dir="2700000" algn="tl">
                    <a:srgbClr val="424634"/>
                  </a:outerShdw>
                </a:effectLst>
              </a:rPr>
              <a:t>John </a:t>
            </a:r>
            <a:r>
              <a:rPr lang="en-US" sz="3700" b="1" dirty="0" smtClean="0">
                <a:solidFill>
                  <a:schemeClr val="bg1"/>
                </a:solidFill>
                <a:effectLst>
                  <a:outerShdw blurRad="38100" dist="38100" dir="2700000" algn="tl">
                    <a:srgbClr val="424634"/>
                  </a:outerShdw>
                </a:effectLst>
              </a:rPr>
              <a:t>6:19-21 </a:t>
            </a:r>
            <a:r>
              <a:rPr lang="en-US" sz="3700" dirty="0" smtClean="0">
                <a:solidFill>
                  <a:srgbClr val="303325"/>
                </a:solidFill>
              </a:rPr>
              <a:t>(Matt</a:t>
            </a:r>
            <a:r>
              <a:rPr lang="en-US" sz="3700" dirty="0">
                <a:solidFill>
                  <a:srgbClr val="303325"/>
                </a:solidFill>
              </a:rPr>
              <a:t>. </a:t>
            </a:r>
            <a:r>
              <a:rPr lang="en-US" sz="3700" dirty="0" smtClean="0">
                <a:solidFill>
                  <a:srgbClr val="303325"/>
                </a:solidFill>
              </a:rPr>
              <a:t>14:22-33) </a:t>
            </a:r>
            <a:r>
              <a:rPr lang="en-US" sz="3700" dirty="0" smtClean="0">
                <a:solidFill>
                  <a:srgbClr val="C00000"/>
                </a:solidFill>
              </a:rPr>
              <a:t>(Mark 6:45-52)</a:t>
            </a:r>
            <a:endParaRPr lang="en-US" sz="3700" dirty="0">
              <a:solidFill>
                <a:srgbClr val="C00000"/>
              </a:solidFill>
              <a:effectLst>
                <a:outerShdw blurRad="38100" dist="38100" dir="2700000" algn="tl">
                  <a:srgbClr val="424634"/>
                </a:outerShdw>
              </a:effectLst>
            </a:endParaRPr>
          </a:p>
        </p:txBody>
      </p:sp>
      <p:sp>
        <p:nvSpPr>
          <p:cNvPr id="7" name="Content Placeholder 6"/>
          <p:cNvSpPr>
            <a:spLocks noGrp="1"/>
          </p:cNvSpPr>
          <p:nvPr>
            <p:ph idx="1"/>
          </p:nvPr>
        </p:nvSpPr>
        <p:spPr>
          <a:xfrm>
            <a:off x="228600" y="914400"/>
            <a:ext cx="8839200" cy="5715000"/>
          </a:xfrm>
        </p:spPr>
        <p:txBody>
          <a:bodyPr>
            <a:noAutofit/>
          </a:bodyPr>
          <a:lstStyle/>
          <a:p>
            <a:pPr marL="0" indent="0">
              <a:buNone/>
            </a:pPr>
            <a:r>
              <a:rPr lang="en-US" sz="3700" baseline="30000" dirty="0">
                <a:solidFill>
                  <a:srgbClr val="303325"/>
                </a:solidFill>
              </a:rPr>
              <a:t>22 </a:t>
            </a:r>
            <a:r>
              <a:rPr lang="en-US" sz="3700" dirty="0">
                <a:solidFill>
                  <a:srgbClr val="303325"/>
                </a:solidFill>
              </a:rPr>
              <a:t>Immediately Jesus made the disciples get into the boat and go on ahead of him to the other side while he dismissed the crowd. </a:t>
            </a:r>
            <a:r>
              <a:rPr lang="en-US" sz="3700" baseline="30000" dirty="0">
                <a:solidFill>
                  <a:srgbClr val="303325"/>
                </a:solidFill>
              </a:rPr>
              <a:t>23 </a:t>
            </a:r>
            <a:r>
              <a:rPr lang="en-US" sz="3700" dirty="0">
                <a:solidFill>
                  <a:srgbClr val="303325"/>
                </a:solidFill>
              </a:rPr>
              <a:t>After he had dismissed them, he went up on a mountainside by himself to pray. When evening came, he was there alone, </a:t>
            </a:r>
            <a:r>
              <a:rPr lang="en-US" sz="3700" baseline="30000" dirty="0">
                <a:solidFill>
                  <a:srgbClr val="303325"/>
                </a:solidFill>
              </a:rPr>
              <a:t>24 </a:t>
            </a:r>
            <a:r>
              <a:rPr lang="en-US" sz="3700" dirty="0">
                <a:solidFill>
                  <a:srgbClr val="303325"/>
                </a:solidFill>
              </a:rPr>
              <a:t>but the boat was already a considerable distance</a:t>
            </a:r>
            <a:r>
              <a:rPr lang="en-US" sz="3700" baseline="30000" dirty="0">
                <a:solidFill>
                  <a:srgbClr val="303325"/>
                </a:solidFill>
              </a:rPr>
              <a:t> </a:t>
            </a:r>
            <a:r>
              <a:rPr lang="en-US" sz="3700" dirty="0">
                <a:solidFill>
                  <a:srgbClr val="303325"/>
                </a:solidFill>
              </a:rPr>
              <a:t>from land, buffeted by the waves because the wind was against it</a:t>
            </a:r>
            <a:r>
              <a:rPr lang="en-US" sz="3700" dirty="0" smtClean="0">
                <a:solidFill>
                  <a:srgbClr val="303325"/>
                </a:solidFill>
              </a:rPr>
              <a:t>. </a:t>
            </a:r>
            <a:r>
              <a:rPr lang="en-US" sz="3700" baseline="30000" dirty="0">
                <a:solidFill>
                  <a:srgbClr val="C00000"/>
                </a:solidFill>
              </a:rPr>
              <a:t>47 </a:t>
            </a:r>
            <a:r>
              <a:rPr lang="en-US" sz="3700" dirty="0">
                <a:solidFill>
                  <a:srgbClr val="C00000"/>
                </a:solidFill>
              </a:rPr>
              <a:t>… the boat was in the middle of the lake… </a:t>
            </a:r>
            <a:endParaRPr lang="en-US" sz="3700" b="1" dirty="0">
              <a:solidFill>
                <a:srgbClr val="C00000"/>
              </a:solidFill>
              <a:effectLst>
                <a:outerShdw blurRad="38100" dist="38100" dir="2700000" algn="tl">
                  <a:srgbClr val="424634"/>
                </a:outerShdw>
              </a:effectLst>
            </a:endParaRPr>
          </a:p>
        </p:txBody>
      </p:sp>
      <p:cxnSp>
        <p:nvCxnSpPr>
          <p:cNvPr id="4" name="Straight Connector 3"/>
          <p:cNvCxnSpPr/>
          <p:nvPr/>
        </p:nvCxnSpPr>
        <p:spPr>
          <a:xfrm>
            <a:off x="0" y="762000"/>
            <a:ext cx="9144000" cy="0"/>
          </a:xfrm>
          <a:prstGeom prst="line">
            <a:avLst/>
          </a:prstGeom>
          <a:ln w="31750">
            <a:solidFill>
              <a:schemeClr val="bg1"/>
            </a:solidFill>
          </a:ln>
          <a:effectLst>
            <a:outerShdw blurRad="50800" dist="50800" dir="5400000" algn="ctr" rotWithShape="0">
              <a:srgbClr val="424634">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29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2400" y="12700"/>
            <a:ext cx="8915400" cy="749300"/>
          </a:xfrm>
        </p:spPr>
        <p:txBody>
          <a:bodyPr>
            <a:noAutofit/>
          </a:bodyPr>
          <a:lstStyle/>
          <a:p>
            <a:r>
              <a:rPr lang="en-US" sz="3700" b="1" dirty="0">
                <a:solidFill>
                  <a:schemeClr val="bg1"/>
                </a:solidFill>
                <a:effectLst>
                  <a:outerShdw blurRad="38100" dist="38100" dir="2700000" algn="tl">
                    <a:srgbClr val="424634"/>
                  </a:outerShdw>
                </a:effectLst>
              </a:rPr>
              <a:t>John </a:t>
            </a:r>
            <a:r>
              <a:rPr lang="en-US" sz="3700" b="1" dirty="0" smtClean="0">
                <a:solidFill>
                  <a:schemeClr val="bg1"/>
                </a:solidFill>
                <a:effectLst>
                  <a:outerShdw blurRad="38100" dist="38100" dir="2700000" algn="tl">
                    <a:srgbClr val="424634"/>
                  </a:outerShdw>
                </a:effectLst>
              </a:rPr>
              <a:t>6:19-21 </a:t>
            </a:r>
            <a:r>
              <a:rPr lang="en-US" sz="3700" dirty="0" smtClean="0">
                <a:solidFill>
                  <a:srgbClr val="303325"/>
                </a:solidFill>
              </a:rPr>
              <a:t>(Matt</a:t>
            </a:r>
            <a:r>
              <a:rPr lang="en-US" sz="3700" dirty="0">
                <a:solidFill>
                  <a:srgbClr val="303325"/>
                </a:solidFill>
              </a:rPr>
              <a:t>. </a:t>
            </a:r>
            <a:r>
              <a:rPr lang="en-US" sz="3700" dirty="0" smtClean="0">
                <a:solidFill>
                  <a:srgbClr val="303325"/>
                </a:solidFill>
              </a:rPr>
              <a:t>14:22-33) </a:t>
            </a:r>
            <a:r>
              <a:rPr lang="en-US" sz="3700" dirty="0" smtClean="0">
                <a:solidFill>
                  <a:srgbClr val="C00000"/>
                </a:solidFill>
              </a:rPr>
              <a:t>(Mark 6:45-52)</a:t>
            </a:r>
            <a:endParaRPr lang="en-US" sz="3700" dirty="0">
              <a:solidFill>
                <a:srgbClr val="C00000"/>
              </a:solidFill>
              <a:effectLst>
                <a:outerShdw blurRad="38100" dist="38100" dir="2700000" algn="tl">
                  <a:srgbClr val="424634"/>
                </a:outerShdw>
              </a:effectLst>
            </a:endParaRPr>
          </a:p>
        </p:txBody>
      </p:sp>
      <p:sp>
        <p:nvSpPr>
          <p:cNvPr id="7" name="Content Placeholder 6"/>
          <p:cNvSpPr>
            <a:spLocks noGrp="1"/>
          </p:cNvSpPr>
          <p:nvPr>
            <p:ph idx="1"/>
          </p:nvPr>
        </p:nvSpPr>
        <p:spPr>
          <a:xfrm>
            <a:off x="276225" y="914400"/>
            <a:ext cx="8839200" cy="5715000"/>
          </a:xfrm>
        </p:spPr>
        <p:txBody>
          <a:bodyPr>
            <a:noAutofit/>
          </a:bodyPr>
          <a:lstStyle/>
          <a:p>
            <a:pPr marL="0" indent="0">
              <a:buNone/>
            </a:pPr>
            <a:r>
              <a:rPr lang="en-US" sz="3700" baseline="30000" dirty="0">
                <a:solidFill>
                  <a:srgbClr val="C00000"/>
                </a:solidFill>
              </a:rPr>
              <a:t>48 </a:t>
            </a:r>
            <a:r>
              <a:rPr lang="en-US" sz="3700" dirty="0">
                <a:solidFill>
                  <a:srgbClr val="C00000"/>
                </a:solidFill>
              </a:rPr>
              <a:t>He saw the disciples straining at the oars, because the wind was against them. About the fourth watch of the night he went out to them, walking on the lake. He was about to pass by them, </a:t>
            </a:r>
            <a:r>
              <a:rPr lang="en-US" sz="3700" b="1" baseline="30000" dirty="0">
                <a:solidFill>
                  <a:schemeClr val="bg1"/>
                </a:solidFill>
                <a:effectLst>
                  <a:outerShdw blurRad="38100" dist="38100" dir="2700000" algn="tl">
                    <a:srgbClr val="424634"/>
                  </a:outerShdw>
                </a:effectLst>
              </a:rPr>
              <a:t>19 </a:t>
            </a:r>
            <a:r>
              <a:rPr lang="en-US" sz="3700" b="1" dirty="0">
                <a:solidFill>
                  <a:schemeClr val="bg1"/>
                </a:solidFill>
                <a:effectLst>
                  <a:outerShdw blurRad="38100" dist="38100" dir="2700000" algn="tl">
                    <a:srgbClr val="424634"/>
                  </a:outerShdw>
                </a:effectLst>
              </a:rPr>
              <a:t>When they had rowed three or three and a half miles, they saw Jesus approaching the boat, walking on the water;</a:t>
            </a:r>
            <a:r>
              <a:rPr lang="en-US" sz="3700" b="1" baseline="30000" dirty="0">
                <a:solidFill>
                  <a:schemeClr val="bg1"/>
                </a:solidFill>
                <a:effectLst>
                  <a:outerShdw blurRad="38100" dist="38100" dir="2700000" algn="tl">
                    <a:srgbClr val="424634"/>
                  </a:outerShdw>
                </a:effectLst>
              </a:rPr>
              <a:t> </a:t>
            </a:r>
            <a:r>
              <a:rPr lang="en-US" sz="3700" b="1" dirty="0">
                <a:solidFill>
                  <a:schemeClr val="bg1"/>
                </a:solidFill>
                <a:effectLst>
                  <a:outerShdw blurRad="38100" dist="38100" dir="2700000" algn="tl">
                    <a:srgbClr val="424634"/>
                  </a:outerShdw>
                </a:effectLst>
              </a:rPr>
              <a:t>and they were terrified.</a:t>
            </a:r>
            <a:r>
              <a:rPr lang="en-US" sz="3700" dirty="0"/>
              <a:t> </a:t>
            </a:r>
            <a:r>
              <a:rPr lang="en-US" sz="3700" baseline="30000" dirty="0">
                <a:solidFill>
                  <a:srgbClr val="303325"/>
                </a:solidFill>
              </a:rPr>
              <a:t>26 </a:t>
            </a:r>
            <a:r>
              <a:rPr lang="en-US" sz="3700" dirty="0" smtClean="0">
                <a:solidFill>
                  <a:srgbClr val="303325"/>
                </a:solidFill>
              </a:rPr>
              <a:t>…“</a:t>
            </a:r>
            <a:r>
              <a:rPr lang="en-US" sz="3700" dirty="0">
                <a:solidFill>
                  <a:srgbClr val="303325"/>
                </a:solidFill>
              </a:rPr>
              <a:t>It’s a ghost,” they said, and cried out in fear. </a:t>
            </a:r>
            <a:r>
              <a:rPr lang="en-US" sz="3700" b="1" baseline="30000" dirty="0">
                <a:solidFill>
                  <a:schemeClr val="bg1"/>
                </a:solidFill>
                <a:effectLst>
                  <a:outerShdw blurRad="38100" dist="38100" dir="2700000" algn="tl">
                    <a:srgbClr val="424634"/>
                  </a:outerShdw>
                </a:effectLst>
              </a:rPr>
              <a:t>20 </a:t>
            </a:r>
            <a:r>
              <a:rPr lang="en-US" sz="3700" b="1" dirty="0">
                <a:solidFill>
                  <a:schemeClr val="bg1"/>
                </a:solidFill>
                <a:effectLst>
                  <a:outerShdw blurRad="38100" dist="38100" dir="2700000" algn="tl">
                    <a:srgbClr val="424634"/>
                  </a:outerShdw>
                </a:effectLst>
              </a:rPr>
              <a:t>But he said to them, “It is I; don’t be afraid.” </a:t>
            </a:r>
            <a:endParaRPr lang="en-US" sz="3700" b="1" dirty="0">
              <a:solidFill>
                <a:srgbClr val="303325"/>
              </a:solidFill>
              <a:effectLst>
                <a:outerShdw blurRad="38100" dist="38100" dir="2700000" algn="tl">
                  <a:srgbClr val="424634"/>
                </a:outerShdw>
              </a:effectLst>
            </a:endParaRPr>
          </a:p>
        </p:txBody>
      </p:sp>
      <p:cxnSp>
        <p:nvCxnSpPr>
          <p:cNvPr id="4" name="Straight Connector 3"/>
          <p:cNvCxnSpPr/>
          <p:nvPr/>
        </p:nvCxnSpPr>
        <p:spPr>
          <a:xfrm>
            <a:off x="0" y="762000"/>
            <a:ext cx="9144000" cy="0"/>
          </a:xfrm>
          <a:prstGeom prst="line">
            <a:avLst/>
          </a:prstGeom>
          <a:ln w="31750">
            <a:solidFill>
              <a:schemeClr val="bg1"/>
            </a:solidFill>
          </a:ln>
          <a:effectLst>
            <a:outerShdw blurRad="50800" dist="50800" dir="5400000" algn="ctr" rotWithShape="0">
              <a:srgbClr val="424634">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349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685800" y="609600"/>
            <a:ext cx="8280400" cy="4495800"/>
          </a:xfrm>
        </p:spPr>
        <p:txBody>
          <a:bodyPr>
            <a:noAutofit/>
          </a:bodyPr>
          <a:lstStyle/>
          <a:p>
            <a:pPr lvl="0" algn="l">
              <a:spcBef>
                <a:spcPts val="1200"/>
              </a:spcBef>
            </a:pPr>
            <a:r>
              <a:rPr lang="en-US" sz="7000" b="1" dirty="0" smtClean="0">
                <a:solidFill>
                  <a:schemeClr val="bg1"/>
                </a:solidFill>
              </a:rPr>
              <a:t>Jesus comes to his disciples in their time of need</a:t>
            </a:r>
            <a:r>
              <a:rPr lang="en-US" sz="7000" b="1" dirty="0">
                <a:solidFill>
                  <a:schemeClr val="bg1"/>
                </a:solidFill>
              </a:rPr>
              <a:t>; </a:t>
            </a:r>
            <a:r>
              <a:rPr lang="en-US" sz="7000" b="1" dirty="0" smtClean="0">
                <a:solidFill>
                  <a:schemeClr val="bg1"/>
                </a:solidFill>
              </a:rPr>
              <a:t>though sometimes </a:t>
            </a:r>
            <a:r>
              <a:rPr lang="en-US" sz="7000" b="1" dirty="0">
                <a:solidFill>
                  <a:schemeClr val="bg1"/>
                </a:solidFill>
              </a:rPr>
              <a:t>not </a:t>
            </a:r>
            <a:r>
              <a:rPr lang="en-US" sz="7000" b="1" dirty="0" smtClean="0">
                <a:solidFill>
                  <a:schemeClr val="bg1"/>
                </a:solidFill>
              </a:rPr>
              <a:t>until </a:t>
            </a:r>
            <a:br>
              <a:rPr lang="en-US" sz="7000" b="1" dirty="0" smtClean="0">
                <a:solidFill>
                  <a:schemeClr val="bg1"/>
                </a:solidFill>
              </a:rPr>
            </a:br>
            <a:r>
              <a:rPr lang="en-US" sz="7000" b="1" dirty="0" smtClean="0">
                <a:solidFill>
                  <a:schemeClr val="bg1"/>
                </a:solidFill>
              </a:rPr>
              <a:t>“the fourth watch”</a:t>
            </a:r>
            <a:endParaRPr lang="en-US" sz="7000" b="1" dirty="0">
              <a:solidFill>
                <a:schemeClr val="bg1"/>
              </a:solidFill>
            </a:endParaRPr>
          </a:p>
        </p:txBody>
      </p:sp>
    </p:spTree>
    <p:extLst>
      <p:ext uri="{BB962C8B-B14F-4D97-AF65-F5344CB8AC3E}">
        <p14:creationId xmlns:p14="http://schemas.microsoft.com/office/powerpoint/2010/main" val="170571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2400" y="12700"/>
            <a:ext cx="8915400" cy="749300"/>
          </a:xfrm>
        </p:spPr>
        <p:txBody>
          <a:bodyPr>
            <a:noAutofit/>
          </a:bodyPr>
          <a:lstStyle/>
          <a:p>
            <a:r>
              <a:rPr lang="en-US" sz="3700" b="1" dirty="0">
                <a:solidFill>
                  <a:schemeClr val="bg1"/>
                </a:solidFill>
                <a:effectLst>
                  <a:outerShdw blurRad="38100" dist="38100" dir="2700000" algn="tl">
                    <a:srgbClr val="424634"/>
                  </a:outerShdw>
                </a:effectLst>
              </a:rPr>
              <a:t>John </a:t>
            </a:r>
            <a:r>
              <a:rPr lang="en-US" sz="3700" b="1" dirty="0" smtClean="0">
                <a:solidFill>
                  <a:schemeClr val="bg1"/>
                </a:solidFill>
                <a:effectLst>
                  <a:outerShdw blurRad="38100" dist="38100" dir="2700000" algn="tl">
                    <a:srgbClr val="424634"/>
                  </a:outerShdw>
                </a:effectLst>
              </a:rPr>
              <a:t>6:19-21 </a:t>
            </a:r>
            <a:r>
              <a:rPr lang="en-US" sz="3700" dirty="0" smtClean="0">
                <a:solidFill>
                  <a:srgbClr val="303325"/>
                </a:solidFill>
              </a:rPr>
              <a:t>(Matt</a:t>
            </a:r>
            <a:r>
              <a:rPr lang="en-US" sz="3700" dirty="0">
                <a:solidFill>
                  <a:srgbClr val="303325"/>
                </a:solidFill>
              </a:rPr>
              <a:t>. </a:t>
            </a:r>
            <a:r>
              <a:rPr lang="en-US" sz="3700" dirty="0" smtClean="0">
                <a:solidFill>
                  <a:srgbClr val="303325"/>
                </a:solidFill>
              </a:rPr>
              <a:t>14:22-33) </a:t>
            </a:r>
            <a:r>
              <a:rPr lang="en-US" sz="3700" dirty="0" smtClean="0">
                <a:solidFill>
                  <a:srgbClr val="C00000"/>
                </a:solidFill>
              </a:rPr>
              <a:t>(Mark 6:45-52)</a:t>
            </a:r>
            <a:endParaRPr lang="en-US" sz="3700" dirty="0">
              <a:solidFill>
                <a:srgbClr val="C00000"/>
              </a:solidFill>
              <a:effectLst>
                <a:outerShdw blurRad="38100" dist="38100" dir="2700000" algn="tl">
                  <a:srgbClr val="424634"/>
                </a:outerShdw>
              </a:effectLst>
            </a:endParaRPr>
          </a:p>
        </p:txBody>
      </p:sp>
      <p:sp>
        <p:nvSpPr>
          <p:cNvPr id="7" name="Content Placeholder 6"/>
          <p:cNvSpPr>
            <a:spLocks noGrp="1"/>
          </p:cNvSpPr>
          <p:nvPr>
            <p:ph idx="1"/>
          </p:nvPr>
        </p:nvSpPr>
        <p:spPr>
          <a:xfrm>
            <a:off x="228600" y="914400"/>
            <a:ext cx="8839200" cy="5715000"/>
          </a:xfrm>
        </p:spPr>
        <p:txBody>
          <a:bodyPr>
            <a:noAutofit/>
          </a:bodyPr>
          <a:lstStyle/>
          <a:p>
            <a:pPr marL="0" indent="0">
              <a:buNone/>
            </a:pPr>
            <a:r>
              <a:rPr lang="en-US" sz="3700" b="1" baseline="30000" dirty="0">
                <a:solidFill>
                  <a:schemeClr val="bg1"/>
                </a:solidFill>
                <a:effectLst>
                  <a:outerShdw blurRad="38100" dist="38100" dir="2700000" algn="tl">
                    <a:srgbClr val="424634"/>
                  </a:outerShdw>
                </a:effectLst>
              </a:rPr>
              <a:t>20 </a:t>
            </a:r>
            <a:r>
              <a:rPr lang="en-US" sz="3700" b="1" dirty="0">
                <a:solidFill>
                  <a:schemeClr val="bg1"/>
                </a:solidFill>
                <a:effectLst>
                  <a:outerShdw blurRad="38100" dist="38100" dir="2700000" algn="tl">
                    <a:srgbClr val="424634"/>
                  </a:outerShdw>
                </a:effectLst>
              </a:rPr>
              <a:t>But he said to them, “It is I; don’t be afraid.” </a:t>
            </a:r>
            <a:r>
              <a:rPr lang="en-US" sz="3700" baseline="30000" dirty="0">
                <a:solidFill>
                  <a:srgbClr val="303325"/>
                </a:solidFill>
              </a:rPr>
              <a:t>28 </a:t>
            </a:r>
            <a:r>
              <a:rPr lang="en-US" sz="3700" dirty="0">
                <a:solidFill>
                  <a:srgbClr val="303325"/>
                </a:solidFill>
              </a:rPr>
              <a:t>“Lord, if it’s you,” Peter replied, “tell me to come to you on the water.”</a:t>
            </a:r>
            <a:r>
              <a:rPr lang="en-US" sz="3700" baseline="30000" dirty="0">
                <a:solidFill>
                  <a:srgbClr val="303325"/>
                </a:solidFill>
              </a:rPr>
              <a:t>29 </a:t>
            </a:r>
            <a:r>
              <a:rPr lang="en-US" sz="3700" dirty="0">
                <a:solidFill>
                  <a:srgbClr val="303325"/>
                </a:solidFill>
              </a:rPr>
              <a:t>“Come,” he said. Then Peter got down out of the boat, walked on the water and came toward Jesus. </a:t>
            </a:r>
            <a:endParaRPr lang="en-US" sz="3700" b="1" dirty="0">
              <a:solidFill>
                <a:srgbClr val="303325"/>
              </a:solidFill>
              <a:effectLst>
                <a:outerShdw blurRad="38100" dist="38100" dir="2700000" algn="tl">
                  <a:srgbClr val="424634"/>
                </a:outerShdw>
              </a:effectLst>
            </a:endParaRPr>
          </a:p>
        </p:txBody>
      </p:sp>
      <p:cxnSp>
        <p:nvCxnSpPr>
          <p:cNvPr id="4" name="Straight Connector 3"/>
          <p:cNvCxnSpPr/>
          <p:nvPr/>
        </p:nvCxnSpPr>
        <p:spPr>
          <a:xfrm>
            <a:off x="0" y="762000"/>
            <a:ext cx="9144000" cy="0"/>
          </a:xfrm>
          <a:prstGeom prst="line">
            <a:avLst/>
          </a:prstGeom>
          <a:ln w="31750">
            <a:solidFill>
              <a:schemeClr val="bg1"/>
            </a:solidFill>
          </a:ln>
          <a:effectLst>
            <a:outerShdw blurRad="50800" dist="50800" dir="5400000" algn="ctr" rotWithShape="0">
              <a:srgbClr val="424634">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54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609600" y="1219200"/>
            <a:ext cx="8280400" cy="3200400"/>
          </a:xfrm>
        </p:spPr>
        <p:txBody>
          <a:bodyPr>
            <a:noAutofit/>
          </a:bodyPr>
          <a:lstStyle/>
          <a:p>
            <a:pPr lvl="0" algn="l">
              <a:spcBef>
                <a:spcPts val="0"/>
              </a:spcBef>
            </a:pPr>
            <a:r>
              <a:rPr lang="en-US" sz="6000" b="1" dirty="0" smtClean="0">
                <a:solidFill>
                  <a:schemeClr val="bg1"/>
                </a:solidFill>
              </a:rPr>
              <a:t>“So </a:t>
            </a:r>
            <a:r>
              <a:rPr lang="en-US" sz="6000" b="1" dirty="0">
                <a:solidFill>
                  <a:schemeClr val="bg1"/>
                </a:solidFill>
              </a:rPr>
              <a:t>then faith comes by hearing, and hearing by the word of God</a:t>
            </a:r>
            <a:r>
              <a:rPr lang="en-US" sz="6000" b="1" dirty="0" smtClean="0">
                <a:solidFill>
                  <a:schemeClr val="bg1"/>
                </a:solidFill>
              </a:rPr>
              <a:t>.”   </a:t>
            </a:r>
          </a:p>
          <a:p>
            <a:pPr lvl="0" algn="l">
              <a:spcBef>
                <a:spcPts val="1200"/>
              </a:spcBef>
            </a:pPr>
            <a:r>
              <a:rPr lang="en-US" sz="6000" b="1" dirty="0">
                <a:solidFill>
                  <a:schemeClr val="bg1"/>
                </a:solidFill>
              </a:rPr>
              <a:t> </a:t>
            </a:r>
            <a:r>
              <a:rPr lang="en-US" sz="6000" b="1" dirty="0" smtClean="0">
                <a:solidFill>
                  <a:schemeClr val="bg1"/>
                </a:solidFill>
              </a:rPr>
              <a:t>          Romans 10:17 </a:t>
            </a:r>
            <a:r>
              <a:rPr lang="en-US" sz="4000" b="1" dirty="0" smtClean="0">
                <a:solidFill>
                  <a:schemeClr val="bg1"/>
                </a:solidFill>
              </a:rPr>
              <a:t>(NKJV)</a:t>
            </a:r>
            <a:endParaRPr lang="en-US" sz="4000" b="1" dirty="0">
              <a:solidFill>
                <a:schemeClr val="bg1"/>
              </a:solidFill>
            </a:endParaRPr>
          </a:p>
        </p:txBody>
      </p:sp>
    </p:spTree>
    <p:extLst>
      <p:ext uri="{BB962C8B-B14F-4D97-AF65-F5344CB8AC3E}">
        <p14:creationId xmlns:p14="http://schemas.microsoft.com/office/powerpoint/2010/main" val="361477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2400" y="12700"/>
            <a:ext cx="8915400" cy="749300"/>
          </a:xfrm>
        </p:spPr>
        <p:txBody>
          <a:bodyPr>
            <a:noAutofit/>
          </a:bodyPr>
          <a:lstStyle/>
          <a:p>
            <a:r>
              <a:rPr lang="en-US" sz="3700" b="1" dirty="0">
                <a:solidFill>
                  <a:schemeClr val="bg1"/>
                </a:solidFill>
                <a:effectLst>
                  <a:outerShdw blurRad="38100" dist="38100" dir="2700000" algn="tl">
                    <a:srgbClr val="424634"/>
                  </a:outerShdw>
                </a:effectLst>
              </a:rPr>
              <a:t>John </a:t>
            </a:r>
            <a:r>
              <a:rPr lang="en-US" sz="3700" b="1" dirty="0" smtClean="0">
                <a:solidFill>
                  <a:schemeClr val="bg1"/>
                </a:solidFill>
                <a:effectLst>
                  <a:outerShdw blurRad="38100" dist="38100" dir="2700000" algn="tl">
                    <a:srgbClr val="424634"/>
                  </a:outerShdw>
                </a:effectLst>
              </a:rPr>
              <a:t>6:19-21 </a:t>
            </a:r>
            <a:r>
              <a:rPr lang="en-US" sz="3700" dirty="0" smtClean="0">
                <a:solidFill>
                  <a:srgbClr val="303325"/>
                </a:solidFill>
              </a:rPr>
              <a:t>(Matt</a:t>
            </a:r>
            <a:r>
              <a:rPr lang="en-US" sz="3700" dirty="0">
                <a:solidFill>
                  <a:srgbClr val="303325"/>
                </a:solidFill>
              </a:rPr>
              <a:t>. </a:t>
            </a:r>
            <a:r>
              <a:rPr lang="en-US" sz="3700" dirty="0" smtClean="0">
                <a:solidFill>
                  <a:srgbClr val="303325"/>
                </a:solidFill>
              </a:rPr>
              <a:t>14:22-33) </a:t>
            </a:r>
            <a:r>
              <a:rPr lang="en-US" sz="3700" dirty="0" smtClean="0">
                <a:solidFill>
                  <a:srgbClr val="C00000"/>
                </a:solidFill>
              </a:rPr>
              <a:t>(Mark 6:45-52)</a:t>
            </a:r>
            <a:endParaRPr lang="en-US" sz="3700" dirty="0">
              <a:solidFill>
                <a:srgbClr val="C00000"/>
              </a:solidFill>
              <a:effectLst>
                <a:outerShdw blurRad="38100" dist="38100" dir="2700000" algn="tl">
                  <a:srgbClr val="424634"/>
                </a:outerShdw>
              </a:effectLst>
            </a:endParaRPr>
          </a:p>
        </p:txBody>
      </p:sp>
      <p:sp>
        <p:nvSpPr>
          <p:cNvPr id="7" name="Content Placeholder 6"/>
          <p:cNvSpPr>
            <a:spLocks noGrp="1"/>
          </p:cNvSpPr>
          <p:nvPr>
            <p:ph idx="1"/>
          </p:nvPr>
        </p:nvSpPr>
        <p:spPr>
          <a:xfrm>
            <a:off x="228600" y="914400"/>
            <a:ext cx="8839200" cy="5715000"/>
          </a:xfrm>
        </p:spPr>
        <p:txBody>
          <a:bodyPr>
            <a:noAutofit/>
          </a:bodyPr>
          <a:lstStyle/>
          <a:p>
            <a:pPr marL="0" indent="0">
              <a:buNone/>
            </a:pPr>
            <a:r>
              <a:rPr lang="en-US" sz="3700" baseline="30000" dirty="0" smtClean="0">
                <a:solidFill>
                  <a:srgbClr val="303325"/>
                </a:solidFill>
              </a:rPr>
              <a:t>30 </a:t>
            </a:r>
            <a:r>
              <a:rPr lang="en-US" sz="3700" dirty="0">
                <a:solidFill>
                  <a:srgbClr val="303325"/>
                </a:solidFill>
              </a:rPr>
              <a:t>But when he saw the wind, he was afraid and, beginning to sink, cried out, “Lord, save me!” </a:t>
            </a:r>
            <a:r>
              <a:rPr lang="en-US" sz="3700" baseline="30000" dirty="0">
                <a:solidFill>
                  <a:srgbClr val="303325"/>
                </a:solidFill>
              </a:rPr>
              <a:t>31 </a:t>
            </a:r>
            <a:r>
              <a:rPr lang="en-US" sz="3700" dirty="0">
                <a:solidFill>
                  <a:srgbClr val="303325"/>
                </a:solidFill>
              </a:rPr>
              <a:t>Immediately Jesus reached out his hand and caught him. “You of little </a:t>
            </a:r>
            <a:r>
              <a:rPr lang="en-US" sz="3700" dirty="0" smtClean="0">
                <a:solidFill>
                  <a:srgbClr val="303325"/>
                </a:solidFill>
              </a:rPr>
              <a:t/>
            </a:r>
            <a:br>
              <a:rPr lang="en-US" sz="3700" dirty="0" smtClean="0">
                <a:solidFill>
                  <a:srgbClr val="303325"/>
                </a:solidFill>
              </a:rPr>
            </a:br>
            <a:r>
              <a:rPr lang="en-US" sz="3700" dirty="0" smtClean="0">
                <a:solidFill>
                  <a:srgbClr val="303325"/>
                </a:solidFill>
              </a:rPr>
              <a:t>faith</a:t>
            </a:r>
            <a:r>
              <a:rPr lang="en-US" sz="3700" dirty="0">
                <a:solidFill>
                  <a:srgbClr val="303325"/>
                </a:solidFill>
              </a:rPr>
              <a:t>,” he said, “why did you doubt?” </a:t>
            </a:r>
            <a:endParaRPr lang="en-US" sz="3700" b="1" dirty="0">
              <a:solidFill>
                <a:srgbClr val="303325"/>
              </a:solidFill>
              <a:effectLst>
                <a:outerShdw blurRad="38100" dist="38100" dir="2700000" algn="tl">
                  <a:srgbClr val="424634"/>
                </a:outerShdw>
              </a:effectLst>
            </a:endParaRPr>
          </a:p>
        </p:txBody>
      </p:sp>
      <p:cxnSp>
        <p:nvCxnSpPr>
          <p:cNvPr id="4" name="Straight Connector 3"/>
          <p:cNvCxnSpPr/>
          <p:nvPr/>
        </p:nvCxnSpPr>
        <p:spPr>
          <a:xfrm>
            <a:off x="0" y="762000"/>
            <a:ext cx="9144000" cy="0"/>
          </a:xfrm>
          <a:prstGeom prst="line">
            <a:avLst/>
          </a:prstGeom>
          <a:ln w="31750">
            <a:solidFill>
              <a:schemeClr val="bg1"/>
            </a:solidFill>
          </a:ln>
          <a:effectLst>
            <a:outerShdw blurRad="50800" dist="50800" dir="5400000" algn="ctr" rotWithShape="0">
              <a:srgbClr val="424634">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99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685800" y="914400"/>
            <a:ext cx="8280400" cy="3200400"/>
          </a:xfrm>
        </p:spPr>
        <p:txBody>
          <a:bodyPr>
            <a:noAutofit/>
          </a:bodyPr>
          <a:lstStyle/>
          <a:p>
            <a:pPr lvl="0" algn="l">
              <a:spcBef>
                <a:spcPts val="1200"/>
              </a:spcBef>
            </a:pPr>
            <a:r>
              <a:rPr lang="en-US" sz="7500" b="1" dirty="0" smtClean="0">
                <a:solidFill>
                  <a:schemeClr val="bg1"/>
                </a:solidFill>
              </a:rPr>
              <a:t>When we focus on circumstances more than putting trust in Jesus, we sink</a:t>
            </a:r>
            <a:endParaRPr lang="en-US" sz="7500" b="1" dirty="0">
              <a:solidFill>
                <a:schemeClr val="bg1"/>
              </a:solidFill>
            </a:endParaRPr>
          </a:p>
        </p:txBody>
      </p:sp>
    </p:spTree>
    <p:extLst>
      <p:ext uri="{BB962C8B-B14F-4D97-AF65-F5344CB8AC3E}">
        <p14:creationId xmlns:p14="http://schemas.microsoft.com/office/powerpoint/2010/main" val="150688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2400" y="12700"/>
            <a:ext cx="8915400" cy="749300"/>
          </a:xfrm>
        </p:spPr>
        <p:txBody>
          <a:bodyPr>
            <a:noAutofit/>
          </a:bodyPr>
          <a:lstStyle/>
          <a:p>
            <a:r>
              <a:rPr lang="en-US" sz="3700" b="1" dirty="0">
                <a:solidFill>
                  <a:schemeClr val="bg1"/>
                </a:solidFill>
                <a:effectLst>
                  <a:outerShdw blurRad="38100" dist="38100" dir="2700000" algn="tl">
                    <a:srgbClr val="424634"/>
                  </a:outerShdw>
                </a:effectLst>
              </a:rPr>
              <a:t>John </a:t>
            </a:r>
            <a:r>
              <a:rPr lang="en-US" sz="3700" b="1" dirty="0" smtClean="0">
                <a:solidFill>
                  <a:schemeClr val="bg1"/>
                </a:solidFill>
                <a:effectLst>
                  <a:outerShdw blurRad="38100" dist="38100" dir="2700000" algn="tl">
                    <a:srgbClr val="424634"/>
                  </a:outerShdw>
                </a:effectLst>
              </a:rPr>
              <a:t>6:19-21 </a:t>
            </a:r>
            <a:r>
              <a:rPr lang="en-US" sz="3700" dirty="0" smtClean="0">
                <a:solidFill>
                  <a:srgbClr val="303325"/>
                </a:solidFill>
              </a:rPr>
              <a:t>(Matt</a:t>
            </a:r>
            <a:r>
              <a:rPr lang="en-US" sz="3700" dirty="0">
                <a:solidFill>
                  <a:srgbClr val="303325"/>
                </a:solidFill>
              </a:rPr>
              <a:t>. </a:t>
            </a:r>
            <a:r>
              <a:rPr lang="en-US" sz="3700" dirty="0" smtClean="0">
                <a:solidFill>
                  <a:srgbClr val="303325"/>
                </a:solidFill>
              </a:rPr>
              <a:t>14:22-33) </a:t>
            </a:r>
            <a:r>
              <a:rPr lang="en-US" sz="3700" dirty="0" smtClean="0">
                <a:solidFill>
                  <a:srgbClr val="C00000"/>
                </a:solidFill>
              </a:rPr>
              <a:t>(Mark 6:45-52)</a:t>
            </a:r>
            <a:endParaRPr lang="en-US" sz="3700" dirty="0">
              <a:solidFill>
                <a:srgbClr val="C00000"/>
              </a:solidFill>
              <a:effectLst>
                <a:outerShdw blurRad="38100" dist="38100" dir="2700000" algn="tl">
                  <a:srgbClr val="424634"/>
                </a:outerShdw>
              </a:effectLst>
            </a:endParaRPr>
          </a:p>
        </p:txBody>
      </p:sp>
      <p:sp>
        <p:nvSpPr>
          <p:cNvPr id="7" name="Content Placeholder 6"/>
          <p:cNvSpPr>
            <a:spLocks noGrp="1"/>
          </p:cNvSpPr>
          <p:nvPr>
            <p:ph idx="1"/>
          </p:nvPr>
        </p:nvSpPr>
        <p:spPr>
          <a:xfrm>
            <a:off x="228600" y="914400"/>
            <a:ext cx="8839200" cy="5715000"/>
          </a:xfrm>
        </p:spPr>
        <p:txBody>
          <a:bodyPr>
            <a:noAutofit/>
          </a:bodyPr>
          <a:lstStyle/>
          <a:p>
            <a:pPr marL="0" indent="0">
              <a:buNone/>
            </a:pPr>
            <a:r>
              <a:rPr lang="en-US" sz="3700" b="1" baseline="30000" dirty="0">
                <a:solidFill>
                  <a:schemeClr val="bg1"/>
                </a:solidFill>
                <a:effectLst>
                  <a:outerShdw blurRad="38100" dist="38100" dir="2700000" algn="tl">
                    <a:srgbClr val="424634"/>
                  </a:outerShdw>
                </a:effectLst>
              </a:rPr>
              <a:t>21 </a:t>
            </a:r>
            <a:r>
              <a:rPr lang="en-US" sz="3700" b="1" dirty="0">
                <a:solidFill>
                  <a:schemeClr val="bg1"/>
                </a:solidFill>
                <a:effectLst>
                  <a:outerShdw blurRad="38100" dist="38100" dir="2700000" algn="tl">
                    <a:srgbClr val="424634"/>
                  </a:outerShdw>
                </a:effectLst>
              </a:rPr>
              <a:t>Then they were willing to take him into the boat, </a:t>
            </a:r>
            <a:r>
              <a:rPr lang="en-US" sz="3700" baseline="30000" dirty="0">
                <a:solidFill>
                  <a:srgbClr val="303325"/>
                </a:solidFill>
              </a:rPr>
              <a:t>32 </a:t>
            </a:r>
            <a:r>
              <a:rPr lang="en-US" sz="3700" dirty="0">
                <a:solidFill>
                  <a:srgbClr val="303325"/>
                </a:solidFill>
              </a:rPr>
              <a:t>And when they climbed into the boat, the wind died down. </a:t>
            </a:r>
            <a:r>
              <a:rPr lang="en-US" sz="3700" baseline="30000" dirty="0">
                <a:solidFill>
                  <a:srgbClr val="303325"/>
                </a:solidFill>
              </a:rPr>
              <a:t>33 </a:t>
            </a:r>
            <a:r>
              <a:rPr lang="en-US" sz="3700" dirty="0">
                <a:solidFill>
                  <a:srgbClr val="303325"/>
                </a:solidFill>
              </a:rPr>
              <a:t>Then those who were in the boat worshiped him, saying, “Truly you are the Son of God</a:t>
            </a:r>
            <a:r>
              <a:rPr lang="en-US" sz="3700" dirty="0" smtClean="0">
                <a:solidFill>
                  <a:srgbClr val="303325"/>
                </a:solidFill>
              </a:rPr>
              <a:t>.”</a:t>
            </a:r>
            <a:endParaRPr lang="en-US" sz="3700" b="1" dirty="0">
              <a:solidFill>
                <a:schemeClr val="bg1"/>
              </a:solidFill>
              <a:effectLst>
                <a:outerShdw blurRad="38100" dist="38100" dir="2700000" algn="tl">
                  <a:srgbClr val="424634"/>
                </a:outerShdw>
              </a:effectLst>
            </a:endParaRPr>
          </a:p>
        </p:txBody>
      </p:sp>
      <p:cxnSp>
        <p:nvCxnSpPr>
          <p:cNvPr id="4" name="Straight Connector 3"/>
          <p:cNvCxnSpPr/>
          <p:nvPr/>
        </p:nvCxnSpPr>
        <p:spPr>
          <a:xfrm>
            <a:off x="0" y="762000"/>
            <a:ext cx="9144000" cy="0"/>
          </a:xfrm>
          <a:prstGeom prst="line">
            <a:avLst/>
          </a:prstGeom>
          <a:ln w="31750">
            <a:solidFill>
              <a:schemeClr val="bg1"/>
            </a:solidFill>
          </a:ln>
          <a:effectLst>
            <a:outerShdw blurRad="50800" dist="50800" dir="5400000" algn="ctr" rotWithShape="0">
              <a:srgbClr val="424634">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98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31303</TotalTime>
  <Words>558</Words>
  <Application>Microsoft Office PowerPoint</Application>
  <PresentationFormat>On-screen Show (4:3)</PresentationFormat>
  <Paragraphs>22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CONVERSATIONS WITH JOHN</vt:lpstr>
      <vt:lpstr>John 6:19-21 (Matt. 14:22-33) (Mark 6:45-52)</vt:lpstr>
      <vt:lpstr>John 6:19-21 (Matt. 14:22-33) (Mark 6:45-52)</vt:lpstr>
      <vt:lpstr>PowerPoint Presentation</vt:lpstr>
      <vt:lpstr>John 6:19-21 (Matt. 14:22-33) (Mark 6:45-52)</vt:lpstr>
      <vt:lpstr>PowerPoint Presentation</vt:lpstr>
      <vt:lpstr>John 6:19-21 (Matt. 14:22-33) (Mark 6:45-52)</vt:lpstr>
      <vt:lpstr>PowerPoint Presentation</vt:lpstr>
      <vt:lpstr>John 6:19-21 (Matt. 14:22-33) (Mark 6:45-52)</vt:lpstr>
      <vt:lpstr>PowerPoint Presentation</vt:lpstr>
      <vt:lpstr>John 6:19-21 (Matt. 14:22-33) (Mark 6:45-52)</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284</cp:revision>
  <dcterms:created xsi:type="dcterms:W3CDTF">2011-12-15T15:57:33Z</dcterms:created>
  <dcterms:modified xsi:type="dcterms:W3CDTF">2012-05-13T10:22:16Z</dcterms:modified>
</cp:coreProperties>
</file>