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372" r:id="rId2"/>
    <p:sldId id="279" r:id="rId3"/>
    <p:sldId id="368" r:id="rId4"/>
    <p:sldId id="373" r:id="rId5"/>
    <p:sldId id="374" r:id="rId6"/>
    <p:sldId id="338" r:id="rId7"/>
    <p:sldId id="375" r:id="rId8"/>
    <p:sldId id="376" r:id="rId9"/>
    <p:sldId id="377" r:id="rId10"/>
    <p:sldId id="379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D1C9A2"/>
    <a:srgbClr val="FFFFA7"/>
    <a:srgbClr val="FFFF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85" autoAdjust="0"/>
    <p:restoredTop sz="94906" autoAdjust="0"/>
  </p:normalViewPr>
  <p:slideViewPr>
    <p:cSldViewPr>
      <p:cViewPr>
        <p:scale>
          <a:sx n="70" d="100"/>
          <a:sy n="70" d="100"/>
        </p:scale>
        <p:origin x="402" y="-10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DCDA8F-EB09-47AF-BD37-E486A9291CAB}" type="datetimeFigureOut">
              <a:rPr lang="en-US" smtClean="0"/>
              <a:t>1/25/2014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6AB43F-26F5-43D7-90B9-BEF9741E38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283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6AB43F-26F5-43D7-90B9-BEF9741E38B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0835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6AB43F-26F5-43D7-90B9-BEF9741E38B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0835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6AB43F-26F5-43D7-90B9-BEF9741E38B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0835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6AB43F-26F5-43D7-90B9-BEF9741E38B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0835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6AB43F-26F5-43D7-90B9-BEF9741E38B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0835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6AB43F-26F5-43D7-90B9-BEF9741E38B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0835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6AB43F-26F5-43D7-90B9-BEF9741E38B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0835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6AB43F-26F5-43D7-90B9-BEF9741E38B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083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A48BB-04AA-419F-AE94-FD3960E7C703}" type="datetimeFigureOut">
              <a:rPr lang="en-US" smtClean="0"/>
              <a:t>1/25/2014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6654B-2979-4547-9873-E26ACFBBF0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316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A48BB-04AA-419F-AE94-FD3960E7C703}" type="datetimeFigureOut">
              <a:rPr lang="en-US" smtClean="0"/>
              <a:t>1/25/2014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6654B-2979-4547-9873-E26ACFBBF0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975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A48BB-04AA-419F-AE94-FD3960E7C703}" type="datetimeFigureOut">
              <a:rPr lang="en-US" smtClean="0"/>
              <a:t>1/25/2014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6654B-2979-4547-9873-E26ACFBBF0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357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A48BB-04AA-419F-AE94-FD3960E7C703}" type="datetimeFigureOut">
              <a:rPr lang="en-US" smtClean="0"/>
              <a:t>1/25/2014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6654B-2979-4547-9873-E26ACFBBF0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115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A48BB-04AA-419F-AE94-FD3960E7C703}" type="datetimeFigureOut">
              <a:rPr lang="en-US" smtClean="0"/>
              <a:t>1/25/2014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6654B-2979-4547-9873-E26ACFBBF0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7106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A48BB-04AA-419F-AE94-FD3960E7C703}" type="datetimeFigureOut">
              <a:rPr lang="en-US" smtClean="0"/>
              <a:t>1/25/2014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6654B-2979-4547-9873-E26ACFBBF0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359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A48BB-04AA-419F-AE94-FD3960E7C703}" type="datetimeFigureOut">
              <a:rPr lang="en-US" smtClean="0"/>
              <a:t>1/25/2014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6654B-2979-4547-9873-E26ACFBBF0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717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A48BB-04AA-419F-AE94-FD3960E7C703}" type="datetimeFigureOut">
              <a:rPr lang="en-US" smtClean="0"/>
              <a:t>1/25/2014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6654B-2979-4547-9873-E26ACFBBF0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552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A48BB-04AA-419F-AE94-FD3960E7C703}" type="datetimeFigureOut">
              <a:rPr lang="en-US" smtClean="0"/>
              <a:t>1/25/2014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6654B-2979-4547-9873-E26ACFBBF0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387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A48BB-04AA-419F-AE94-FD3960E7C703}" type="datetimeFigureOut">
              <a:rPr lang="en-US" smtClean="0"/>
              <a:t>1/25/2014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6654B-2979-4547-9873-E26ACFBBF0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674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A48BB-04AA-419F-AE94-FD3960E7C703}" type="datetimeFigureOut">
              <a:rPr lang="en-US" smtClean="0"/>
              <a:t>1/25/2014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6654B-2979-4547-9873-E26ACFBBF0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652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1A48BB-04AA-419F-AE94-FD3960E7C703}" type="datetimeFigureOut">
              <a:rPr lang="en-US" smtClean="0"/>
              <a:t>1/25/2014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86654B-2979-4547-9873-E26ACFBBF0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673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374650"/>
            <a:ext cx="8178800" cy="6134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99" y="64164"/>
            <a:ext cx="6705602" cy="672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982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915400" cy="762000"/>
          </a:xfrm>
        </p:spPr>
        <p:txBody>
          <a:bodyPr>
            <a:normAutofit/>
          </a:bodyPr>
          <a:lstStyle/>
          <a:p>
            <a:pPr algn="l">
              <a:lnSpc>
                <a:spcPct val="80000"/>
              </a:lnSpc>
            </a:pPr>
            <a:r>
              <a:rPr lang="en-US" sz="3600" b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We need to re-evaluate </a:t>
            </a:r>
            <a:r>
              <a:rPr lang="en-US" sz="3600" b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discipleship</a:t>
            </a:r>
            <a:r>
              <a:rPr lang="en-US" sz="3600" b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686800" cy="57150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sz="33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Acts 8:4</a:t>
            </a:r>
            <a:r>
              <a:rPr lang="en-US" sz="3300" b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 Those </a:t>
            </a:r>
            <a:r>
              <a:rPr lang="en-US" sz="3300" b="1" dirty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who had been </a:t>
            </a:r>
            <a:r>
              <a:rPr lang="en-US" sz="3300" b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scattered preached </a:t>
            </a:r>
            <a:r>
              <a:rPr lang="en-US" sz="3300" b="1" dirty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the word </a:t>
            </a:r>
            <a:r>
              <a:rPr lang="en-US" sz="3300" b="1" dirty="0">
                <a:solidFill>
                  <a:srgbClr val="FFFF66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wherever </a:t>
            </a:r>
            <a:r>
              <a:rPr lang="en-US" sz="3300" b="1" dirty="0" smtClean="0">
                <a:solidFill>
                  <a:srgbClr val="FFFF66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they went</a:t>
            </a:r>
            <a:r>
              <a:rPr lang="en-US" sz="3300" b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.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endParaRPr lang="en-US" sz="3400" b="1" dirty="0">
              <a:solidFill>
                <a:schemeClr val="bg1"/>
              </a:solidFill>
              <a:effectLst>
                <a:outerShdw blurRad="38100" dist="38100" dir="2700000" algn="tl">
                  <a:schemeClr val="tx1"/>
                </a:outerShdw>
              </a:effectLst>
            </a:endParaRPr>
          </a:p>
          <a:p>
            <a:pPr marL="0" indent="0" algn="ctr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 sz="5000" b="1" dirty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Would they have done so without persecution? </a:t>
            </a:r>
          </a:p>
          <a:p>
            <a:pPr marL="0" indent="0" algn="ctr">
              <a:lnSpc>
                <a:spcPct val="90000"/>
              </a:lnSpc>
              <a:spcBef>
                <a:spcPts val="3000"/>
              </a:spcBef>
              <a:buNone/>
            </a:pPr>
            <a:r>
              <a:rPr lang="en-US" sz="5000" b="1" dirty="0">
                <a:solidFill>
                  <a:srgbClr val="FFFF66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Will we?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endParaRPr lang="en-US" sz="3400" b="1" dirty="0">
              <a:solidFill>
                <a:srgbClr val="FFFF66"/>
              </a:solidFill>
              <a:effectLst>
                <a:outerShdw blurRad="38100" dist="38100" dir="2700000" algn="tl">
                  <a:schemeClr val="tx1"/>
                </a:outerShdw>
              </a:effectLst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0" y="-152400"/>
            <a:ext cx="9290732" cy="1689476"/>
            <a:chOff x="0" y="-152400"/>
            <a:chExt cx="9290732" cy="1689476"/>
          </a:xfrm>
        </p:grpSpPr>
        <p:cxnSp>
          <p:nvCxnSpPr>
            <p:cNvPr id="10" name="Straight Connector 9"/>
            <p:cNvCxnSpPr/>
            <p:nvPr/>
          </p:nvCxnSpPr>
          <p:spPr>
            <a:xfrm flipH="1">
              <a:off x="0" y="800100"/>
              <a:ext cx="7391400" cy="0"/>
            </a:xfrm>
            <a:prstGeom prst="line">
              <a:avLst/>
            </a:prstGeom>
            <a:ln w="28575">
              <a:solidFill>
                <a:srgbClr val="D1C9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0" y="-152400"/>
              <a:ext cx="2432732" cy="16894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39471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522" y="381000"/>
            <a:ext cx="6248278" cy="43392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3429000"/>
            <a:ext cx="7924800" cy="1089025"/>
          </a:xfrm>
        </p:spPr>
        <p:txBody>
          <a:bodyPr>
            <a:normAutofit/>
          </a:bodyPr>
          <a:lstStyle/>
          <a:p>
            <a:r>
              <a:rPr lang="en-US" sz="5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Kicked Out of the Nest</a:t>
            </a:r>
            <a:endParaRPr lang="en-US" sz="5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267200"/>
            <a:ext cx="6400800" cy="762000"/>
          </a:xfrm>
        </p:spPr>
        <p:txBody>
          <a:bodyPr>
            <a:normAutofit/>
          </a:bodyPr>
          <a:lstStyle/>
          <a:p>
            <a:r>
              <a:rPr lang="en-US" sz="4400" b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(Acts 7:51- 8:4)</a:t>
            </a:r>
            <a:endParaRPr lang="en-US" sz="4400" b="1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345299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610600" cy="54102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SzPct val="125000"/>
              <a:buFont typeface="Courier New" panose="02070309020205020404" pitchFamily="49" charset="0"/>
              <a:buChar char="o"/>
            </a:pPr>
            <a:r>
              <a:rPr lang="en-US" sz="4200" b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The reality of Stephen’s Lord made him willing to die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SzPct val="125000"/>
              <a:buFont typeface="Courier New" panose="02070309020205020404" pitchFamily="49" charset="0"/>
              <a:buChar char="o"/>
            </a:pPr>
            <a:r>
              <a:rPr lang="en-US" sz="4200" b="1" dirty="0" smtClean="0">
                <a:solidFill>
                  <a:srgbClr val="FFFF66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What you are willing to die for, you are willing to live for! 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SzPct val="125000"/>
              <a:buFont typeface="Courier New" panose="02070309020205020404" pitchFamily="49" charset="0"/>
              <a:buChar char="o"/>
            </a:pPr>
            <a:r>
              <a:rPr lang="en-US" sz="4200" b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“The Church owes Paul to the prayer of Stephen.” –St. Augustine</a:t>
            </a:r>
            <a:endParaRPr lang="en-US" sz="4200" b="1" dirty="0">
              <a:solidFill>
                <a:schemeClr val="bg1"/>
              </a:solidFill>
              <a:effectLst>
                <a:outerShdw blurRad="38100" dist="38100" dir="2700000" algn="tl">
                  <a:schemeClr val="tx1"/>
                </a:outerShdw>
              </a:effectLst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0" y="-152400"/>
            <a:ext cx="9290732" cy="1689476"/>
            <a:chOff x="0" y="-152400"/>
            <a:chExt cx="9290732" cy="1689476"/>
          </a:xfrm>
        </p:grpSpPr>
        <p:cxnSp>
          <p:nvCxnSpPr>
            <p:cNvPr id="10" name="Straight Connector 9"/>
            <p:cNvCxnSpPr/>
            <p:nvPr/>
          </p:nvCxnSpPr>
          <p:spPr>
            <a:xfrm flipH="1">
              <a:off x="0" y="800100"/>
              <a:ext cx="7391400" cy="0"/>
            </a:xfrm>
            <a:prstGeom prst="line">
              <a:avLst/>
            </a:prstGeom>
            <a:ln w="28575">
              <a:solidFill>
                <a:srgbClr val="D1C9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0" y="-152400"/>
              <a:ext cx="2432732" cy="1689476"/>
            </a:xfrm>
            <a:prstGeom prst="rect">
              <a:avLst/>
            </a:prstGeom>
          </p:spPr>
        </p:pic>
      </p:grp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81000" y="8238"/>
            <a:ext cx="8496300" cy="906162"/>
          </a:xfrm>
        </p:spPr>
        <p:txBody>
          <a:bodyPr>
            <a:normAutofit/>
          </a:bodyPr>
          <a:lstStyle/>
          <a:p>
            <a:pPr algn="l">
              <a:lnSpc>
                <a:spcPct val="80000"/>
              </a:lnSpc>
            </a:pPr>
            <a:r>
              <a:rPr lang="en-US" sz="4500" b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7:51- 8:1</a:t>
            </a:r>
            <a:endParaRPr lang="en-US" sz="3000" b="1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07757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610600" cy="51054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SzPct val="125000"/>
              <a:buFont typeface="Courier New" panose="02070309020205020404" pitchFamily="49" charset="0"/>
              <a:buChar char="o"/>
            </a:pPr>
            <a:r>
              <a:rPr lang="en-US" sz="4200" b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Saul ravaged the Church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SzPct val="125000"/>
              <a:buFont typeface="Courier New" panose="02070309020205020404" pitchFamily="49" charset="0"/>
              <a:buChar char="o"/>
            </a:pPr>
            <a:r>
              <a:rPr lang="en-US" sz="4200" b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The Church scattered throughout Judea and Samaria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SzPct val="125000"/>
              <a:buFont typeface="Courier New" panose="02070309020205020404" pitchFamily="49" charset="0"/>
              <a:buChar char="o"/>
            </a:pPr>
            <a:r>
              <a:rPr lang="en-US" sz="4200" b="1" dirty="0" smtClean="0">
                <a:solidFill>
                  <a:srgbClr val="FFFF66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What happens when persecution is present?</a:t>
            </a:r>
            <a:endParaRPr lang="en-US" sz="4200" b="1" dirty="0">
              <a:solidFill>
                <a:srgbClr val="FFFF66"/>
              </a:solidFill>
              <a:effectLst>
                <a:outerShdw blurRad="38100" dist="38100" dir="2700000" algn="tl">
                  <a:schemeClr val="tx1"/>
                </a:outerShdw>
              </a:effectLst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0" y="-152400"/>
            <a:ext cx="9290732" cy="1689476"/>
            <a:chOff x="0" y="-152400"/>
            <a:chExt cx="9290732" cy="1689476"/>
          </a:xfrm>
        </p:grpSpPr>
        <p:cxnSp>
          <p:nvCxnSpPr>
            <p:cNvPr id="10" name="Straight Connector 9"/>
            <p:cNvCxnSpPr/>
            <p:nvPr/>
          </p:nvCxnSpPr>
          <p:spPr>
            <a:xfrm flipH="1">
              <a:off x="0" y="800100"/>
              <a:ext cx="7391400" cy="0"/>
            </a:xfrm>
            <a:prstGeom prst="line">
              <a:avLst/>
            </a:prstGeom>
            <a:ln w="28575">
              <a:solidFill>
                <a:srgbClr val="D1C9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0" y="-152400"/>
              <a:ext cx="2432732" cy="1689476"/>
            </a:xfrm>
            <a:prstGeom prst="rect">
              <a:avLst/>
            </a:prstGeom>
          </p:spPr>
        </p:pic>
      </p:grp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81000" y="8238"/>
            <a:ext cx="8496300" cy="1528838"/>
          </a:xfrm>
        </p:spPr>
        <p:txBody>
          <a:bodyPr>
            <a:normAutofit/>
          </a:bodyPr>
          <a:lstStyle/>
          <a:p>
            <a:pPr algn="l"/>
            <a:r>
              <a:rPr lang="en-US" sz="4500" b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8:1-3</a:t>
            </a:r>
            <a:br>
              <a:rPr lang="en-US" sz="4500" b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4500" b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Church persecuted</a:t>
            </a:r>
            <a:endParaRPr lang="en-US" sz="3000" b="1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7804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" y="1537076"/>
            <a:ext cx="8610600" cy="51054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SzPct val="125000"/>
              <a:buFont typeface="Courier New" panose="02070309020205020404" pitchFamily="49" charset="0"/>
              <a:buChar char="o"/>
            </a:pPr>
            <a:r>
              <a:rPr lang="en-US" sz="4200" b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People </a:t>
            </a:r>
            <a:r>
              <a:rPr lang="en-US" sz="4200" b="1" dirty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either denounce and distance themselves or exalt and cling to what they hold true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SzPct val="125000"/>
              <a:buFont typeface="Courier New" panose="02070309020205020404" pitchFamily="49" charset="0"/>
              <a:buChar char="o"/>
            </a:pPr>
            <a:r>
              <a:rPr lang="en-US" sz="4200" b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Creates </a:t>
            </a:r>
            <a:r>
              <a:rPr lang="en-US" sz="4200" b="1" dirty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a hunger for God and a unity and love for people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SzPct val="125000"/>
              <a:buFont typeface="Courier New" panose="02070309020205020404" pitchFamily="49" charset="0"/>
              <a:buChar char="o"/>
            </a:pPr>
            <a:r>
              <a:rPr lang="en-US" sz="4200" b="1" dirty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Refocuses priorities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SzPct val="125000"/>
              <a:buFont typeface="Courier New" panose="02070309020205020404" pitchFamily="49" charset="0"/>
              <a:buChar char="o"/>
            </a:pPr>
            <a:r>
              <a:rPr lang="en-US" sz="4200" b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Forces out </a:t>
            </a:r>
            <a:r>
              <a:rPr lang="en-US" sz="4200" b="1" dirty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of comfort and security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SzPct val="125000"/>
              <a:buFont typeface="Courier New" panose="02070309020205020404" pitchFamily="49" charset="0"/>
              <a:buChar char="o"/>
            </a:pPr>
            <a:r>
              <a:rPr lang="en-US" sz="4200" b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Creates a new audience</a:t>
            </a:r>
            <a:endParaRPr lang="en-US" sz="4200" b="1" dirty="0">
              <a:solidFill>
                <a:schemeClr val="bg1"/>
              </a:solidFill>
              <a:effectLst>
                <a:outerShdw blurRad="38100" dist="38100" dir="2700000" algn="tl">
                  <a:schemeClr val="tx1"/>
                </a:outerShdw>
              </a:effectLst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0" y="-152400"/>
            <a:ext cx="9290732" cy="1689476"/>
            <a:chOff x="0" y="-152400"/>
            <a:chExt cx="9290732" cy="1689476"/>
          </a:xfrm>
        </p:grpSpPr>
        <p:cxnSp>
          <p:nvCxnSpPr>
            <p:cNvPr id="10" name="Straight Connector 9"/>
            <p:cNvCxnSpPr/>
            <p:nvPr/>
          </p:nvCxnSpPr>
          <p:spPr>
            <a:xfrm flipH="1">
              <a:off x="0" y="800100"/>
              <a:ext cx="7391400" cy="0"/>
            </a:xfrm>
            <a:prstGeom prst="line">
              <a:avLst/>
            </a:prstGeom>
            <a:ln w="28575">
              <a:solidFill>
                <a:srgbClr val="D1C9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0" y="-152400"/>
              <a:ext cx="2432732" cy="1689476"/>
            </a:xfrm>
            <a:prstGeom prst="rect">
              <a:avLst/>
            </a:prstGeom>
          </p:spPr>
        </p:pic>
      </p:grp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81000" y="8238"/>
            <a:ext cx="8496300" cy="1528838"/>
          </a:xfrm>
        </p:spPr>
        <p:txBody>
          <a:bodyPr>
            <a:normAutofit/>
          </a:bodyPr>
          <a:lstStyle/>
          <a:p>
            <a:pPr algn="l"/>
            <a:r>
              <a:rPr lang="en-US" sz="4500" b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8:1-3</a:t>
            </a:r>
            <a:br>
              <a:rPr lang="en-US" sz="4500" b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45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When </a:t>
            </a:r>
            <a:r>
              <a:rPr lang="en-US" sz="45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persecution is </a:t>
            </a:r>
            <a:r>
              <a:rPr lang="en-US" sz="45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present:</a:t>
            </a:r>
            <a:endParaRPr lang="en-US" sz="3000" b="1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77017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8238"/>
            <a:ext cx="8496300" cy="906162"/>
          </a:xfrm>
        </p:spPr>
        <p:txBody>
          <a:bodyPr>
            <a:normAutofit/>
          </a:bodyPr>
          <a:lstStyle/>
          <a:p>
            <a:pPr algn="l">
              <a:lnSpc>
                <a:spcPct val="80000"/>
              </a:lnSpc>
            </a:pPr>
            <a:r>
              <a:rPr lang="en-US" sz="4500" b="1" i="1" dirty="0" err="1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ekballo</a:t>
            </a:r>
            <a:endParaRPr lang="en-US" sz="3000" b="1" i="1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8610600" cy="5638800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35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Matt 9:35-38</a:t>
            </a:r>
            <a:r>
              <a:rPr lang="en-US" sz="3500" b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 </a:t>
            </a:r>
            <a:r>
              <a:rPr lang="en-US" sz="3500" b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35</a:t>
            </a:r>
            <a:r>
              <a:rPr lang="en-US" sz="3500" b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 </a:t>
            </a:r>
            <a:r>
              <a:rPr lang="en-US" sz="3500" b="1" dirty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Jesus went through all the towns and villages, teaching in their synagogues, proclaiming the good news of the kingdom and healing every disease and sickness. </a:t>
            </a:r>
            <a:r>
              <a:rPr lang="en-US" sz="35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36</a:t>
            </a:r>
            <a:r>
              <a:rPr lang="en-US" sz="3500" b="1" dirty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 When he saw the crowds, he had compassion on them, because they were harassed and helpless, like sheep without a shepherd. </a:t>
            </a:r>
            <a:r>
              <a:rPr lang="en-US" sz="35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37</a:t>
            </a:r>
            <a:r>
              <a:rPr lang="en-US" sz="3500" b="1" dirty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 Then he said to his disciples, “The harvest is plentiful but the workers are few. </a:t>
            </a:r>
            <a:r>
              <a:rPr lang="en-US" sz="35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38</a:t>
            </a:r>
            <a:r>
              <a:rPr lang="en-US" sz="3500" b="1" dirty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 Ask the Lord of the harvest, therefore, to </a:t>
            </a:r>
            <a:r>
              <a:rPr lang="en-US" sz="3500" b="1" dirty="0">
                <a:solidFill>
                  <a:srgbClr val="FFFF66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send</a:t>
            </a:r>
            <a:r>
              <a:rPr lang="en-US" sz="3500" b="1" dirty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 out workers into his harvest field.”</a:t>
            </a:r>
            <a:endParaRPr lang="en-US" sz="3500" b="1" dirty="0" smtClean="0">
              <a:solidFill>
                <a:srgbClr val="FFFF66"/>
              </a:solidFill>
              <a:effectLst>
                <a:outerShdw blurRad="38100" dist="38100" dir="2700000" algn="tl">
                  <a:schemeClr val="tx1"/>
                </a:outerShdw>
              </a:effectLst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0" y="-152400"/>
            <a:ext cx="9290732" cy="1689476"/>
            <a:chOff x="0" y="-152400"/>
            <a:chExt cx="9290732" cy="1689476"/>
          </a:xfrm>
        </p:grpSpPr>
        <p:cxnSp>
          <p:nvCxnSpPr>
            <p:cNvPr id="10" name="Straight Connector 9"/>
            <p:cNvCxnSpPr/>
            <p:nvPr/>
          </p:nvCxnSpPr>
          <p:spPr>
            <a:xfrm flipH="1">
              <a:off x="0" y="800100"/>
              <a:ext cx="7391400" cy="0"/>
            </a:xfrm>
            <a:prstGeom prst="line">
              <a:avLst/>
            </a:prstGeom>
            <a:ln w="28575">
              <a:solidFill>
                <a:srgbClr val="D1C9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0" y="-152400"/>
              <a:ext cx="2432732" cy="16894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45495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8238"/>
            <a:ext cx="8496300" cy="906162"/>
          </a:xfrm>
        </p:spPr>
        <p:txBody>
          <a:bodyPr>
            <a:normAutofit/>
          </a:bodyPr>
          <a:lstStyle/>
          <a:p>
            <a:pPr algn="l">
              <a:lnSpc>
                <a:spcPct val="80000"/>
              </a:lnSpc>
            </a:pPr>
            <a:r>
              <a:rPr lang="en-US" sz="4500" b="1" i="1" dirty="0" err="1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ekballo</a:t>
            </a:r>
            <a:endParaRPr lang="en-US" sz="3000" b="1" i="1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8610600" cy="5638800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35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ekballo</a:t>
            </a:r>
            <a:r>
              <a:rPr lang="en-US" sz="3500" b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 </a:t>
            </a:r>
            <a:r>
              <a:rPr lang="en-US" sz="3500" b="1" dirty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(</a:t>
            </a:r>
            <a:r>
              <a:rPr lang="en-US" sz="3500" b="1" dirty="0" err="1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ek</a:t>
            </a:r>
            <a:r>
              <a:rPr lang="en-US" sz="3500" b="1" dirty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-</a:t>
            </a:r>
            <a:r>
              <a:rPr lang="en-US" sz="3500" b="1" dirty="0" err="1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bal</a:t>
            </a:r>
            <a:r>
              <a:rPr lang="en-US" sz="3500" b="1" dirty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'-</a:t>
            </a:r>
            <a:r>
              <a:rPr lang="en-US" sz="3500" b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lo)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3500" b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to </a:t>
            </a:r>
            <a:r>
              <a:rPr lang="en-US" sz="3500" b="1" dirty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eject (literally or figuratively): bring forth, cast (forth, out), drive (out), expel, leave, pluck (pull, take, thrust) out, put forth (out), send away (forth, out</a:t>
            </a:r>
            <a:r>
              <a:rPr lang="en-US" sz="3500" b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).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endParaRPr lang="en-US" sz="3000" b="1" dirty="0">
              <a:solidFill>
                <a:schemeClr val="bg1"/>
              </a:solidFill>
              <a:effectLst>
                <a:outerShdw blurRad="38100" dist="38100" dir="2700000" algn="tl">
                  <a:schemeClr val="tx1"/>
                </a:outerShdw>
              </a:effectLst>
            </a:endParaRPr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4500" b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  </a:t>
            </a:r>
            <a:r>
              <a:rPr lang="en-US" sz="45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Acts 8:4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4500" b="1" dirty="0" smtClean="0">
                <a:solidFill>
                  <a:srgbClr val="FFFF66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  Those </a:t>
            </a:r>
            <a:r>
              <a:rPr lang="en-US" sz="4500" b="1" dirty="0">
                <a:solidFill>
                  <a:srgbClr val="FFFF66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who had been </a:t>
            </a:r>
            <a:r>
              <a:rPr lang="en-US" sz="4500" b="1" dirty="0" smtClean="0">
                <a:solidFill>
                  <a:srgbClr val="FFFF66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scattered   </a:t>
            </a:r>
            <a:br>
              <a:rPr lang="en-US" sz="4500" b="1" dirty="0" smtClean="0">
                <a:solidFill>
                  <a:srgbClr val="FFFF66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</a:br>
            <a:r>
              <a:rPr lang="en-US" sz="4500" b="1" dirty="0" smtClean="0">
                <a:solidFill>
                  <a:srgbClr val="FFFF66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  preached </a:t>
            </a:r>
            <a:r>
              <a:rPr lang="en-US" sz="4500" b="1" dirty="0">
                <a:solidFill>
                  <a:srgbClr val="FFFF66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the word wherever </a:t>
            </a:r>
            <a:r>
              <a:rPr lang="en-US" sz="4500" b="1" dirty="0" smtClean="0">
                <a:solidFill>
                  <a:srgbClr val="FFFF66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/>
            </a:r>
            <a:br>
              <a:rPr lang="en-US" sz="4500" b="1" dirty="0" smtClean="0">
                <a:solidFill>
                  <a:srgbClr val="FFFF66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</a:br>
            <a:r>
              <a:rPr lang="en-US" sz="4500" b="1" dirty="0" smtClean="0">
                <a:solidFill>
                  <a:srgbClr val="FFFF66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  they </a:t>
            </a:r>
            <a:r>
              <a:rPr lang="en-US" sz="4500" b="1" dirty="0">
                <a:solidFill>
                  <a:srgbClr val="FFFF66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went.</a:t>
            </a:r>
            <a:endParaRPr lang="en-US" sz="4500" b="1" dirty="0" smtClean="0">
              <a:solidFill>
                <a:srgbClr val="FFFF66"/>
              </a:solidFill>
              <a:effectLst>
                <a:outerShdw blurRad="38100" dist="38100" dir="2700000" algn="tl">
                  <a:schemeClr val="tx1"/>
                </a:outerShdw>
              </a:effectLst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0" y="-152400"/>
            <a:ext cx="9290732" cy="1689476"/>
            <a:chOff x="0" y="-152400"/>
            <a:chExt cx="9290732" cy="1689476"/>
          </a:xfrm>
        </p:grpSpPr>
        <p:cxnSp>
          <p:nvCxnSpPr>
            <p:cNvPr id="10" name="Straight Connector 9"/>
            <p:cNvCxnSpPr/>
            <p:nvPr/>
          </p:nvCxnSpPr>
          <p:spPr>
            <a:xfrm flipH="1">
              <a:off x="0" y="800100"/>
              <a:ext cx="7391400" cy="0"/>
            </a:xfrm>
            <a:prstGeom prst="line">
              <a:avLst/>
            </a:prstGeom>
            <a:ln w="28575">
              <a:solidFill>
                <a:srgbClr val="D1C9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0" y="-152400"/>
              <a:ext cx="2432732" cy="16894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0728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his is Discipleship (shortened)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510" y="838200"/>
            <a:ext cx="9144000" cy="5139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950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5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915400" cy="762000"/>
          </a:xfrm>
        </p:spPr>
        <p:txBody>
          <a:bodyPr>
            <a:normAutofit/>
          </a:bodyPr>
          <a:lstStyle/>
          <a:p>
            <a:pPr algn="l">
              <a:lnSpc>
                <a:spcPct val="80000"/>
              </a:lnSpc>
            </a:pPr>
            <a:r>
              <a:rPr lang="en-US" sz="3600" b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We need to re-evaluate </a:t>
            </a:r>
            <a:r>
              <a:rPr lang="en-US" sz="3600" b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discipleship!</a:t>
            </a:r>
            <a:endParaRPr lang="en-US" sz="3600" b="1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839200" cy="57150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buClr>
                <a:schemeClr val="bg1"/>
              </a:buClr>
            </a:pPr>
            <a:r>
              <a:rPr lang="en-US" sz="33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Acts 8:4</a:t>
            </a:r>
            <a:r>
              <a:rPr lang="en-US" sz="3300" b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 Those </a:t>
            </a:r>
            <a:r>
              <a:rPr lang="en-US" sz="3300" b="1" dirty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who had been </a:t>
            </a:r>
            <a:r>
              <a:rPr lang="en-US" sz="3300" b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scattered preached </a:t>
            </a:r>
            <a:r>
              <a:rPr lang="en-US" sz="3300" b="1" dirty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the word </a:t>
            </a:r>
            <a:r>
              <a:rPr lang="en-US" sz="3300" b="1" dirty="0">
                <a:solidFill>
                  <a:srgbClr val="FFFF66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wherever </a:t>
            </a:r>
            <a:r>
              <a:rPr lang="en-US" sz="3300" b="1" dirty="0" smtClean="0">
                <a:solidFill>
                  <a:srgbClr val="FFFF66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they went</a:t>
            </a:r>
            <a:r>
              <a:rPr lang="en-US" sz="3300" b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.</a:t>
            </a:r>
            <a:endParaRPr lang="en-US" sz="3300" b="1" dirty="0">
              <a:solidFill>
                <a:srgbClr val="FFFF66"/>
              </a:solidFill>
              <a:effectLst>
                <a:outerShdw blurRad="38100" dist="38100" dir="2700000" algn="tl">
                  <a:schemeClr val="tx1"/>
                </a:outerShdw>
              </a:effectLst>
            </a:endParaRPr>
          </a:p>
          <a:p>
            <a:pPr lvl="1">
              <a:lnSpc>
                <a:spcPct val="90000"/>
              </a:lnSpc>
              <a:spcBef>
                <a:spcPts val="600"/>
              </a:spcBef>
              <a:buClr>
                <a:schemeClr val="bg1"/>
              </a:buClr>
            </a:pPr>
            <a:r>
              <a:rPr lang="en-US" sz="3300" b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“</a:t>
            </a:r>
            <a:r>
              <a:rPr lang="en-US" sz="3300" b="1" dirty="0" smtClean="0">
                <a:solidFill>
                  <a:srgbClr val="FFFF66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As you go</a:t>
            </a:r>
            <a:r>
              <a:rPr lang="en-US" sz="3300" b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… make disciples” –Jesus </a:t>
            </a:r>
            <a:r>
              <a:rPr lang="en-US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(Matt 28:19)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3300" b="1" dirty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Discipleship isn’t just something you do </a:t>
            </a:r>
            <a:r>
              <a:rPr lang="en-US" sz="3300" b="1" i="1" dirty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after </a:t>
            </a:r>
            <a:r>
              <a:rPr lang="en-US" sz="3300" b="1" dirty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you come to Christ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3300" b="1" dirty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Isn’t just within a church context (everyday life)</a:t>
            </a:r>
          </a:p>
          <a:p>
            <a:pPr>
              <a:lnSpc>
                <a:spcPct val="90000"/>
              </a:lnSpc>
              <a:spcBef>
                <a:spcPts val="600"/>
              </a:spcBef>
              <a:buClr>
                <a:schemeClr val="bg1"/>
              </a:buClr>
            </a:pPr>
            <a:r>
              <a:rPr lang="en-US" sz="3300" b="1" dirty="0" smtClean="0">
                <a:solidFill>
                  <a:srgbClr val="FFFF66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Process</a:t>
            </a:r>
            <a:r>
              <a:rPr lang="en-US" sz="3300" b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 of Jesus entering their life </a:t>
            </a:r>
            <a:r>
              <a:rPr lang="en-US" sz="33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through</a:t>
            </a:r>
            <a:r>
              <a:rPr lang="en-US" sz="3300" b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 you and </a:t>
            </a:r>
            <a:r>
              <a:rPr lang="en-US" sz="33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with </a:t>
            </a:r>
            <a:r>
              <a:rPr lang="en-US" sz="3300" b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you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3300" b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Intentional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3300" b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Shouldn’t produce sterile disciples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3300" b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The best evangelism is still discipleship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0" y="-152400"/>
            <a:ext cx="9290732" cy="1689476"/>
            <a:chOff x="0" y="-152400"/>
            <a:chExt cx="9290732" cy="1689476"/>
          </a:xfrm>
        </p:grpSpPr>
        <p:cxnSp>
          <p:nvCxnSpPr>
            <p:cNvPr id="10" name="Straight Connector 9"/>
            <p:cNvCxnSpPr/>
            <p:nvPr/>
          </p:nvCxnSpPr>
          <p:spPr>
            <a:xfrm flipH="1">
              <a:off x="0" y="800100"/>
              <a:ext cx="7391400" cy="0"/>
            </a:xfrm>
            <a:prstGeom prst="line">
              <a:avLst/>
            </a:prstGeom>
            <a:ln w="28575">
              <a:solidFill>
                <a:srgbClr val="D1C9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0" y="-152400"/>
              <a:ext cx="2432732" cy="16894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66772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15618</TotalTime>
  <Words>385</Words>
  <Application>Microsoft Office PowerPoint</Application>
  <PresentationFormat>On-screen Show (4:3)</PresentationFormat>
  <Paragraphs>46</Paragraphs>
  <Slides>10</Slides>
  <Notes>8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Kicked Out of the Nest</vt:lpstr>
      <vt:lpstr>7:51- 8:1</vt:lpstr>
      <vt:lpstr>8:1-3 The Church persecuted</vt:lpstr>
      <vt:lpstr>8:1-3 When persecution is present:</vt:lpstr>
      <vt:lpstr>ekballo</vt:lpstr>
      <vt:lpstr>ekballo</vt:lpstr>
      <vt:lpstr>PowerPoint Presentation</vt:lpstr>
      <vt:lpstr>We need to re-evaluate discipleship!</vt:lpstr>
      <vt:lpstr>We need to re-evaluate discipleship!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Constantly in Prayer</dc:title>
  <dc:creator>Shawn McCracken</dc:creator>
  <cp:lastModifiedBy>Shawn McCracken</cp:lastModifiedBy>
  <cp:revision>210</cp:revision>
  <dcterms:created xsi:type="dcterms:W3CDTF">2013-08-10T13:23:42Z</dcterms:created>
  <dcterms:modified xsi:type="dcterms:W3CDTF">2014-01-26T11:58:29Z</dcterms:modified>
</cp:coreProperties>
</file>