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83" r:id="rId2"/>
    <p:sldId id="376" r:id="rId3"/>
    <p:sldId id="382" r:id="rId4"/>
    <p:sldId id="390" r:id="rId5"/>
    <p:sldId id="389" r:id="rId6"/>
    <p:sldId id="391" r:id="rId7"/>
    <p:sldId id="387" r:id="rId8"/>
    <p:sldId id="384" r:id="rId9"/>
    <p:sldId id="385" r:id="rId10"/>
    <p:sldId id="38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559"/>
    <a:srgbClr val="436C97"/>
    <a:srgbClr val="927086"/>
    <a:srgbClr val="9CC1AD"/>
    <a:srgbClr val="CDA3A4"/>
    <a:srgbClr val="544967"/>
    <a:srgbClr val="000099"/>
    <a:srgbClr val="DFBC21"/>
    <a:srgbClr val="D4AAAA"/>
    <a:srgbClr val="DFB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443" autoAdjust="0"/>
  </p:normalViewPr>
  <p:slideViewPr>
    <p:cSldViewPr>
      <p:cViewPr varScale="1">
        <p:scale>
          <a:sx n="61" d="100"/>
          <a:sy n="61" d="100"/>
        </p:scale>
        <p:origin x="54" y="834"/>
      </p:cViewPr>
      <p:guideLst>
        <p:guide orient="horz" pos="2160"/>
        <p:guide pos="2880"/>
      </p:guideLst>
    </p:cSldViewPr>
  </p:slideViewPr>
  <p:outlineViewPr>
    <p:cViewPr>
      <p:scale>
        <a:sx n="33" d="100"/>
        <a:sy n="33" d="100"/>
      </p:scale>
      <p:origin x="0" y="32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5/21/2016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324283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171782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172332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122086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117849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313028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386152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158157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111387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5/21/2016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4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7744" y="990600"/>
            <a:ext cx="8916256" cy="5867400"/>
          </a:xfrm>
          <a:effectLst>
            <a:glow rad="63500">
              <a:schemeClr val="bg1"/>
            </a:glow>
          </a:effectLst>
        </p:spPr>
        <p:txBody>
          <a:bodyPr>
            <a:noAutofit/>
          </a:bodyPr>
          <a:lstStyle/>
          <a:p>
            <a:pPr marL="0" indent="0">
              <a:lnSpc>
                <a:spcPct val="80000"/>
              </a:lnSpc>
              <a:spcBef>
                <a:spcPts val="0"/>
              </a:spcBef>
              <a:buClr>
                <a:srgbClr val="000099"/>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6</a:t>
            </a:r>
            <a:r>
              <a:rPr lang="en-US" sz="4500" b="1" dirty="0">
                <a:solidFill>
                  <a:schemeClr val="bg1"/>
                </a:solidFill>
                <a:effectLst>
                  <a:glow rad="127000">
                    <a:srgbClr val="0E1559"/>
                  </a:glow>
                  <a:outerShdw blurRad="38100" dist="38100" dir="2700000" algn="tl">
                    <a:srgbClr val="000000">
                      <a:alpha val="43137"/>
                    </a:srgbClr>
                  </a:outerShdw>
                </a:effectLst>
              </a:rPr>
              <a:t> so that each new generation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would know his Law and tell it to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the next. </a:t>
            </a:r>
            <a:r>
              <a:rPr lang="en-US" sz="4500" b="1" baseline="30000" dirty="0">
                <a:solidFill>
                  <a:schemeClr val="bg1"/>
                </a:solidFill>
                <a:effectLst>
                  <a:glow rad="127000">
                    <a:srgbClr val="0E1559"/>
                  </a:glow>
                  <a:outerShdw blurRad="38100" dist="38100" dir="2700000" algn="tl">
                    <a:srgbClr val="000000">
                      <a:alpha val="43137"/>
                    </a:srgbClr>
                  </a:outerShdw>
                </a:effectLst>
              </a:rPr>
              <a:t>7</a:t>
            </a:r>
            <a:r>
              <a:rPr lang="en-US" sz="4500" b="1" dirty="0">
                <a:solidFill>
                  <a:schemeClr val="bg1"/>
                </a:solidFill>
                <a:effectLst>
                  <a:glow rad="127000">
                    <a:srgbClr val="0E1559"/>
                  </a:glow>
                  <a:outerShdw blurRad="38100" dist="38100" dir="2700000" algn="tl">
                    <a:srgbClr val="000000">
                      <a:alpha val="43137"/>
                    </a:srgbClr>
                  </a:outerShdw>
                </a:effectLst>
              </a:rPr>
              <a:t> Then they would trust God and obey his teachings, without forgetting anything God had done.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baseline="30000" dirty="0">
                <a:solidFill>
                  <a:schemeClr val="bg1"/>
                </a:solidFill>
                <a:effectLst>
                  <a:glow rad="127000">
                    <a:srgbClr val="0E1559"/>
                  </a:glow>
                  <a:outerShdw blurRad="38100" dist="38100" dir="2700000" algn="tl">
                    <a:srgbClr val="000000">
                      <a:alpha val="43137"/>
                    </a:srgbClr>
                  </a:outerShdw>
                </a:effectLst>
              </a:rPr>
              <a:t>8</a:t>
            </a:r>
            <a:r>
              <a:rPr lang="en-US" sz="4500" b="1" dirty="0">
                <a:solidFill>
                  <a:schemeClr val="bg1"/>
                </a:solidFill>
                <a:effectLst>
                  <a:glow rad="127000">
                    <a:srgbClr val="0E1559"/>
                  </a:glow>
                  <a:outerShdw blurRad="38100" dist="38100" dir="2700000" algn="tl">
                    <a:srgbClr val="000000">
                      <a:alpha val="43137"/>
                    </a:srgbClr>
                  </a:outerShdw>
                </a:effectLst>
              </a:rPr>
              <a:t> They would be different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from their ancestors, who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were stubborn, rebellious,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and unfaithful to God.</a:t>
            </a:r>
          </a:p>
        </p:txBody>
      </p:sp>
      <p:sp>
        <p:nvSpPr>
          <p:cNvPr id="6" name="Title 2"/>
          <p:cNvSpPr>
            <a:spLocks noGrp="1"/>
          </p:cNvSpPr>
          <p:nvPr>
            <p:ph type="title"/>
          </p:nvPr>
        </p:nvSpPr>
        <p:spPr>
          <a:xfrm>
            <a:off x="227744" y="152400"/>
            <a:ext cx="8732520" cy="748143"/>
          </a:xfrm>
          <a:effectLst>
            <a:glow rad="63500">
              <a:schemeClr val="bg1"/>
            </a:glow>
          </a:effectLst>
        </p:spPr>
        <p:txBody>
          <a:bodyPr>
            <a:noAutofit/>
          </a:bodyPr>
          <a:lstStyle/>
          <a:p>
            <a:pPr>
              <a:lnSpc>
                <a:spcPct val="80000"/>
              </a:lnSpc>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Psalm 78:3-8</a:t>
            </a:r>
            <a:r>
              <a:rPr lang="en-US" sz="4500" b="1" dirty="0">
                <a:ln w="15875">
                  <a:noFill/>
                </a:ln>
                <a:solidFill>
                  <a:schemeClr val="bg1"/>
                </a:solidFill>
                <a:effectLst>
                  <a:glow rad="127000">
                    <a:srgbClr val="0E1559"/>
                  </a:glow>
                  <a:outerShdw blurRad="38100" dist="38100" dir="2700000" algn="tl">
                    <a:srgbClr val="000000">
                      <a:alpha val="43137"/>
                    </a:srgbClr>
                  </a:outerShdw>
                </a:effectLst>
              </a:rPr>
              <a:t> </a:t>
            </a:r>
            <a:r>
              <a:rPr lang="en-US" sz="3500" b="1" dirty="0">
                <a:ln w="15875">
                  <a:noFill/>
                </a:ln>
                <a:solidFill>
                  <a:schemeClr val="bg1"/>
                </a:solidFill>
                <a:effectLst>
                  <a:glow rad="127000">
                    <a:srgbClr val="0E1559"/>
                  </a:glow>
                  <a:outerShdw blurRad="38100" dist="38100" dir="2700000" algn="tl">
                    <a:srgbClr val="000000">
                      <a:alpha val="43137"/>
                    </a:srgbClr>
                  </a:outerShdw>
                </a:effectLst>
              </a:rPr>
              <a:t>(CEV)</a:t>
            </a:r>
          </a:p>
        </p:txBody>
      </p:sp>
    </p:spTree>
    <p:extLst>
      <p:ext uri="{BB962C8B-B14F-4D97-AF65-F5344CB8AC3E}">
        <p14:creationId xmlns:p14="http://schemas.microsoft.com/office/powerpoint/2010/main" val="358717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4038600" y="3962400"/>
            <a:ext cx="4876800" cy="1143000"/>
          </a:xfrm>
          <a:effectLst>
            <a:glow rad="127000">
              <a:schemeClr val="accent1"/>
            </a:glow>
          </a:effectLst>
        </p:spPr>
        <p:txBody>
          <a:bodyPr>
            <a:noAutofit/>
          </a:bodyPr>
          <a:lstStyle/>
          <a:p>
            <a:pPr>
              <a:lnSpc>
                <a:spcPct val="90000"/>
              </a:lnSpc>
              <a:spcBef>
                <a:spcPts val="0"/>
              </a:spcBef>
            </a:pPr>
            <a:r>
              <a:rPr lang="en-US" sz="4000" b="1" u="sng" dirty="0">
                <a:ln w="15875">
                  <a:noFill/>
                </a:ln>
                <a:solidFill>
                  <a:schemeClr val="bg1"/>
                </a:solidFill>
                <a:effectLst>
                  <a:glow rad="127000">
                    <a:srgbClr val="0E1559"/>
                  </a:glow>
                  <a:outerShdw blurRad="38100" dist="38100" dir="2700000" algn="tl">
                    <a:srgbClr val="000000">
                      <a:alpha val="43137"/>
                    </a:srgbClr>
                  </a:outerShdw>
                </a:effectLst>
              </a:rPr>
              <a:t>Week 21</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Lessons from Josiah</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000" b="1" dirty="0">
                <a:ln w="15875">
                  <a:noFill/>
                </a:ln>
                <a:solidFill>
                  <a:schemeClr val="bg1"/>
                </a:solidFill>
                <a:effectLst>
                  <a:glow rad="127000">
                    <a:srgbClr val="0E1559"/>
                  </a:glow>
                  <a:outerShdw blurRad="38100" dist="38100" dir="2700000" algn="tl">
                    <a:srgbClr val="000000">
                      <a:alpha val="43137"/>
                    </a:srgbClr>
                  </a:outerShdw>
                </a:effectLst>
              </a:rPr>
              <a:t>(2 Chronicles 34)</a:t>
            </a:r>
          </a:p>
        </p:txBody>
      </p:sp>
    </p:spTree>
    <p:extLst>
      <p:ext uri="{BB962C8B-B14F-4D97-AF65-F5344CB8AC3E}">
        <p14:creationId xmlns:p14="http://schemas.microsoft.com/office/powerpoint/2010/main" val="365642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 y="609600"/>
            <a:ext cx="2637458" cy="5726750"/>
          </a:xfrm>
          <a:prstGeom prst="rect">
            <a:avLst/>
          </a:prstGeom>
          <a:effectLst>
            <a:glow rad="88900">
              <a:srgbClr val="0E1559"/>
            </a:glow>
            <a:outerShdw blurRad="50800" dist="50800" dir="5400000" algn="ctr" rotWithShape="0">
              <a:schemeClr val="tx1">
                <a:alpha val="50000"/>
              </a:schemeClr>
            </a:outerShdw>
          </a:effec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57052" y="152400"/>
            <a:ext cx="8732520" cy="701567"/>
          </a:xfrm>
          <a:effectLst>
            <a:glow rad="63500">
              <a:schemeClr val="bg1"/>
            </a:glow>
          </a:effectLst>
        </p:spPr>
        <p:txBody>
          <a:bodyPr>
            <a:noAutofit/>
          </a:bodyPr>
          <a:lstStyle/>
          <a:p>
            <a:pPr>
              <a:lnSpc>
                <a:spcPct val="80000"/>
              </a:lnSpc>
            </a:pPr>
            <a:r>
              <a:rPr lang="en-US" sz="6000" b="1" dirty="0">
                <a:ln w="15875">
                  <a:noFill/>
                </a:ln>
                <a:solidFill>
                  <a:schemeClr val="bg1"/>
                </a:solidFill>
                <a:effectLst>
                  <a:glow rad="127000">
                    <a:srgbClr val="0E1559"/>
                  </a:glow>
                  <a:outerShdw blurRad="38100" dist="38100" dir="2700000" algn="tl">
                    <a:srgbClr val="000000">
                      <a:alpha val="43137"/>
                    </a:srgbClr>
                  </a:outerShdw>
                </a:effectLst>
              </a:rPr>
              <a:t>Josiah</a:t>
            </a:r>
          </a:p>
        </p:txBody>
      </p:sp>
      <p:sp>
        <p:nvSpPr>
          <p:cNvPr id="9" name="Content Placeholder 3"/>
          <p:cNvSpPr>
            <a:spLocks noGrp="1"/>
          </p:cNvSpPr>
          <p:nvPr>
            <p:ph idx="1"/>
          </p:nvPr>
        </p:nvSpPr>
        <p:spPr>
          <a:xfrm>
            <a:off x="2362200" y="990600"/>
            <a:ext cx="6705600" cy="5867400"/>
          </a:xfrm>
          <a:effectLst>
            <a:glow rad="63500">
              <a:schemeClr val="bg1"/>
            </a:glow>
          </a:effectLst>
        </p:spPr>
        <p:txBody>
          <a:bodyPr>
            <a:noAutofit/>
          </a:bodyPr>
          <a:lstStyle/>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Age 8 becomes king</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King of Judah for 31 years</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Grandfather- Manasseh</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Father- Amon</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Age 16 began to seek God</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No godly model to follow in his immediate family</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Age 20 began purging Judah of idols</a:t>
            </a:r>
          </a:p>
        </p:txBody>
      </p:sp>
    </p:spTree>
    <p:extLst>
      <p:ext uri="{BB962C8B-B14F-4D97-AF65-F5344CB8AC3E}">
        <p14:creationId xmlns:p14="http://schemas.microsoft.com/office/powerpoint/2010/main" val="478463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par>
                                <p:cTn id="28" presetID="42" presetClass="exit" presetSubtype="0" fill="hold" nodeType="withEffect">
                                  <p:stCondLst>
                                    <p:cond delay="0"/>
                                  </p:stCondLst>
                                  <p:childTnLst>
                                    <p:animEffect transition="out" filter="fade">
                                      <p:cBhvr>
                                        <p:cTn id="29" dur="1000"/>
                                        <p:tgtEl>
                                          <p:spTgt spid="2050"/>
                                        </p:tgtEl>
                                      </p:cBhvr>
                                    </p:animEffect>
                                    <p:anim calcmode="lin" valueType="num">
                                      <p:cBhvr>
                                        <p:cTn id="30" dur="1000"/>
                                        <p:tgtEl>
                                          <p:spTgt spid="2050"/>
                                        </p:tgtEl>
                                        <p:attrNameLst>
                                          <p:attrName>ppt_x</p:attrName>
                                        </p:attrNameLst>
                                      </p:cBhvr>
                                      <p:tavLst>
                                        <p:tav tm="0">
                                          <p:val>
                                            <p:strVal val="ppt_x"/>
                                          </p:val>
                                        </p:tav>
                                        <p:tav tm="100000">
                                          <p:val>
                                            <p:strVal val="ppt_x"/>
                                          </p:val>
                                        </p:tav>
                                      </p:tavLst>
                                    </p:anim>
                                    <p:anim calcmode="lin" valueType="num">
                                      <p:cBhvr>
                                        <p:cTn id="31" dur="1000"/>
                                        <p:tgtEl>
                                          <p:spTgt spid="2050"/>
                                        </p:tgtEl>
                                        <p:attrNameLst>
                                          <p:attrName>ppt_y</p:attrName>
                                        </p:attrNameLst>
                                      </p:cBhvr>
                                      <p:tavLst>
                                        <p:tav tm="0">
                                          <p:val>
                                            <p:strVal val="ppt_y"/>
                                          </p:val>
                                        </p:tav>
                                        <p:tav tm="100000">
                                          <p:val>
                                            <p:strVal val="ppt_y+.1"/>
                                          </p:val>
                                        </p:tav>
                                      </p:tavLst>
                                    </p:anim>
                                    <p:set>
                                      <p:cBhvr>
                                        <p:cTn id="32" dur="1" fill="hold">
                                          <p:stCondLst>
                                            <p:cond delay="999"/>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 y="609600"/>
            <a:ext cx="2637458" cy="5726750"/>
          </a:xfrm>
          <a:prstGeom prst="rect">
            <a:avLst/>
          </a:prstGeom>
          <a:effectLst>
            <a:glow rad="88900">
              <a:srgbClr val="0E1559"/>
            </a:glow>
            <a:outerShdw blurRad="50800" dist="50800" dir="5400000" algn="ctr" rotWithShape="0">
              <a:schemeClr val="tx1">
                <a:alpha val="50000"/>
              </a:schemeClr>
            </a:outerShdw>
          </a:effectLst>
        </p:spPr>
      </p:pic>
      <p:sp>
        <p:nvSpPr>
          <p:cNvPr id="6" name="Title 2"/>
          <p:cNvSpPr>
            <a:spLocks noGrp="1"/>
          </p:cNvSpPr>
          <p:nvPr>
            <p:ph type="title"/>
          </p:nvPr>
        </p:nvSpPr>
        <p:spPr>
          <a:xfrm>
            <a:off x="257052" y="152400"/>
            <a:ext cx="8732520" cy="701567"/>
          </a:xfrm>
          <a:effectLst>
            <a:glow rad="63500">
              <a:schemeClr val="bg1"/>
            </a:glow>
          </a:effectLst>
        </p:spPr>
        <p:txBody>
          <a:bodyPr>
            <a:noAutofit/>
          </a:bodyPr>
          <a:lstStyle/>
          <a:p>
            <a:pPr>
              <a:lnSpc>
                <a:spcPct val="80000"/>
              </a:lnSpc>
            </a:pPr>
            <a:r>
              <a:rPr lang="en-US" sz="6000" b="1" dirty="0">
                <a:ln w="15875">
                  <a:noFill/>
                </a:ln>
                <a:solidFill>
                  <a:schemeClr val="bg1"/>
                </a:solidFill>
                <a:effectLst>
                  <a:glow rad="127000">
                    <a:srgbClr val="0E1559"/>
                  </a:glow>
                  <a:outerShdw blurRad="38100" dist="38100" dir="2700000" algn="tl">
                    <a:srgbClr val="000000">
                      <a:alpha val="43137"/>
                    </a:srgbClr>
                  </a:outerShdw>
                </a:effectLst>
              </a:rPr>
              <a:t>Josiah</a:t>
            </a:r>
          </a:p>
        </p:txBody>
      </p:sp>
      <p:sp>
        <p:nvSpPr>
          <p:cNvPr id="9" name="Content Placeholder 3"/>
          <p:cNvSpPr>
            <a:spLocks noGrp="1"/>
          </p:cNvSpPr>
          <p:nvPr>
            <p:ph idx="1"/>
          </p:nvPr>
        </p:nvSpPr>
        <p:spPr>
          <a:xfrm>
            <a:off x="2362200" y="990600"/>
            <a:ext cx="6705600" cy="5867400"/>
          </a:xfrm>
          <a:effectLst>
            <a:glow rad="63500">
              <a:schemeClr val="bg1"/>
            </a:glow>
          </a:effectLst>
        </p:spPr>
        <p:txBody>
          <a:bodyPr>
            <a:noAutofit/>
          </a:bodyPr>
          <a:lstStyle/>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Age 26 ordered the rebuilding of the temple of the Lord</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Book of the Law found!</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He grieved because it wasn’t passed on to the next generation</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He read to all of Judah</a:t>
            </a:r>
          </a:p>
          <a:p>
            <a:pPr>
              <a:lnSpc>
                <a:spcPct val="80000"/>
              </a:lnSpc>
              <a:spcBef>
                <a:spcPts val="1000"/>
              </a:spcBef>
              <a:buClr>
                <a:schemeClr val="bg1"/>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He renewed the Covenant</a:t>
            </a:r>
          </a:p>
          <a:p>
            <a:pPr>
              <a:lnSpc>
                <a:spcPct val="80000"/>
              </a:lnSpc>
              <a:spcBef>
                <a:spcPts val="1000"/>
              </a:spcBef>
              <a:buClr>
                <a:schemeClr val="bg1"/>
              </a:buClr>
              <a:buSzPct val="100000"/>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90144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 y="609600"/>
            <a:ext cx="2637458" cy="5726750"/>
          </a:xfrm>
          <a:prstGeom prst="rect">
            <a:avLst/>
          </a:prstGeom>
          <a:effectLst>
            <a:glow rad="88900">
              <a:srgbClr val="0E1559"/>
            </a:glow>
            <a:outerShdw blurRad="50800" dist="50800" dir="5400000" algn="ctr" rotWithShape="0">
              <a:schemeClr val="tx1">
                <a:alpha val="50000"/>
              </a:schemeClr>
            </a:outerShdw>
          </a:effectLst>
        </p:spPr>
      </p:pic>
      <p:sp>
        <p:nvSpPr>
          <p:cNvPr id="6" name="Title 2"/>
          <p:cNvSpPr>
            <a:spLocks noGrp="1"/>
          </p:cNvSpPr>
          <p:nvPr>
            <p:ph type="title"/>
          </p:nvPr>
        </p:nvSpPr>
        <p:spPr>
          <a:xfrm>
            <a:off x="257052" y="152400"/>
            <a:ext cx="8732520" cy="701567"/>
          </a:xfrm>
          <a:effectLst>
            <a:glow rad="63500">
              <a:schemeClr val="bg1"/>
            </a:glow>
          </a:effectLst>
        </p:spPr>
        <p:txBody>
          <a:bodyPr>
            <a:noAutofit/>
          </a:bodyPr>
          <a:lstStyle/>
          <a:p>
            <a:pPr>
              <a:lnSpc>
                <a:spcPct val="80000"/>
              </a:lnSpc>
            </a:pPr>
            <a:r>
              <a:rPr lang="en-US" sz="6000" b="1" dirty="0">
                <a:ln w="15875">
                  <a:noFill/>
                </a:ln>
                <a:solidFill>
                  <a:schemeClr val="bg1"/>
                </a:solidFill>
                <a:effectLst>
                  <a:glow rad="127000">
                    <a:srgbClr val="0E1559"/>
                  </a:glow>
                  <a:outerShdw blurRad="38100" dist="38100" dir="2700000" algn="tl">
                    <a:srgbClr val="000000">
                      <a:alpha val="43137"/>
                    </a:srgbClr>
                  </a:outerShdw>
                </a:effectLst>
              </a:rPr>
              <a:t>Josiah</a:t>
            </a:r>
          </a:p>
        </p:txBody>
      </p:sp>
      <p:sp>
        <p:nvSpPr>
          <p:cNvPr id="9" name="Content Placeholder 3"/>
          <p:cNvSpPr>
            <a:spLocks noGrp="1"/>
          </p:cNvSpPr>
          <p:nvPr>
            <p:ph idx="1"/>
          </p:nvPr>
        </p:nvSpPr>
        <p:spPr>
          <a:xfrm>
            <a:off x="2286000" y="990600"/>
            <a:ext cx="6400800" cy="5867400"/>
          </a:xfrm>
          <a:effectLst>
            <a:glow rad="63500">
              <a:schemeClr val="bg1"/>
            </a:glow>
          </a:effectLst>
        </p:spPr>
        <p:txBody>
          <a:bodyPr>
            <a:noAutofit/>
          </a:bodyPr>
          <a:lstStyle/>
          <a:p>
            <a:pPr marL="0" indent="0" algn="r">
              <a:lnSpc>
                <a:spcPct val="80000"/>
              </a:lnSpc>
              <a:spcBef>
                <a:spcPts val="1000"/>
              </a:spcBef>
              <a:buClr>
                <a:schemeClr val="bg1"/>
              </a:buClr>
              <a:buSzPct val="100000"/>
              <a:buNone/>
            </a:pPr>
            <a:r>
              <a:rPr lang="en-US" sz="4500" b="1" u="sng" dirty="0">
                <a:solidFill>
                  <a:schemeClr val="bg1"/>
                </a:solidFill>
                <a:effectLst>
                  <a:glow rad="127000">
                    <a:srgbClr val="0E1559"/>
                  </a:glow>
                  <a:outerShdw blurRad="38100" dist="38100" dir="2700000" algn="tl">
                    <a:srgbClr val="000000">
                      <a:alpha val="43137"/>
                    </a:srgbClr>
                  </a:outerShdw>
                </a:effectLst>
              </a:rPr>
              <a:t>2 Kings 23:25 </a:t>
            </a:r>
          </a:p>
          <a:p>
            <a:pPr marL="0" indent="0" algn="r">
              <a:lnSpc>
                <a:spcPct val="80000"/>
              </a:lnSpc>
              <a:spcBef>
                <a:spcPts val="1000"/>
              </a:spcBef>
              <a:buClr>
                <a:schemeClr val="bg1"/>
              </a:buClr>
              <a:buSzPct val="100000"/>
              <a:buNone/>
            </a:pPr>
            <a:r>
              <a:rPr lang="en-US" sz="4500" b="1" dirty="0">
                <a:solidFill>
                  <a:schemeClr val="bg1"/>
                </a:solidFill>
                <a:effectLst>
                  <a:glow rad="127000">
                    <a:srgbClr val="0E1559"/>
                  </a:glow>
                  <a:outerShdw blurRad="38100" dist="38100" dir="2700000" algn="tl">
                    <a:srgbClr val="000000">
                      <a:alpha val="43137"/>
                    </a:srgbClr>
                  </a:outerShdw>
                </a:effectLst>
              </a:rPr>
              <a:t>Neither before nor after Josiah was there a king like him who turned to the Lord as he did—with all his heart and with all his soul and with all his strength, in accordance with all the Law of Moses.</a:t>
            </a:r>
          </a:p>
        </p:txBody>
      </p:sp>
    </p:spTree>
    <p:extLst>
      <p:ext uri="{BB962C8B-B14F-4D97-AF65-F5344CB8AC3E}">
        <p14:creationId xmlns:p14="http://schemas.microsoft.com/office/powerpoint/2010/main" val="454828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0000"/>
              </a:lnSpc>
              <a:spcBef>
                <a:spcPts val="1800"/>
              </a:spcBef>
              <a:buClr>
                <a:schemeClr val="bg1"/>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Lived in order to please God</a:t>
            </a:r>
          </a:p>
          <a:p>
            <a:pPr>
              <a:lnSpc>
                <a:spcPct val="80000"/>
              </a:lnSpc>
              <a:spcBef>
                <a:spcPts val="1800"/>
              </a:spcBef>
              <a:buClr>
                <a:schemeClr val="bg1"/>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Had spiritual disciplines</a:t>
            </a:r>
          </a:p>
          <a:p>
            <a:pPr>
              <a:lnSpc>
                <a:spcPct val="80000"/>
              </a:lnSpc>
              <a:spcBef>
                <a:spcPts val="1800"/>
              </a:spcBef>
              <a:buClr>
                <a:schemeClr val="bg1"/>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Made a decision to not deviate</a:t>
            </a:r>
          </a:p>
          <a:p>
            <a:pPr>
              <a:lnSpc>
                <a:spcPct val="80000"/>
              </a:lnSpc>
              <a:spcBef>
                <a:spcPts val="1800"/>
              </a:spcBef>
              <a:buClr>
                <a:schemeClr val="bg1"/>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His heart was responsive</a:t>
            </a:r>
          </a:p>
          <a:p>
            <a:pPr>
              <a:lnSpc>
                <a:spcPct val="80000"/>
              </a:lnSpc>
              <a:spcBef>
                <a:spcPts val="1800"/>
              </a:spcBef>
              <a:buClr>
                <a:schemeClr val="bg1"/>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He humbled himself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before God</a:t>
            </a:r>
          </a:p>
          <a:p>
            <a:pPr>
              <a:lnSpc>
                <a:spcPct val="80000"/>
              </a:lnSpc>
              <a:spcBef>
                <a:spcPts val="1800"/>
              </a:spcBef>
              <a:buClr>
                <a:schemeClr val="bg1"/>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He passed to the next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generation</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Lessons from Josiah</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567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0000"/>
              </a:lnSpc>
              <a:spcBef>
                <a:spcPts val="0"/>
              </a:spcBef>
              <a:buClr>
                <a:srgbClr val="000099"/>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4</a:t>
            </a:r>
            <a:r>
              <a:rPr lang="en-US" sz="4500" b="1" dirty="0">
                <a:solidFill>
                  <a:schemeClr val="bg1"/>
                </a:solidFill>
                <a:effectLst>
                  <a:glow rad="127000">
                    <a:srgbClr val="0E1559"/>
                  </a:glow>
                  <a:outerShdw blurRad="38100" dist="38100" dir="2700000" algn="tl">
                    <a:srgbClr val="000000">
                      <a:alpha val="43137"/>
                    </a:srgbClr>
                  </a:outerShdw>
                </a:effectLst>
              </a:rPr>
              <a:t> “Listen, O Israel! The Lord is our God, the Lord alone. </a:t>
            </a:r>
            <a:r>
              <a:rPr lang="en-US" sz="4500" b="1" baseline="30000" dirty="0">
                <a:solidFill>
                  <a:schemeClr val="bg1"/>
                </a:solidFill>
                <a:effectLst>
                  <a:glow rad="127000">
                    <a:srgbClr val="0E1559"/>
                  </a:glow>
                  <a:outerShdw blurRad="38100" dist="38100" dir="2700000" algn="tl">
                    <a:srgbClr val="000000">
                      <a:alpha val="43137"/>
                    </a:srgbClr>
                  </a:outerShdw>
                </a:effectLst>
              </a:rPr>
              <a:t>5</a:t>
            </a:r>
            <a:r>
              <a:rPr lang="en-US" sz="4500" b="1" dirty="0">
                <a:solidFill>
                  <a:schemeClr val="bg1"/>
                </a:solidFill>
                <a:effectLst>
                  <a:glow rad="127000">
                    <a:srgbClr val="0E1559"/>
                  </a:glow>
                  <a:outerShdw blurRad="38100" dist="38100" dir="2700000" algn="tl">
                    <a:srgbClr val="000000">
                      <a:alpha val="43137"/>
                    </a:srgbClr>
                  </a:outerShdw>
                </a:effectLst>
              </a:rPr>
              <a:t> And you must love the Lord your God with all your heart, all your soul, and all your strength. </a:t>
            </a:r>
            <a:r>
              <a:rPr lang="en-US" sz="4500" b="1" baseline="30000" dirty="0">
                <a:solidFill>
                  <a:schemeClr val="bg1"/>
                </a:solidFill>
                <a:effectLst>
                  <a:glow rad="127000">
                    <a:srgbClr val="0E1559"/>
                  </a:glow>
                  <a:outerShdw blurRad="38100" dist="38100" dir="2700000" algn="tl">
                    <a:srgbClr val="000000">
                      <a:alpha val="43137"/>
                    </a:srgbClr>
                  </a:outerShdw>
                </a:effectLst>
              </a:rPr>
              <a:t>6</a:t>
            </a:r>
            <a:r>
              <a:rPr lang="en-US" sz="4500" b="1" dirty="0">
                <a:solidFill>
                  <a:schemeClr val="bg1"/>
                </a:solidFill>
                <a:effectLst>
                  <a:glow rad="127000">
                    <a:srgbClr val="0E1559"/>
                  </a:glow>
                  <a:outerShdw blurRad="38100" dist="38100" dir="2700000" algn="tl">
                    <a:srgbClr val="000000">
                      <a:alpha val="43137"/>
                    </a:srgbClr>
                  </a:outerShdw>
                </a:effectLst>
              </a:rPr>
              <a:t> And you must commit yourselves wholeheartedly to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these commands that I am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giving you today. </a:t>
            </a:r>
            <a:r>
              <a:rPr lang="en-US" sz="4500" b="1" baseline="30000" dirty="0">
                <a:solidFill>
                  <a:schemeClr val="bg1"/>
                </a:solidFill>
                <a:effectLst>
                  <a:glow rad="127000">
                    <a:srgbClr val="0E1559"/>
                  </a:glow>
                  <a:outerShdw blurRad="38100" dist="38100" dir="2700000" algn="tl">
                    <a:srgbClr val="000000">
                      <a:alpha val="43137"/>
                    </a:srgbClr>
                  </a:outerShdw>
                </a:effectLst>
              </a:rPr>
              <a:t>7</a:t>
            </a:r>
            <a:r>
              <a:rPr lang="en-US" sz="4500" b="1" dirty="0">
                <a:solidFill>
                  <a:schemeClr val="bg1"/>
                </a:solidFill>
                <a:effectLst>
                  <a:glow rad="127000">
                    <a:srgbClr val="0E1559"/>
                  </a:glow>
                  <a:outerShdw blurRad="38100" dist="38100" dir="2700000" algn="tl">
                    <a:srgbClr val="000000">
                      <a:alpha val="43137"/>
                    </a:srgbClr>
                  </a:outerShdw>
                </a:effectLst>
              </a:rPr>
              <a:t> Repeat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them again and again to your children. </a:t>
            </a:r>
          </a:p>
        </p:txBody>
      </p:sp>
      <p:sp>
        <p:nvSpPr>
          <p:cNvPr id="6" name="Title 2"/>
          <p:cNvSpPr>
            <a:spLocks noGrp="1"/>
          </p:cNvSpPr>
          <p:nvPr>
            <p:ph type="title"/>
          </p:nvPr>
        </p:nvSpPr>
        <p:spPr>
          <a:xfrm>
            <a:off x="227744" y="152400"/>
            <a:ext cx="8732520" cy="748143"/>
          </a:xfrm>
          <a:effectLst>
            <a:glow rad="63500">
              <a:schemeClr val="bg1"/>
            </a:glow>
          </a:effectLst>
        </p:spPr>
        <p:txBody>
          <a:bodyPr>
            <a:noAutofit/>
          </a:bodyPr>
          <a:lstStyle/>
          <a:p>
            <a:pPr>
              <a:lnSpc>
                <a:spcPct val="80000"/>
              </a:lnSpc>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Deuteronomy 6:4-9</a:t>
            </a:r>
            <a:r>
              <a:rPr lang="en-US" sz="4500" b="1" dirty="0">
                <a:ln w="15875">
                  <a:noFill/>
                </a:ln>
                <a:solidFill>
                  <a:schemeClr val="bg1"/>
                </a:solidFill>
                <a:effectLst>
                  <a:glow rad="127000">
                    <a:srgbClr val="0E1559"/>
                  </a:glow>
                  <a:outerShdw blurRad="38100" dist="38100" dir="2700000" algn="tl">
                    <a:srgbClr val="000000">
                      <a:alpha val="43137"/>
                    </a:srgbClr>
                  </a:outerShdw>
                </a:effectLst>
              </a:rPr>
              <a:t> </a:t>
            </a:r>
            <a:r>
              <a:rPr lang="en-US" sz="3500" b="1" dirty="0">
                <a:ln w="15875">
                  <a:noFill/>
                </a:ln>
                <a:solidFill>
                  <a:schemeClr val="bg1"/>
                </a:solidFill>
                <a:effectLst>
                  <a:glow rad="127000">
                    <a:srgbClr val="0E1559"/>
                  </a:glow>
                  <a:outerShdw blurRad="38100" dist="38100" dir="2700000" algn="tl">
                    <a:srgbClr val="000000">
                      <a:alpha val="43137"/>
                    </a:srgbClr>
                  </a:outerShdw>
                </a:effectLst>
              </a:rPr>
              <a:t>(NLT)</a:t>
            </a:r>
          </a:p>
        </p:txBody>
      </p:sp>
    </p:spTree>
    <p:extLst>
      <p:ext uri="{BB962C8B-B14F-4D97-AF65-F5344CB8AC3E}">
        <p14:creationId xmlns:p14="http://schemas.microsoft.com/office/powerpoint/2010/main" val="16517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90600"/>
            <a:ext cx="8915400" cy="5867400"/>
          </a:xfrm>
          <a:effectLst>
            <a:glow rad="63500">
              <a:schemeClr val="bg1"/>
            </a:glow>
          </a:effectLst>
        </p:spPr>
        <p:txBody>
          <a:bodyPr>
            <a:noAutofit/>
          </a:bodyPr>
          <a:lstStyle/>
          <a:p>
            <a:pPr marL="0" indent="0">
              <a:lnSpc>
                <a:spcPct val="80000"/>
              </a:lnSpc>
              <a:spcBef>
                <a:spcPts val="0"/>
              </a:spcBef>
              <a:buClr>
                <a:srgbClr val="000099"/>
              </a:buClr>
              <a:buSzPct val="100000"/>
              <a:buNone/>
            </a:pPr>
            <a:r>
              <a:rPr lang="en-US" sz="4500" b="1" dirty="0">
                <a:solidFill>
                  <a:schemeClr val="bg1"/>
                </a:solidFill>
                <a:effectLst>
                  <a:glow rad="127000">
                    <a:srgbClr val="0E1559"/>
                  </a:glow>
                  <a:outerShdw blurRad="38100" dist="38100" dir="2700000" algn="tl">
                    <a:srgbClr val="000000">
                      <a:alpha val="43137"/>
                    </a:srgbClr>
                  </a:outerShdw>
                </a:effectLst>
              </a:rPr>
              <a:t>Talk about them when you are at home and when you are on the road, when you are going to bed and when you are getting up. </a:t>
            </a:r>
            <a:r>
              <a:rPr lang="en-US" sz="4500" b="1" baseline="30000" dirty="0">
                <a:solidFill>
                  <a:schemeClr val="bg1"/>
                </a:solidFill>
                <a:effectLst>
                  <a:glow rad="127000">
                    <a:srgbClr val="0E1559"/>
                  </a:glow>
                  <a:outerShdw blurRad="38100" dist="38100" dir="2700000" algn="tl">
                    <a:srgbClr val="000000">
                      <a:alpha val="43137"/>
                    </a:srgbClr>
                  </a:outerShdw>
                </a:effectLst>
              </a:rPr>
              <a:t>8</a:t>
            </a:r>
            <a:r>
              <a:rPr lang="en-US" sz="4500" b="1" dirty="0">
                <a:solidFill>
                  <a:schemeClr val="bg1"/>
                </a:solidFill>
                <a:effectLst>
                  <a:glow rad="127000">
                    <a:srgbClr val="0E1559"/>
                  </a:glow>
                  <a:outerShdw blurRad="38100" dist="38100" dir="2700000" algn="tl">
                    <a:srgbClr val="000000">
                      <a:alpha val="43137"/>
                    </a:srgbClr>
                  </a:outerShdw>
                </a:effectLst>
              </a:rPr>
              <a:t> Tie them to your hands and wear them on your forehead as reminders.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baseline="30000" dirty="0">
                <a:solidFill>
                  <a:schemeClr val="bg1"/>
                </a:solidFill>
                <a:effectLst>
                  <a:glow rad="127000">
                    <a:srgbClr val="0E1559"/>
                  </a:glow>
                  <a:outerShdw blurRad="38100" dist="38100" dir="2700000" algn="tl">
                    <a:srgbClr val="000000">
                      <a:alpha val="43137"/>
                    </a:srgbClr>
                  </a:outerShdw>
                </a:effectLst>
              </a:rPr>
              <a:t>9</a:t>
            </a:r>
            <a:r>
              <a:rPr lang="en-US" sz="4500" b="1" dirty="0">
                <a:solidFill>
                  <a:schemeClr val="bg1"/>
                </a:solidFill>
                <a:effectLst>
                  <a:glow rad="127000">
                    <a:srgbClr val="0E1559"/>
                  </a:glow>
                  <a:outerShdw blurRad="38100" dist="38100" dir="2700000" algn="tl">
                    <a:srgbClr val="000000">
                      <a:alpha val="43137"/>
                    </a:srgbClr>
                  </a:outerShdw>
                </a:effectLst>
              </a:rPr>
              <a:t> Write them on the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doorposts of your house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and on your gates.. </a:t>
            </a:r>
          </a:p>
        </p:txBody>
      </p:sp>
      <p:sp>
        <p:nvSpPr>
          <p:cNvPr id="6" name="Title 2"/>
          <p:cNvSpPr>
            <a:spLocks noGrp="1"/>
          </p:cNvSpPr>
          <p:nvPr>
            <p:ph type="title"/>
          </p:nvPr>
        </p:nvSpPr>
        <p:spPr>
          <a:xfrm>
            <a:off x="227744" y="152400"/>
            <a:ext cx="8732520" cy="748143"/>
          </a:xfrm>
          <a:effectLst>
            <a:glow rad="63500">
              <a:schemeClr val="bg1"/>
            </a:glow>
          </a:effectLst>
        </p:spPr>
        <p:txBody>
          <a:bodyPr>
            <a:noAutofit/>
          </a:bodyPr>
          <a:lstStyle/>
          <a:p>
            <a:pPr>
              <a:lnSpc>
                <a:spcPct val="80000"/>
              </a:lnSpc>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Deuteronomy 6:4-9</a:t>
            </a:r>
            <a:r>
              <a:rPr lang="en-US" sz="4500" b="1" dirty="0">
                <a:ln w="15875">
                  <a:noFill/>
                </a:ln>
                <a:solidFill>
                  <a:schemeClr val="bg1"/>
                </a:solidFill>
                <a:effectLst>
                  <a:glow rad="127000">
                    <a:srgbClr val="0E1559"/>
                  </a:glow>
                  <a:outerShdw blurRad="38100" dist="38100" dir="2700000" algn="tl">
                    <a:srgbClr val="000000">
                      <a:alpha val="43137"/>
                    </a:srgbClr>
                  </a:outerShdw>
                </a:effectLst>
              </a:rPr>
              <a:t> </a:t>
            </a:r>
            <a:r>
              <a:rPr lang="en-US" sz="3500" b="1" dirty="0">
                <a:ln w="15875">
                  <a:noFill/>
                </a:ln>
                <a:solidFill>
                  <a:schemeClr val="bg1"/>
                </a:solidFill>
                <a:effectLst>
                  <a:glow rad="127000">
                    <a:srgbClr val="0E1559"/>
                  </a:glow>
                  <a:outerShdw blurRad="38100" dist="38100" dir="2700000" algn="tl">
                    <a:srgbClr val="000000">
                      <a:alpha val="43137"/>
                    </a:srgbClr>
                  </a:outerShdw>
                </a:effectLst>
              </a:rPr>
              <a:t>(NLT)</a:t>
            </a:r>
          </a:p>
        </p:txBody>
      </p:sp>
    </p:spTree>
    <p:extLst>
      <p:ext uri="{BB962C8B-B14F-4D97-AF65-F5344CB8AC3E}">
        <p14:creationId xmlns:p14="http://schemas.microsoft.com/office/powerpoint/2010/main" val="34555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7744" y="990600"/>
            <a:ext cx="8916256" cy="5867400"/>
          </a:xfrm>
          <a:effectLst>
            <a:glow rad="63500">
              <a:schemeClr val="bg1"/>
            </a:glow>
          </a:effectLst>
        </p:spPr>
        <p:txBody>
          <a:bodyPr>
            <a:noAutofit/>
          </a:bodyPr>
          <a:lstStyle/>
          <a:p>
            <a:pPr marL="0" indent="0">
              <a:lnSpc>
                <a:spcPct val="80000"/>
              </a:lnSpc>
              <a:spcBef>
                <a:spcPts val="0"/>
              </a:spcBef>
              <a:buClr>
                <a:srgbClr val="000099"/>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3</a:t>
            </a:r>
            <a:r>
              <a:rPr lang="en-US" sz="4500" b="1" dirty="0">
                <a:solidFill>
                  <a:schemeClr val="bg1"/>
                </a:solidFill>
                <a:effectLst>
                  <a:glow rad="127000">
                    <a:srgbClr val="0E1559"/>
                  </a:glow>
                  <a:outerShdw blurRad="38100" dist="38100" dir="2700000" algn="tl">
                    <a:srgbClr val="000000">
                      <a:alpha val="43137"/>
                    </a:srgbClr>
                  </a:outerShdw>
                </a:effectLst>
              </a:rPr>
              <a:t> These are things we learn from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our ancestors, </a:t>
            </a:r>
            <a:r>
              <a:rPr lang="en-US" sz="4500" b="1" baseline="30000" dirty="0">
                <a:solidFill>
                  <a:schemeClr val="bg1"/>
                </a:solidFill>
                <a:effectLst>
                  <a:glow rad="127000">
                    <a:srgbClr val="0E1559"/>
                  </a:glow>
                  <a:outerShdw blurRad="38100" dist="38100" dir="2700000" algn="tl">
                    <a:srgbClr val="000000">
                      <a:alpha val="43137"/>
                    </a:srgbClr>
                  </a:outerShdw>
                </a:effectLst>
              </a:rPr>
              <a:t>4</a:t>
            </a:r>
            <a:r>
              <a:rPr lang="en-US" sz="4500" b="1" dirty="0">
                <a:solidFill>
                  <a:schemeClr val="bg1"/>
                </a:solidFill>
                <a:effectLst>
                  <a:glow rad="127000">
                    <a:srgbClr val="0E1559"/>
                  </a:glow>
                  <a:outerShdw blurRad="38100" dist="38100" dir="2700000" algn="tl">
                    <a:srgbClr val="000000">
                      <a:alpha val="43137"/>
                    </a:srgbClr>
                  </a:outerShdw>
                </a:effectLst>
              </a:rPr>
              <a:t> and we will tell them to the next generation. We won’t keep secret the glorious deeds and the mighty miracles of the Lord. </a:t>
            </a:r>
            <a:r>
              <a:rPr lang="en-US" sz="4500" b="1" baseline="30000" dirty="0">
                <a:solidFill>
                  <a:schemeClr val="bg1"/>
                </a:solidFill>
                <a:effectLst>
                  <a:glow rad="127000">
                    <a:srgbClr val="0E1559"/>
                  </a:glow>
                  <a:outerShdw blurRad="38100" dist="38100" dir="2700000" algn="tl">
                    <a:srgbClr val="000000">
                      <a:alpha val="43137"/>
                    </a:srgbClr>
                  </a:outerShdw>
                </a:effectLst>
              </a:rPr>
              <a:t>5</a:t>
            </a:r>
            <a:r>
              <a:rPr lang="en-US" sz="4500" b="1" dirty="0">
                <a:solidFill>
                  <a:schemeClr val="bg1"/>
                </a:solidFill>
                <a:effectLst>
                  <a:glow rad="127000">
                    <a:srgbClr val="0E1559"/>
                  </a:glow>
                  <a:outerShdw blurRad="38100" dist="38100" dir="2700000" algn="tl">
                    <a:srgbClr val="000000">
                      <a:alpha val="43137"/>
                    </a:srgbClr>
                  </a:outerShdw>
                </a:effectLst>
              </a:rPr>
              <a:t> God gave his Law to Jacob’s descendants, the people of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Israel. And he told our ancestors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to teach their children,</a:t>
            </a:r>
          </a:p>
        </p:txBody>
      </p:sp>
      <p:sp>
        <p:nvSpPr>
          <p:cNvPr id="6" name="Title 2"/>
          <p:cNvSpPr>
            <a:spLocks noGrp="1"/>
          </p:cNvSpPr>
          <p:nvPr>
            <p:ph type="title"/>
          </p:nvPr>
        </p:nvSpPr>
        <p:spPr>
          <a:xfrm>
            <a:off x="227744" y="152400"/>
            <a:ext cx="8732520" cy="748143"/>
          </a:xfrm>
          <a:effectLst>
            <a:glow rad="63500">
              <a:schemeClr val="bg1"/>
            </a:glow>
          </a:effectLst>
        </p:spPr>
        <p:txBody>
          <a:bodyPr>
            <a:noAutofit/>
          </a:bodyPr>
          <a:lstStyle/>
          <a:p>
            <a:pPr>
              <a:lnSpc>
                <a:spcPct val="80000"/>
              </a:lnSpc>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Psalm 78:3-8</a:t>
            </a:r>
            <a:r>
              <a:rPr lang="en-US" sz="4500" b="1" dirty="0">
                <a:ln w="15875">
                  <a:noFill/>
                </a:ln>
                <a:solidFill>
                  <a:schemeClr val="bg1"/>
                </a:solidFill>
                <a:effectLst>
                  <a:glow rad="127000">
                    <a:srgbClr val="0E1559"/>
                  </a:glow>
                  <a:outerShdw blurRad="38100" dist="38100" dir="2700000" algn="tl">
                    <a:srgbClr val="000000">
                      <a:alpha val="43137"/>
                    </a:srgbClr>
                  </a:outerShdw>
                </a:effectLst>
              </a:rPr>
              <a:t> </a:t>
            </a:r>
            <a:r>
              <a:rPr lang="en-US" sz="3500" b="1" dirty="0">
                <a:ln w="15875">
                  <a:noFill/>
                </a:ln>
                <a:solidFill>
                  <a:schemeClr val="bg1"/>
                </a:solidFill>
                <a:effectLst>
                  <a:glow rad="127000">
                    <a:srgbClr val="0E1559"/>
                  </a:glow>
                  <a:outerShdw blurRad="38100" dist="38100" dir="2700000" algn="tl">
                    <a:srgbClr val="000000">
                      <a:alpha val="43137"/>
                    </a:srgbClr>
                  </a:outerShdw>
                </a:effectLst>
              </a:rPr>
              <a:t>(CEV)</a:t>
            </a:r>
          </a:p>
        </p:txBody>
      </p:sp>
    </p:spTree>
    <p:extLst>
      <p:ext uri="{BB962C8B-B14F-4D97-AF65-F5344CB8AC3E}">
        <p14:creationId xmlns:p14="http://schemas.microsoft.com/office/powerpoint/2010/main" val="2246152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9194</TotalTime>
  <Words>288</Words>
  <Application>Microsoft Office PowerPoint</Application>
  <PresentationFormat>On-screen Show (4:3)</PresentationFormat>
  <Paragraphs>42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Week 21 Lessons from Josiah (2 Chronicles 34)</vt:lpstr>
      <vt:lpstr>Josiah</vt:lpstr>
      <vt:lpstr>Josiah</vt:lpstr>
      <vt:lpstr>Josiah</vt:lpstr>
      <vt:lpstr>Lessons from Josiah</vt:lpstr>
      <vt:lpstr>Deuteronomy 6:4-9 (NLT)</vt:lpstr>
      <vt:lpstr>Deuteronomy 6:4-9 (NLT)</vt:lpstr>
      <vt:lpstr>Psalm 78:3-8 (CEV)</vt:lpstr>
      <vt:lpstr>Psalm 78:3-8 (CEV)</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 McCracken</cp:lastModifiedBy>
  <cp:revision>269</cp:revision>
  <dcterms:created xsi:type="dcterms:W3CDTF">2015-12-02T18:43:37Z</dcterms:created>
  <dcterms:modified xsi:type="dcterms:W3CDTF">2016-05-21T23:58:39Z</dcterms:modified>
</cp:coreProperties>
</file>