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48" r:id="rId1"/>
  </p:sldMasterIdLst>
  <p:sldIdLst>
    <p:sldId id="348" r:id="rId2"/>
    <p:sldId id="342" r:id="rId3"/>
    <p:sldId id="387" r:id="rId4"/>
    <p:sldId id="390" r:id="rId5"/>
    <p:sldId id="391" r:id="rId6"/>
    <p:sldId id="392" r:id="rId7"/>
    <p:sldId id="395" r:id="rId8"/>
    <p:sldId id="396" r:id="rId9"/>
    <p:sldId id="393" r:id="rId10"/>
    <p:sldId id="397" r:id="rId11"/>
    <p:sldId id="394" r:id="rId12"/>
    <p:sldId id="398" r:id="rId13"/>
    <p:sldId id="399" r:id="rId14"/>
    <p:sldId id="400" r:id="rId15"/>
    <p:sldId id="401" r:id="rId16"/>
    <p:sldId id="402" r:id="rId17"/>
    <p:sldId id="403" r:id="rId18"/>
    <p:sldId id="404" r:id="rId19"/>
    <p:sldId id="405" r:id="rId20"/>
    <p:sldId id="406" r:id="rId21"/>
    <p:sldId id="407" r:id="rId22"/>
    <p:sldId id="408" r:id="rId23"/>
    <p:sldId id="409" r:id="rId24"/>
    <p:sldId id="410" r:id="rId25"/>
    <p:sldId id="411" r:id="rId26"/>
    <p:sldId id="412" r:id="rId27"/>
  </p:sldIdLst>
  <p:sldSz cx="9144000" cy="6858000" type="screen4x3"/>
  <p:notesSz cx="6858000" cy="9144000"/>
  <p:embeddedFontLst>
    <p:embeddedFont>
      <p:font typeface="Calibri" pitchFamily="34" charset="0"/>
      <p:regular r:id="rId28"/>
      <p:bold r:id="rId29"/>
      <p:italic r:id="rId30"/>
      <p:boldItalic r:id="rId31"/>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99"/>
    <a:srgbClr val="424634"/>
    <a:srgbClr val="FFFF66"/>
    <a:srgbClr val="5F5C4F"/>
    <a:srgbClr val="828E8E"/>
    <a:srgbClr val="D9D9D9"/>
    <a:srgbClr val="85978F"/>
    <a:srgbClr val="6F837A"/>
    <a:srgbClr val="898576"/>
    <a:srgbClr val="4C4D3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1" autoAdjust="0"/>
    <p:restoredTop sz="94619" autoAdjust="0"/>
  </p:normalViewPr>
  <p:slideViewPr>
    <p:cSldViewPr>
      <p:cViewPr>
        <p:scale>
          <a:sx n="86" d="100"/>
          <a:sy n="86" d="100"/>
        </p:scale>
        <p:origin x="-1092" y="12"/>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font" Target="fonts/font2.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font" Target="fonts/font1.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4.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font" Target="fonts/font3.fntdata"/><Relationship Id="rId35"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3CB841FF-2265-490D-82DC-A1CE081A9D8D}" type="datetimeFigureOut">
              <a:rPr lang="en-US" smtClean="0"/>
              <a:t>6/9/2012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59C71D3-11B3-4A30-8287-0A25969E69E8}" type="slidenum">
              <a:rPr lang="en-US" smtClean="0"/>
              <a:t>‹#›</a:t>
            </a:fld>
            <a:endParaRPr lang="en-US" dirty="0"/>
          </a:p>
        </p:txBody>
      </p:sp>
    </p:spTree>
    <p:extLst>
      <p:ext uri="{BB962C8B-B14F-4D97-AF65-F5344CB8AC3E}">
        <p14:creationId xmlns:p14="http://schemas.microsoft.com/office/powerpoint/2010/main" val="251674288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CB841FF-2265-490D-82DC-A1CE081A9D8D}" type="datetimeFigureOut">
              <a:rPr lang="en-US" smtClean="0"/>
              <a:t>6/9/2012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59C71D3-11B3-4A30-8287-0A25969E69E8}" type="slidenum">
              <a:rPr lang="en-US" smtClean="0"/>
              <a:t>‹#›</a:t>
            </a:fld>
            <a:endParaRPr lang="en-US" dirty="0"/>
          </a:p>
        </p:txBody>
      </p:sp>
    </p:spTree>
    <p:extLst>
      <p:ext uri="{BB962C8B-B14F-4D97-AF65-F5344CB8AC3E}">
        <p14:creationId xmlns:p14="http://schemas.microsoft.com/office/powerpoint/2010/main" val="417485217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CB841FF-2265-490D-82DC-A1CE081A9D8D}" type="datetimeFigureOut">
              <a:rPr lang="en-US" smtClean="0"/>
              <a:t>6/9/2012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59C71D3-11B3-4A30-8287-0A25969E69E8}" type="slidenum">
              <a:rPr lang="en-US" smtClean="0"/>
              <a:t>‹#›</a:t>
            </a:fld>
            <a:endParaRPr lang="en-US" dirty="0"/>
          </a:p>
        </p:txBody>
      </p:sp>
    </p:spTree>
    <p:extLst>
      <p:ext uri="{BB962C8B-B14F-4D97-AF65-F5344CB8AC3E}">
        <p14:creationId xmlns:p14="http://schemas.microsoft.com/office/powerpoint/2010/main" val="90320370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CB841FF-2265-490D-82DC-A1CE081A9D8D}" type="datetimeFigureOut">
              <a:rPr lang="en-US" smtClean="0"/>
              <a:t>6/9/2012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59C71D3-11B3-4A30-8287-0A25969E69E8}" type="slidenum">
              <a:rPr lang="en-US" smtClean="0"/>
              <a:t>‹#›</a:t>
            </a:fld>
            <a:endParaRPr lang="en-US" dirty="0"/>
          </a:p>
        </p:txBody>
      </p:sp>
    </p:spTree>
    <p:extLst>
      <p:ext uri="{BB962C8B-B14F-4D97-AF65-F5344CB8AC3E}">
        <p14:creationId xmlns:p14="http://schemas.microsoft.com/office/powerpoint/2010/main" val="377331333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3CB841FF-2265-490D-82DC-A1CE081A9D8D}" type="datetimeFigureOut">
              <a:rPr lang="en-US" smtClean="0"/>
              <a:t>6/9/2012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59C71D3-11B3-4A30-8287-0A25969E69E8}" type="slidenum">
              <a:rPr lang="en-US" smtClean="0"/>
              <a:t>‹#›</a:t>
            </a:fld>
            <a:endParaRPr lang="en-US" dirty="0"/>
          </a:p>
        </p:txBody>
      </p:sp>
    </p:spTree>
    <p:extLst>
      <p:ext uri="{BB962C8B-B14F-4D97-AF65-F5344CB8AC3E}">
        <p14:creationId xmlns:p14="http://schemas.microsoft.com/office/powerpoint/2010/main" val="360223902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3CB841FF-2265-490D-82DC-A1CE081A9D8D}" type="datetimeFigureOut">
              <a:rPr lang="en-US" smtClean="0"/>
              <a:t>6/9/2012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59C71D3-11B3-4A30-8287-0A25969E69E8}" type="slidenum">
              <a:rPr lang="en-US" smtClean="0"/>
              <a:t>‹#›</a:t>
            </a:fld>
            <a:endParaRPr lang="en-US" dirty="0"/>
          </a:p>
        </p:txBody>
      </p:sp>
    </p:spTree>
    <p:extLst>
      <p:ext uri="{BB962C8B-B14F-4D97-AF65-F5344CB8AC3E}">
        <p14:creationId xmlns:p14="http://schemas.microsoft.com/office/powerpoint/2010/main" val="360957846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3CB841FF-2265-490D-82DC-A1CE081A9D8D}" type="datetimeFigureOut">
              <a:rPr lang="en-US" smtClean="0"/>
              <a:t>6/9/2012</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59C71D3-11B3-4A30-8287-0A25969E69E8}" type="slidenum">
              <a:rPr lang="en-US" smtClean="0"/>
              <a:t>‹#›</a:t>
            </a:fld>
            <a:endParaRPr lang="en-US" dirty="0"/>
          </a:p>
        </p:txBody>
      </p:sp>
    </p:spTree>
    <p:extLst>
      <p:ext uri="{BB962C8B-B14F-4D97-AF65-F5344CB8AC3E}">
        <p14:creationId xmlns:p14="http://schemas.microsoft.com/office/powerpoint/2010/main" val="115931872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3CB841FF-2265-490D-82DC-A1CE081A9D8D}" type="datetimeFigureOut">
              <a:rPr lang="en-US" smtClean="0"/>
              <a:t>6/9/2012</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459C71D3-11B3-4A30-8287-0A25969E69E8}" type="slidenum">
              <a:rPr lang="en-US" smtClean="0"/>
              <a:t>‹#›</a:t>
            </a:fld>
            <a:endParaRPr lang="en-US" dirty="0"/>
          </a:p>
        </p:txBody>
      </p:sp>
    </p:spTree>
    <p:extLst>
      <p:ext uri="{BB962C8B-B14F-4D97-AF65-F5344CB8AC3E}">
        <p14:creationId xmlns:p14="http://schemas.microsoft.com/office/powerpoint/2010/main" val="172013652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CB841FF-2265-490D-82DC-A1CE081A9D8D}" type="datetimeFigureOut">
              <a:rPr lang="en-US" smtClean="0"/>
              <a:t>6/9/2012</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459C71D3-11B3-4A30-8287-0A25969E69E8}" type="slidenum">
              <a:rPr lang="en-US" smtClean="0"/>
              <a:t>‹#›</a:t>
            </a:fld>
            <a:endParaRPr lang="en-US" dirty="0"/>
          </a:p>
        </p:txBody>
      </p:sp>
    </p:spTree>
    <p:extLst>
      <p:ext uri="{BB962C8B-B14F-4D97-AF65-F5344CB8AC3E}">
        <p14:creationId xmlns:p14="http://schemas.microsoft.com/office/powerpoint/2010/main" val="24039773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CB841FF-2265-490D-82DC-A1CE081A9D8D}" type="datetimeFigureOut">
              <a:rPr lang="en-US" smtClean="0"/>
              <a:t>6/9/2012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59C71D3-11B3-4A30-8287-0A25969E69E8}" type="slidenum">
              <a:rPr lang="en-US" smtClean="0"/>
              <a:t>‹#›</a:t>
            </a:fld>
            <a:endParaRPr lang="en-US" dirty="0"/>
          </a:p>
        </p:txBody>
      </p:sp>
    </p:spTree>
    <p:extLst>
      <p:ext uri="{BB962C8B-B14F-4D97-AF65-F5344CB8AC3E}">
        <p14:creationId xmlns:p14="http://schemas.microsoft.com/office/powerpoint/2010/main" val="192808375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CB841FF-2265-490D-82DC-A1CE081A9D8D}" type="datetimeFigureOut">
              <a:rPr lang="en-US" smtClean="0"/>
              <a:t>6/9/2012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59C71D3-11B3-4A30-8287-0A25969E69E8}" type="slidenum">
              <a:rPr lang="en-US" smtClean="0"/>
              <a:t>‹#›</a:t>
            </a:fld>
            <a:endParaRPr lang="en-US" dirty="0"/>
          </a:p>
        </p:txBody>
      </p:sp>
    </p:spTree>
    <p:extLst>
      <p:ext uri="{BB962C8B-B14F-4D97-AF65-F5344CB8AC3E}">
        <p14:creationId xmlns:p14="http://schemas.microsoft.com/office/powerpoint/2010/main" val="20656772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D9D9D9"/>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CB841FF-2265-490D-82DC-A1CE081A9D8D}" type="datetimeFigureOut">
              <a:rPr lang="en-US" smtClean="0"/>
              <a:t>6/9/2012</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59C71D3-11B3-4A30-8287-0A25969E69E8}" type="slidenum">
              <a:rPr lang="en-US" smtClean="0"/>
              <a:t>‹#›</a:t>
            </a:fld>
            <a:endParaRPr lang="en-US" dirty="0"/>
          </a:p>
        </p:txBody>
      </p:sp>
    </p:spTree>
    <p:extLst>
      <p:ext uri="{BB962C8B-B14F-4D97-AF65-F5344CB8AC3E}">
        <p14:creationId xmlns:p14="http://schemas.microsoft.com/office/powerpoint/2010/main" val="42685683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Shawn McCracken\Desktop\get-life\large-text-conversations-with-john-get-life.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3999" cy="6858000"/>
          </a:xfrm>
          <a:prstGeom prst="rect">
            <a:avLst/>
          </a:prstGeom>
          <a:noFill/>
          <a:extLst>
            <a:ext uri="{909E8E84-426E-40DD-AFC4-6F175D3DCCD1}">
              <a14:hiddenFill xmlns:a14="http://schemas.microsoft.com/office/drawing/2010/main">
                <a:solidFill>
                  <a:srgbClr val="FFFFFF"/>
                </a:solidFill>
              </a14:hiddenFill>
            </a:ext>
          </a:extLst>
        </p:spPr>
      </p:pic>
      <p:sp>
        <p:nvSpPr>
          <p:cNvPr id="5" name="Content Placeholder 4"/>
          <p:cNvSpPr>
            <a:spLocks noGrp="1"/>
          </p:cNvSpPr>
          <p:nvPr>
            <p:ph type="subTitle" idx="1"/>
          </p:nvPr>
        </p:nvSpPr>
        <p:spPr>
          <a:xfrm>
            <a:off x="1143000" y="1981200"/>
            <a:ext cx="7620000" cy="2590800"/>
          </a:xfrm>
        </p:spPr>
        <p:txBody>
          <a:bodyPr>
            <a:noAutofit/>
          </a:bodyPr>
          <a:lstStyle/>
          <a:p>
            <a:pPr marL="0" lvl="0" indent="0" algn="l">
              <a:lnSpc>
                <a:spcPct val="90000"/>
              </a:lnSpc>
              <a:spcBef>
                <a:spcPts val="0"/>
              </a:spcBef>
              <a:buNone/>
            </a:pPr>
            <a:r>
              <a:rPr lang="en-US" sz="8500" b="1" dirty="0" smtClean="0">
                <a:solidFill>
                  <a:schemeClr val="bg1"/>
                </a:solidFill>
                <a:latin typeface="+mj-lt"/>
              </a:rPr>
              <a:t>Does This </a:t>
            </a:r>
          </a:p>
          <a:p>
            <a:pPr marL="0" lvl="0" indent="0" algn="l">
              <a:lnSpc>
                <a:spcPct val="90000"/>
              </a:lnSpc>
              <a:spcBef>
                <a:spcPts val="0"/>
              </a:spcBef>
              <a:buNone/>
            </a:pPr>
            <a:r>
              <a:rPr lang="en-US" sz="8500" b="1" dirty="0" smtClean="0">
                <a:solidFill>
                  <a:schemeClr val="bg1"/>
                </a:solidFill>
                <a:latin typeface="+mj-lt"/>
              </a:rPr>
              <a:t>Offend You?</a:t>
            </a:r>
          </a:p>
          <a:p>
            <a:endParaRPr lang="en-US" sz="3000" b="1" dirty="0" smtClean="0">
              <a:solidFill>
                <a:schemeClr val="bg1"/>
              </a:solidFill>
            </a:endParaRPr>
          </a:p>
          <a:p>
            <a:pPr marL="0" lvl="0" indent="0" algn="ctr">
              <a:buNone/>
            </a:pPr>
            <a:endParaRPr lang="en-US" sz="4500" b="1" dirty="0" smtClean="0">
              <a:solidFill>
                <a:schemeClr val="bg1"/>
              </a:solidFill>
            </a:endParaRPr>
          </a:p>
        </p:txBody>
      </p:sp>
      <p:pic>
        <p:nvPicPr>
          <p:cNvPr id="8" name="Picture 3" descr="C:\Users\Shawn McCracken\Desktop\get-life\get-life-circle-conversations-with-john-get-life.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620000" y="5410200"/>
            <a:ext cx="1346200" cy="1346200"/>
          </a:xfrm>
          <a:prstGeom prst="rect">
            <a:avLst/>
          </a:prstGeom>
          <a:noFill/>
          <a:extLst>
            <a:ext uri="{909E8E84-426E-40DD-AFC4-6F175D3DCCD1}">
              <a14:hiddenFill xmlns:a14="http://schemas.microsoft.com/office/drawing/2010/main">
                <a:solidFill>
                  <a:srgbClr val="FFFFFF"/>
                </a:solidFill>
              </a14:hiddenFill>
            </a:ext>
          </a:extLst>
        </p:spPr>
      </p:pic>
      <p:sp>
        <p:nvSpPr>
          <p:cNvPr id="6" name="Title 1"/>
          <p:cNvSpPr>
            <a:spLocks noGrp="1"/>
          </p:cNvSpPr>
          <p:nvPr>
            <p:ph type="ctrTitle"/>
          </p:nvPr>
        </p:nvSpPr>
        <p:spPr>
          <a:xfrm>
            <a:off x="380999" y="25400"/>
            <a:ext cx="8458199" cy="1470025"/>
          </a:xfrm>
        </p:spPr>
        <p:txBody>
          <a:bodyPr>
            <a:noAutofit/>
          </a:bodyPr>
          <a:lstStyle/>
          <a:p>
            <a:r>
              <a:rPr lang="en-US" sz="4000" dirty="0" smtClean="0">
                <a:solidFill>
                  <a:schemeClr val="bg1"/>
                </a:solidFill>
              </a:rPr>
              <a:t>CONVERSATIONS WITH JOHN</a:t>
            </a:r>
            <a:endParaRPr lang="en-US" sz="4000" dirty="0">
              <a:solidFill>
                <a:schemeClr val="bg1"/>
              </a:solidFill>
            </a:endParaRPr>
          </a:p>
        </p:txBody>
      </p:sp>
      <p:sp>
        <p:nvSpPr>
          <p:cNvPr id="7" name="Title 1"/>
          <p:cNvSpPr txBox="1">
            <a:spLocks/>
          </p:cNvSpPr>
          <p:nvPr/>
        </p:nvSpPr>
        <p:spPr>
          <a:xfrm>
            <a:off x="3048000" y="5286375"/>
            <a:ext cx="3797299" cy="1470025"/>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sz="4000" dirty="0" smtClean="0">
                <a:solidFill>
                  <a:schemeClr val="bg1"/>
                </a:solidFill>
              </a:rPr>
              <a:t>JOHN 6:53-70</a:t>
            </a:r>
            <a:endParaRPr lang="en-US" sz="4000" dirty="0">
              <a:solidFill>
                <a:schemeClr val="bg1"/>
              </a:solidFill>
            </a:endParaRPr>
          </a:p>
        </p:txBody>
      </p:sp>
    </p:spTree>
    <p:extLst>
      <p:ext uri="{BB962C8B-B14F-4D97-AF65-F5344CB8AC3E}">
        <p14:creationId xmlns:p14="http://schemas.microsoft.com/office/powerpoint/2010/main" val="29910149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par>
                                <p:cTn id="8" presetID="10" presetClass="entr" presetSubtype="0" fill="hold" nodeType="withEffect">
                                  <p:stCondLst>
                                    <p:cond delay="0"/>
                                  </p:stCondLst>
                                  <p:childTnLst>
                                    <p:set>
                                      <p:cBhvr>
                                        <p:cTn id="9" dur="1" fill="hold">
                                          <p:stCondLst>
                                            <p:cond delay="0"/>
                                          </p:stCondLst>
                                        </p:cTn>
                                        <p:tgtEl>
                                          <p:spTgt spid="5">
                                            <p:txEl>
                                              <p:pRg st="0" end="0"/>
                                            </p:txEl>
                                          </p:spTgt>
                                        </p:tgtEl>
                                        <p:attrNameLst>
                                          <p:attrName>style.visibility</p:attrName>
                                        </p:attrNameLst>
                                      </p:cBhvr>
                                      <p:to>
                                        <p:strVal val="visible"/>
                                      </p:to>
                                    </p:set>
                                    <p:animEffect transition="in" filter="fade">
                                      <p:cBhvr>
                                        <p:cTn id="10" dur="500"/>
                                        <p:tgtEl>
                                          <p:spTgt spid="5">
                                            <p:txEl>
                                              <p:pRg st="0" end="0"/>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5">
                                            <p:txEl>
                                              <p:pRg st="1" end="1"/>
                                            </p:txEl>
                                          </p:spTgt>
                                        </p:tgtEl>
                                        <p:attrNameLst>
                                          <p:attrName>style.visibility</p:attrName>
                                        </p:attrNameLst>
                                      </p:cBhvr>
                                      <p:to>
                                        <p:strVal val="visible"/>
                                      </p:to>
                                    </p:set>
                                    <p:animEffect transition="in" filter="fade">
                                      <p:cBhvr>
                                        <p:cTn id="13" dur="500"/>
                                        <p:tgtEl>
                                          <p:spTgt spid="5">
                                            <p:txEl>
                                              <p:pRg st="1" end="1"/>
                                            </p:txEl>
                                          </p:spTgt>
                                        </p:tgtEl>
                                      </p:cBhvr>
                                    </p:animEffect>
                                  </p:childTnLst>
                                </p:cTn>
                              </p:par>
                              <p:par>
                                <p:cTn id="14" presetID="10" presetClass="entr" presetSubtype="0" fill="hold" nodeType="withEffect">
                                  <p:stCondLst>
                                    <p:cond delay="0"/>
                                  </p:stCondLst>
                                  <p:childTnLst>
                                    <p:set>
                                      <p:cBhvr>
                                        <p:cTn id="15" dur="1" fill="hold">
                                          <p:stCondLst>
                                            <p:cond delay="0"/>
                                          </p:stCondLst>
                                        </p:cTn>
                                        <p:tgtEl>
                                          <p:spTgt spid="7">
                                            <p:txEl>
                                              <p:pRg st="0" end="0"/>
                                            </p:txEl>
                                          </p:spTgt>
                                        </p:tgtEl>
                                        <p:attrNameLst>
                                          <p:attrName>style.visibility</p:attrName>
                                        </p:attrNameLst>
                                      </p:cBhvr>
                                      <p:to>
                                        <p:strVal val="visible"/>
                                      </p:to>
                                    </p:set>
                                    <p:animEffect transition="in" filter="fade">
                                      <p:cBhvr>
                                        <p:cTn id="16" dur="500"/>
                                        <p:tgtEl>
                                          <p:spTgt spid="7">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Shawn McCracken\Desktop\get-life\large-text-conversations-with-john-get-life.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3999" cy="6858000"/>
          </a:xfrm>
          <a:prstGeom prst="rect">
            <a:avLst/>
          </a:prstGeom>
          <a:noFill/>
          <a:extLst>
            <a:ext uri="{909E8E84-426E-40DD-AFC4-6F175D3DCCD1}">
              <a14:hiddenFill xmlns:a14="http://schemas.microsoft.com/office/drawing/2010/main">
                <a:solidFill>
                  <a:srgbClr val="FFFFFF"/>
                </a:solidFill>
              </a14:hiddenFill>
            </a:ext>
          </a:extLst>
        </p:spPr>
      </p:pic>
      <p:sp>
        <p:nvSpPr>
          <p:cNvPr id="5" name="Content Placeholder 4"/>
          <p:cNvSpPr>
            <a:spLocks noGrp="1"/>
          </p:cNvSpPr>
          <p:nvPr>
            <p:ph type="subTitle" idx="1"/>
          </p:nvPr>
        </p:nvSpPr>
        <p:spPr>
          <a:xfrm>
            <a:off x="1016000" y="990600"/>
            <a:ext cx="7950200" cy="2819400"/>
          </a:xfrm>
        </p:spPr>
        <p:txBody>
          <a:bodyPr>
            <a:noAutofit/>
          </a:bodyPr>
          <a:lstStyle/>
          <a:p>
            <a:pPr lvl="0" algn="l">
              <a:lnSpc>
                <a:spcPct val="80000"/>
              </a:lnSpc>
              <a:spcBef>
                <a:spcPts val="0"/>
              </a:spcBef>
            </a:pPr>
            <a:r>
              <a:rPr lang="en-US" sz="8000" b="1" dirty="0">
                <a:solidFill>
                  <a:schemeClr val="bg1"/>
                </a:solidFill>
              </a:rPr>
              <a:t>When we retain </a:t>
            </a:r>
            <a:r>
              <a:rPr lang="en-US" sz="8000" b="1" dirty="0" smtClean="0">
                <a:solidFill>
                  <a:schemeClr val="bg1"/>
                </a:solidFill>
              </a:rPr>
              <a:t>an </a:t>
            </a:r>
            <a:r>
              <a:rPr lang="en-US" sz="8000" b="1" dirty="0">
                <a:solidFill>
                  <a:schemeClr val="bg1"/>
                </a:solidFill>
              </a:rPr>
              <a:t>offense in our hearts, we filter everything through it.</a:t>
            </a:r>
            <a:endParaRPr lang="en-US" sz="8000" dirty="0">
              <a:solidFill>
                <a:schemeClr val="bg1"/>
              </a:solidFill>
            </a:endParaRPr>
          </a:p>
        </p:txBody>
      </p:sp>
      <p:pic>
        <p:nvPicPr>
          <p:cNvPr id="8" name="Picture 3" descr="C:\Users\Shawn McCracken\Desktop\get-life\get-life-circle-conversations-with-john-get-life.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620000" y="5410200"/>
            <a:ext cx="1346200" cy="1346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481268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500"/>
                                        <p:tgtEl>
                                          <p:spTgt spid="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C:\Users\Shawn McCracken\Desktop\get-life\blule-background-conversations-with-john-get-life.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3" descr="C:\Users\Shawn McCracken\Desktop\get-life\get-life-circle-conversations-with-john-get-life.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620000" y="5410200"/>
            <a:ext cx="1346200" cy="1346200"/>
          </a:xfrm>
          <a:prstGeom prst="rect">
            <a:avLst/>
          </a:prstGeom>
          <a:noFill/>
          <a:extLst>
            <a:ext uri="{909E8E84-426E-40DD-AFC4-6F175D3DCCD1}">
              <a14:hiddenFill xmlns:a14="http://schemas.microsoft.com/office/drawing/2010/main">
                <a:solidFill>
                  <a:srgbClr val="FFFFFF"/>
                </a:solidFill>
              </a14:hiddenFill>
            </a:ext>
          </a:extLst>
        </p:spPr>
      </p:pic>
      <p:sp>
        <p:nvSpPr>
          <p:cNvPr id="7" name="Content Placeholder 6"/>
          <p:cNvSpPr>
            <a:spLocks noGrp="1"/>
          </p:cNvSpPr>
          <p:nvPr>
            <p:ph idx="1"/>
          </p:nvPr>
        </p:nvSpPr>
        <p:spPr>
          <a:xfrm>
            <a:off x="304800" y="304800"/>
            <a:ext cx="8661400" cy="6324600"/>
          </a:xfrm>
        </p:spPr>
        <p:txBody>
          <a:bodyPr>
            <a:noAutofit/>
          </a:bodyPr>
          <a:lstStyle/>
          <a:p>
            <a:pPr marL="0" lvl="0" indent="0">
              <a:buNone/>
            </a:pPr>
            <a:r>
              <a:rPr lang="en-US" sz="3500" b="1" dirty="0" smtClean="0">
                <a:solidFill>
                  <a:schemeClr val="bg1"/>
                </a:solidFill>
                <a:effectLst>
                  <a:outerShdw blurRad="38100" dist="38100" dir="2700000" algn="tl">
                    <a:srgbClr val="424634"/>
                  </a:outerShdw>
                </a:effectLst>
              </a:rPr>
              <a:t>Dr</a:t>
            </a:r>
            <a:r>
              <a:rPr lang="en-US" sz="3500" b="1" dirty="0">
                <a:solidFill>
                  <a:schemeClr val="bg1"/>
                </a:solidFill>
                <a:effectLst>
                  <a:outerShdw blurRad="38100" dist="38100" dir="2700000" algn="tl">
                    <a:srgbClr val="424634"/>
                  </a:outerShdw>
                </a:effectLst>
              </a:rPr>
              <a:t>. Eddie Harmon-Jones, a neuroscientist at the University of Wisconsin, has found that when people are insulted, they show a burst of activity in the left prefrontal cortex, a part of the brain that is also active when people prepare to satisfy hunger and some cravings. This increased activity, Dr. Harmon-Jones said, seems to reflect not the sensation of being angry so much as the preparation </a:t>
            </a:r>
            <a:r>
              <a:rPr lang="en-US" sz="3500" b="1" dirty="0" smtClean="0">
                <a:solidFill>
                  <a:schemeClr val="bg1"/>
                </a:solidFill>
                <a:effectLst>
                  <a:outerShdw blurRad="38100" dist="38100" dir="2700000" algn="tl">
                    <a:srgbClr val="424634"/>
                  </a:outerShdw>
                </a:effectLst>
              </a:rPr>
              <a:t/>
            </a:r>
            <a:br>
              <a:rPr lang="en-US" sz="3500" b="1" dirty="0" smtClean="0">
                <a:solidFill>
                  <a:schemeClr val="bg1"/>
                </a:solidFill>
                <a:effectLst>
                  <a:outerShdw blurRad="38100" dist="38100" dir="2700000" algn="tl">
                    <a:srgbClr val="424634"/>
                  </a:outerShdw>
                </a:effectLst>
              </a:rPr>
            </a:br>
            <a:r>
              <a:rPr lang="en-US" sz="3500" b="1" dirty="0" smtClean="0">
                <a:solidFill>
                  <a:schemeClr val="bg1"/>
                </a:solidFill>
                <a:effectLst>
                  <a:outerShdw blurRad="38100" dist="38100" dir="2700000" algn="tl">
                    <a:srgbClr val="424634"/>
                  </a:outerShdw>
                </a:effectLst>
              </a:rPr>
              <a:t>to </a:t>
            </a:r>
            <a:r>
              <a:rPr lang="en-US" sz="3500" b="1" dirty="0">
                <a:solidFill>
                  <a:schemeClr val="bg1"/>
                </a:solidFill>
                <a:effectLst>
                  <a:outerShdw blurRad="38100" dist="38100" dir="2700000" algn="tl">
                    <a:srgbClr val="424634"/>
                  </a:outerShdw>
                </a:effectLst>
              </a:rPr>
              <a:t>express it, the readiness to hit back. </a:t>
            </a:r>
            <a:r>
              <a:rPr lang="en-US" sz="3500" b="1" dirty="0" smtClean="0">
                <a:solidFill>
                  <a:schemeClr val="bg1"/>
                </a:solidFill>
                <a:effectLst>
                  <a:outerShdw blurRad="38100" dist="38100" dir="2700000" algn="tl">
                    <a:srgbClr val="424634"/>
                  </a:outerShdw>
                </a:effectLst>
              </a:rPr>
              <a:t/>
            </a:r>
            <a:br>
              <a:rPr lang="en-US" sz="3500" b="1" dirty="0" smtClean="0">
                <a:solidFill>
                  <a:schemeClr val="bg1"/>
                </a:solidFill>
                <a:effectLst>
                  <a:outerShdw blurRad="38100" dist="38100" dir="2700000" algn="tl">
                    <a:srgbClr val="424634"/>
                  </a:outerShdw>
                </a:effectLst>
              </a:rPr>
            </a:br>
            <a:r>
              <a:rPr lang="en-US" sz="3500" b="1" dirty="0" smtClean="0">
                <a:solidFill>
                  <a:schemeClr val="bg1"/>
                </a:solidFill>
                <a:effectLst>
                  <a:outerShdw blurRad="38100" dist="38100" dir="2700000" algn="tl">
                    <a:srgbClr val="424634"/>
                  </a:outerShdw>
                </a:effectLst>
              </a:rPr>
              <a:t>The </a:t>
            </a:r>
            <a:r>
              <a:rPr lang="en-US" sz="3500" b="1" dirty="0">
                <a:solidFill>
                  <a:schemeClr val="bg1"/>
                </a:solidFill>
                <a:effectLst>
                  <a:outerShdw blurRad="38100" dist="38100" dir="2700000" algn="tl">
                    <a:srgbClr val="424634"/>
                  </a:outerShdw>
                </a:effectLst>
              </a:rPr>
              <a:t>expression itself is all pleasure.</a:t>
            </a:r>
          </a:p>
        </p:txBody>
      </p:sp>
    </p:spTree>
    <p:extLst>
      <p:ext uri="{BB962C8B-B14F-4D97-AF65-F5344CB8AC3E}">
        <p14:creationId xmlns:p14="http://schemas.microsoft.com/office/powerpoint/2010/main" val="1885553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fade">
                                      <p:cBhvr>
                                        <p:cTn id="7" dur="500"/>
                                        <p:tgtEl>
                                          <p:spTgt spid="7">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Shawn McCracken\Desktop\get-life\large-text-conversations-with-john-get-life.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3999" cy="6858000"/>
          </a:xfrm>
          <a:prstGeom prst="rect">
            <a:avLst/>
          </a:prstGeom>
          <a:noFill/>
          <a:extLst>
            <a:ext uri="{909E8E84-426E-40DD-AFC4-6F175D3DCCD1}">
              <a14:hiddenFill xmlns:a14="http://schemas.microsoft.com/office/drawing/2010/main">
                <a:solidFill>
                  <a:srgbClr val="FFFFFF"/>
                </a:solidFill>
              </a14:hiddenFill>
            </a:ext>
          </a:extLst>
        </p:spPr>
      </p:pic>
      <p:sp>
        <p:nvSpPr>
          <p:cNvPr id="5" name="Content Placeholder 4"/>
          <p:cNvSpPr>
            <a:spLocks noGrp="1"/>
          </p:cNvSpPr>
          <p:nvPr>
            <p:ph type="subTitle" idx="1"/>
          </p:nvPr>
        </p:nvSpPr>
        <p:spPr>
          <a:xfrm>
            <a:off x="762000" y="2019300"/>
            <a:ext cx="8204200" cy="2819400"/>
          </a:xfrm>
        </p:spPr>
        <p:txBody>
          <a:bodyPr>
            <a:noAutofit/>
          </a:bodyPr>
          <a:lstStyle/>
          <a:p>
            <a:pPr lvl="0" algn="l">
              <a:spcBef>
                <a:spcPts val="1200"/>
              </a:spcBef>
            </a:pPr>
            <a:r>
              <a:rPr lang="en-US" sz="8500" b="1" dirty="0" smtClean="0">
                <a:solidFill>
                  <a:schemeClr val="bg1"/>
                </a:solidFill>
              </a:rPr>
              <a:t>How do we resolve offense?</a:t>
            </a:r>
            <a:endParaRPr lang="en-US" sz="8500" b="1" dirty="0">
              <a:solidFill>
                <a:schemeClr val="bg1"/>
              </a:solidFill>
            </a:endParaRPr>
          </a:p>
        </p:txBody>
      </p:sp>
      <p:pic>
        <p:nvPicPr>
          <p:cNvPr id="8" name="Picture 3" descr="C:\Users\Shawn McCracken\Desktop\get-life\get-life-circle-conversations-with-john-get-life.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620000" y="5410200"/>
            <a:ext cx="1346200" cy="1346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324998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500"/>
                                        <p:tgtEl>
                                          <p:spTgt spid="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C:\Users\Shawn McCracken\Desktop\get-life\blule-background-conversations-with-john-get-life.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3" descr="C:\Users\Shawn McCracken\Desktop\get-life\get-life-circle-conversations-with-john-get-life.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620000" y="5410200"/>
            <a:ext cx="1346200" cy="1346200"/>
          </a:xfrm>
          <a:prstGeom prst="rect">
            <a:avLst/>
          </a:prstGeom>
          <a:noFill/>
          <a:extLst>
            <a:ext uri="{909E8E84-426E-40DD-AFC4-6F175D3DCCD1}">
              <a14:hiddenFill xmlns:a14="http://schemas.microsoft.com/office/drawing/2010/main">
                <a:solidFill>
                  <a:srgbClr val="FFFFFF"/>
                </a:solidFill>
              </a14:hiddenFill>
            </a:ext>
          </a:extLst>
        </p:spPr>
      </p:pic>
      <p:sp>
        <p:nvSpPr>
          <p:cNvPr id="6" name="Title 5"/>
          <p:cNvSpPr>
            <a:spLocks noGrp="1"/>
          </p:cNvSpPr>
          <p:nvPr>
            <p:ph type="title"/>
          </p:nvPr>
        </p:nvSpPr>
        <p:spPr>
          <a:xfrm>
            <a:off x="457200" y="12700"/>
            <a:ext cx="8229600" cy="749300"/>
          </a:xfrm>
        </p:spPr>
        <p:txBody>
          <a:bodyPr>
            <a:noAutofit/>
          </a:bodyPr>
          <a:lstStyle/>
          <a:p>
            <a:r>
              <a:rPr lang="en-US" sz="3600" b="1" dirty="0" smtClean="0">
                <a:solidFill>
                  <a:schemeClr val="bg1"/>
                </a:solidFill>
                <a:effectLst>
                  <a:outerShdw blurRad="38100" dist="38100" dir="2700000" algn="tl">
                    <a:srgbClr val="424634"/>
                  </a:outerShdw>
                </a:effectLst>
              </a:rPr>
              <a:t>Romans 12:19 </a:t>
            </a:r>
            <a:r>
              <a:rPr lang="en-US" sz="2600" dirty="0" smtClean="0">
                <a:solidFill>
                  <a:schemeClr val="bg1"/>
                </a:solidFill>
                <a:effectLst>
                  <a:outerShdw blurRad="38100" dist="38100" dir="2700000" algn="tl">
                    <a:srgbClr val="424634"/>
                  </a:outerShdw>
                </a:effectLst>
              </a:rPr>
              <a:t>(NLT)</a:t>
            </a:r>
            <a:endParaRPr lang="en-US" sz="2600" dirty="0">
              <a:solidFill>
                <a:schemeClr val="bg1"/>
              </a:solidFill>
              <a:effectLst>
                <a:outerShdw blurRad="38100" dist="38100" dir="2700000" algn="tl">
                  <a:srgbClr val="424634"/>
                </a:outerShdw>
              </a:effectLst>
            </a:endParaRPr>
          </a:p>
        </p:txBody>
      </p:sp>
      <p:sp>
        <p:nvSpPr>
          <p:cNvPr id="7" name="Content Placeholder 6"/>
          <p:cNvSpPr>
            <a:spLocks noGrp="1"/>
          </p:cNvSpPr>
          <p:nvPr>
            <p:ph idx="1"/>
          </p:nvPr>
        </p:nvSpPr>
        <p:spPr>
          <a:xfrm>
            <a:off x="304800" y="762000"/>
            <a:ext cx="8661400" cy="5867400"/>
          </a:xfrm>
        </p:spPr>
        <p:txBody>
          <a:bodyPr>
            <a:noAutofit/>
          </a:bodyPr>
          <a:lstStyle/>
          <a:p>
            <a:pPr marL="0" indent="0">
              <a:buNone/>
            </a:pPr>
            <a:r>
              <a:rPr lang="en-US" sz="3600" b="1" dirty="0">
                <a:solidFill>
                  <a:schemeClr val="bg1"/>
                </a:solidFill>
                <a:effectLst>
                  <a:outerShdw blurRad="38100" dist="38100" dir="2700000" algn="tl">
                    <a:srgbClr val="424634"/>
                  </a:outerShdw>
                </a:effectLst>
              </a:rPr>
              <a:t>Dear friends, never take revenge. Leave that to the righteous anger of God. For the Scriptures say, “I will take revenge; I will pay them back,” says the Lord.   </a:t>
            </a:r>
            <a:r>
              <a:rPr lang="en-US" sz="3600" dirty="0"/>
              <a:t>  </a:t>
            </a:r>
            <a:endParaRPr lang="en-US" sz="3600" dirty="0" smtClean="0"/>
          </a:p>
          <a:p>
            <a:pPr marL="0" indent="0">
              <a:spcBef>
                <a:spcPts val="0"/>
              </a:spcBef>
              <a:buNone/>
            </a:pPr>
            <a:endParaRPr lang="en-US" sz="3600" dirty="0"/>
          </a:p>
          <a:p>
            <a:pPr marL="0" indent="0">
              <a:buNone/>
            </a:pPr>
            <a:r>
              <a:rPr lang="en-US" sz="3600" b="1" dirty="0">
                <a:solidFill>
                  <a:schemeClr val="bg1"/>
                </a:solidFill>
                <a:effectLst>
                  <a:outerShdw blurRad="38100" dist="38100" dir="2700000" algn="tl">
                    <a:srgbClr val="424634"/>
                  </a:outerShdw>
                </a:effectLst>
              </a:rPr>
              <a:t>“</a:t>
            </a:r>
            <a:r>
              <a:rPr lang="en-US" sz="3600" b="1" dirty="0" err="1">
                <a:solidFill>
                  <a:schemeClr val="bg1"/>
                </a:solidFill>
                <a:effectLst>
                  <a:outerShdw blurRad="38100" dist="38100" dir="2700000" algn="tl">
                    <a:srgbClr val="424634"/>
                  </a:outerShdw>
                </a:effectLst>
              </a:rPr>
              <a:t>Unforgiveness</a:t>
            </a:r>
            <a:r>
              <a:rPr lang="en-US" sz="3600" b="1" dirty="0">
                <a:solidFill>
                  <a:schemeClr val="bg1"/>
                </a:solidFill>
                <a:effectLst>
                  <a:outerShdw blurRad="38100" dist="38100" dir="2700000" algn="tl">
                    <a:srgbClr val="424634"/>
                  </a:outerShdw>
                </a:effectLst>
              </a:rPr>
              <a:t> is like drinking poison and wishing the other person would die</a:t>
            </a:r>
            <a:r>
              <a:rPr lang="en-US" sz="3600" b="1" dirty="0" smtClean="0">
                <a:solidFill>
                  <a:schemeClr val="bg1"/>
                </a:solidFill>
                <a:effectLst>
                  <a:outerShdw blurRad="38100" dist="38100" dir="2700000" algn="tl">
                    <a:srgbClr val="424634"/>
                  </a:outerShdw>
                </a:effectLst>
              </a:rPr>
              <a:t>.”</a:t>
            </a:r>
          </a:p>
          <a:p>
            <a:pPr marL="0" indent="0" algn="r">
              <a:spcBef>
                <a:spcPts val="0"/>
              </a:spcBef>
              <a:buNone/>
            </a:pPr>
            <a:r>
              <a:rPr lang="en-US" sz="3600" b="1" dirty="0" smtClean="0">
                <a:solidFill>
                  <a:schemeClr val="bg1"/>
                </a:solidFill>
                <a:effectLst>
                  <a:outerShdw blurRad="38100" dist="38100" dir="2700000" algn="tl">
                    <a:srgbClr val="424634"/>
                  </a:outerShdw>
                </a:effectLst>
              </a:rPr>
              <a:t>-Unknown</a:t>
            </a:r>
            <a:endParaRPr lang="en-US" sz="3600" b="1" dirty="0">
              <a:solidFill>
                <a:schemeClr val="bg1"/>
              </a:solidFill>
              <a:effectLst>
                <a:outerShdw blurRad="38100" dist="38100" dir="2700000" algn="tl">
                  <a:srgbClr val="424634"/>
                </a:outerShdw>
              </a:effectLst>
            </a:endParaRPr>
          </a:p>
        </p:txBody>
      </p:sp>
    </p:spTree>
    <p:extLst>
      <p:ext uri="{BB962C8B-B14F-4D97-AF65-F5344CB8AC3E}">
        <p14:creationId xmlns:p14="http://schemas.microsoft.com/office/powerpoint/2010/main" val="31008904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par>
                                <p:cTn id="8" presetID="10" presetClass="entr" presetSubtype="0" fill="hold" nodeType="withEffect">
                                  <p:stCondLst>
                                    <p:cond delay="0"/>
                                  </p:stCondLst>
                                  <p:childTnLst>
                                    <p:set>
                                      <p:cBhvr>
                                        <p:cTn id="9" dur="1" fill="hold">
                                          <p:stCondLst>
                                            <p:cond delay="0"/>
                                          </p:stCondLst>
                                        </p:cTn>
                                        <p:tgtEl>
                                          <p:spTgt spid="7">
                                            <p:txEl>
                                              <p:pRg st="0" end="0"/>
                                            </p:txEl>
                                          </p:spTgt>
                                        </p:tgtEl>
                                        <p:attrNameLst>
                                          <p:attrName>style.visibility</p:attrName>
                                        </p:attrNameLst>
                                      </p:cBhvr>
                                      <p:to>
                                        <p:strVal val="visible"/>
                                      </p:to>
                                    </p:set>
                                    <p:animEffect transition="in" filter="fade">
                                      <p:cBhvr>
                                        <p:cTn id="10" dur="500"/>
                                        <p:tgtEl>
                                          <p:spTgt spid="7">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7">
                                            <p:txEl>
                                              <p:pRg st="2" end="2"/>
                                            </p:txEl>
                                          </p:spTgt>
                                        </p:tgtEl>
                                        <p:attrNameLst>
                                          <p:attrName>style.visibility</p:attrName>
                                        </p:attrNameLst>
                                      </p:cBhvr>
                                      <p:to>
                                        <p:strVal val="visible"/>
                                      </p:to>
                                    </p:set>
                                    <p:animEffect transition="in" filter="fade">
                                      <p:cBhvr>
                                        <p:cTn id="15" dur="500"/>
                                        <p:tgtEl>
                                          <p:spTgt spid="7">
                                            <p:txEl>
                                              <p:pRg st="2" end="2"/>
                                            </p:txEl>
                                          </p:spTgt>
                                        </p:tgtEl>
                                      </p:cBhvr>
                                    </p:animEffect>
                                  </p:childTnLst>
                                </p:cTn>
                              </p:par>
                              <p:par>
                                <p:cTn id="16" presetID="10" presetClass="entr" presetSubtype="0" fill="hold" nodeType="withEffect">
                                  <p:stCondLst>
                                    <p:cond delay="0"/>
                                  </p:stCondLst>
                                  <p:childTnLst>
                                    <p:set>
                                      <p:cBhvr>
                                        <p:cTn id="17" dur="1" fill="hold">
                                          <p:stCondLst>
                                            <p:cond delay="0"/>
                                          </p:stCondLst>
                                        </p:cTn>
                                        <p:tgtEl>
                                          <p:spTgt spid="7">
                                            <p:txEl>
                                              <p:pRg st="3" end="3"/>
                                            </p:txEl>
                                          </p:spTgt>
                                        </p:tgtEl>
                                        <p:attrNameLst>
                                          <p:attrName>style.visibility</p:attrName>
                                        </p:attrNameLst>
                                      </p:cBhvr>
                                      <p:to>
                                        <p:strVal val="visible"/>
                                      </p:to>
                                    </p:set>
                                    <p:animEffect transition="in" filter="fade">
                                      <p:cBhvr>
                                        <p:cTn id="18" dur="500"/>
                                        <p:tgtEl>
                                          <p:spTgt spid="7">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C:\Users\Shawn McCracken\Desktop\get-life\blule-background-conversations-with-john-get-life.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3" descr="C:\Users\Shawn McCracken\Desktop\get-life\get-life-circle-conversations-with-john-get-life.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620000" y="5410200"/>
            <a:ext cx="1346200" cy="1346200"/>
          </a:xfrm>
          <a:prstGeom prst="rect">
            <a:avLst/>
          </a:prstGeom>
          <a:noFill/>
          <a:extLst>
            <a:ext uri="{909E8E84-426E-40DD-AFC4-6F175D3DCCD1}">
              <a14:hiddenFill xmlns:a14="http://schemas.microsoft.com/office/drawing/2010/main">
                <a:solidFill>
                  <a:srgbClr val="FFFFFF"/>
                </a:solidFill>
              </a14:hiddenFill>
            </a:ext>
          </a:extLst>
        </p:spPr>
      </p:pic>
      <p:sp>
        <p:nvSpPr>
          <p:cNvPr id="6" name="Title 5"/>
          <p:cNvSpPr>
            <a:spLocks noGrp="1"/>
          </p:cNvSpPr>
          <p:nvPr>
            <p:ph type="title"/>
          </p:nvPr>
        </p:nvSpPr>
        <p:spPr>
          <a:xfrm>
            <a:off x="457200" y="12700"/>
            <a:ext cx="8229600" cy="749300"/>
          </a:xfrm>
        </p:spPr>
        <p:txBody>
          <a:bodyPr>
            <a:noAutofit/>
          </a:bodyPr>
          <a:lstStyle/>
          <a:p>
            <a:r>
              <a:rPr lang="en-US" sz="3600" b="1" dirty="0" smtClean="0">
                <a:solidFill>
                  <a:schemeClr val="bg1"/>
                </a:solidFill>
                <a:effectLst>
                  <a:outerShdw blurRad="38100" dist="38100" dir="2700000" algn="tl">
                    <a:srgbClr val="424634"/>
                  </a:outerShdw>
                </a:effectLst>
              </a:rPr>
              <a:t>Matthew 5:43-48 </a:t>
            </a:r>
            <a:r>
              <a:rPr lang="en-US" sz="2600" dirty="0" smtClean="0">
                <a:solidFill>
                  <a:schemeClr val="bg1"/>
                </a:solidFill>
                <a:effectLst>
                  <a:outerShdw blurRad="38100" dist="38100" dir="2700000" algn="tl">
                    <a:srgbClr val="424634"/>
                  </a:outerShdw>
                </a:effectLst>
              </a:rPr>
              <a:t>(MSG)</a:t>
            </a:r>
            <a:endParaRPr lang="en-US" sz="2600" dirty="0">
              <a:solidFill>
                <a:schemeClr val="bg1"/>
              </a:solidFill>
              <a:effectLst>
                <a:outerShdw blurRad="38100" dist="38100" dir="2700000" algn="tl">
                  <a:srgbClr val="424634"/>
                </a:outerShdw>
              </a:effectLst>
            </a:endParaRPr>
          </a:p>
        </p:txBody>
      </p:sp>
      <p:sp>
        <p:nvSpPr>
          <p:cNvPr id="7" name="Content Placeholder 6"/>
          <p:cNvSpPr>
            <a:spLocks noGrp="1"/>
          </p:cNvSpPr>
          <p:nvPr>
            <p:ph idx="1"/>
          </p:nvPr>
        </p:nvSpPr>
        <p:spPr>
          <a:xfrm>
            <a:off x="304800" y="762000"/>
            <a:ext cx="8661400" cy="5867400"/>
          </a:xfrm>
        </p:spPr>
        <p:txBody>
          <a:bodyPr>
            <a:noAutofit/>
          </a:bodyPr>
          <a:lstStyle/>
          <a:p>
            <a:pPr marL="0" indent="0">
              <a:buNone/>
            </a:pPr>
            <a:r>
              <a:rPr lang="en-US" sz="3600" b="1" dirty="0">
                <a:solidFill>
                  <a:schemeClr val="bg1"/>
                </a:solidFill>
                <a:effectLst>
                  <a:outerShdw blurRad="38100" dist="38100" dir="2700000" algn="tl">
                    <a:srgbClr val="424634"/>
                  </a:outerShdw>
                </a:effectLst>
              </a:rPr>
              <a:t>"You're familiar with the old written law, 'Love your friend,' and its unwritten companion, 'Hate your enemy.' I'm challenging that. I'm telling you to love your enemies. Let them bring out the best in you, not the worst. When someone gives you a hard time, respond with the energies of prayer, for then you are working out of your true selves, your God-created selves. </a:t>
            </a:r>
          </a:p>
        </p:txBody>
      </p:sp>
    </p:spTree>
    <p:extLst>
      <p:ext uri="{BB962C8B-B14F-4D97-AF65-F5344CB8AC3E}">
        <p14:creationId xmlns:p14="http://schemas.microsoft.com/office/powerpoint/2010/main" val="18533154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par>
                                <p:cTn id="8" presetID="10" presetClass="entr" presetSubtype="0" fill="hold" nodeType="withEffect">
                                  <p:stCondLst>
                                    <p:cond delay="0"/>
                                  </p:stCondLst>
                                  <p:childTnLst>
                                    <p:set>
                                      <p:cBhvr>
                                        <p:cTn id="9" dur="1" fill="hold">
                                          <p:stCondLst>
                                            <p:cond delay="0"/>
                                          </p:stCondLst>
                                        </p:cTn>
                                        <p:tgtEl>
                                          <p:spTgt spid="7">
                                            <p:txEl>
                                              <p:pRg st="0" end="0"/>
                                            </p:txEl>
                                          </p:spTgt>
                                        </p:tgtEl>
                                        <p:attrNameLst>
                                          <p:attrName>style.visibility</p:attrName>
                                        </p:attrNameLst>
                                      </p:cBhvr>
                                      <p:to>
                                        <p:strVal val="visible"/>
                                      </p:to>
                                    </p:set>
                                    <p:animEffect transition="in" filter="fade">
                                      <p:cBhvr>
                                        <p:cTn id="10" dur="500"/>
                                        <p:tgtEl>
                                          <p:spTgt spid="7">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C:\Users\Shawn McCracken\Desktop\get-life\blule-background-conversations-with-john-get-life.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3" descr="C:\Users\Shawn McCracken\Desktop\get-life\get-life-circle-conversations-with-john-get-life.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620000" y="5410200"/>
            <a:ext cx="1346200" cy="1346200"/>
          </a:xfrm>
          <a:prstGeom prst="rect">
            <a:avLst/>
          </a:prstGeom>
          <a:noFill/>
          <a:extLst>
            <a:ext uri="{909E8E84-426E-40DD-AFC4-6F175D3DCCD1}">
              <a14:hiddenFill xmlns:a14="http://schemas.microsoft.com/office/drawing/2010/main">
                <a:solidFill>
                  <a:srgbClr val="FFFFFF"/>
                </a:solidFill>
              </a14:hiddenFill>
            </a:ext>
          </a:extLst>
        </p:spPr>
      </p:pic>
      <p:sp>
        <p:nvSpPr>
          <p:cNvPr id="6" name="Title 5"/>
          <p:cNvSpPr>
            <a:spLocks noGrp="1"/>
          </p:cNvSpPr>
          <p:nvPr>
            <p:ph type="title"/>
          </p:nvPr>
        </p:nvSpPr>
        <p:spPr>
          <a:xfrm>
            <a:off x="457200" y="12700"/>
            <a:ext cx="8229600" cy="749300"/>
          </a:xfrm>
        </p:spPr>
        <p:txBody>
          <a:bodyPr>
            <a:noAutofit/>
          </a:bodyPr>
          <a:lstStyle/>
          <a:p>
            <a:r>
              <a:rPr lang="en-US" sz="3600" b="1" dirty="0" smtClean="0">
                <a:solidFill>
                  <a:schemeClr val="bg1"/>
                </a:solidFill>
                <a:effectLst>
                  <a:outerShdw blurRad="38100" dist="38100" dir="2700000" algn="tl">
                    <a:srgbClr val="424634"/>
                  </a:outerShdw>
                </a:effectLst>
              </a:rPr>
              <a:t>Matthew 5:43-48 </a:t>
            </a:r>
            <a:r>
              <a:rPr lang="en-US" sz="2600" dirty="0" smtClean="0">
                <a:solidFill>
                  <a:schemeClr val="bg1"/>
                </a:solidFill>
                <a:effectLst>
                  <a:outerShdw blurRad="38100" dist="38100" dir="2700000" algn="tl">
                    <a:srgbClr val="424634"/>
                  </a:outerShdw>
                </a:effectLst>
              </a:rPr>
              <a:t>(MSG)</a:t>
            </a:r>
            <a:endParaRPr lang="en-US" sz="2600" dirty="0">
              <a:solidFill>
                <a:schemeClr val="bg1"/>
              </a:solidFill>
              <a:effectLst>
                <a:outerShdw blurRad="38100" dist="38100" dir="2700000" algn="tl">
                  <a:srgbClr val="424634"/>
                </a:outerShdw>
              </a:effectLst>
            </a:endParaRPr>
          </a:p>
        </p:txBody>
      </p:sp>
      <p:sp>
        <p:nvSpPr>
          <p:cNvPr id="7" name="Content Placeholder 6"/>
          <p:cNvSpPr>
            <a:spLocks noGrp="1"/>
          </p:cNvSpPr>
          <p:nvPr>
            <p:ph idx="1"/>
          </p:nvPr>
        </p:nvSpPr>
        <p:spPr>
          <a:xfrm>
            <a:off x="304800" y="762000"/>
            <a:ext cx="8661400" cy="5867400"/>
          </a:xfrm>
        </p:spPr>
        <p:txBody>
          <a:bodyPr>
            <a:noAutofit/>
          </a:bodyPr>
          <a:lstStyle/>
          <a:p>
            <a:pPr marL="0" indent="0">
              <a:buNone/>
            </a:pPr>
            <a:r>
              <a:rPr lang="en-US" sz="3600" b="1" dirty="0">
                <a:solidFill>
                  <a:schemeClr val="bg1"/>
                </a:solidFill>
                <a:effectLst>
                  <a:outerShdw blurRad="38100" dist="38100" dir="2700000" algn="tl">
                    <a:srgbClr val="424634"/>
                  </a:outerShdw>
                </a:effectLst>
              </a:rPr>
              <a:t>This is what God does. He gives his best—the sun to warm and the rain to nourish—to everyone, regardless: the good and bad, the nice and nasty. If all you do is love the lovable, do you expect a bonus? Anybody can do that. If you simply say hello to those who greet you, do you expect a medal? Any run-of-the-mill sinner does that</a:t>
            </a:r>
            <a:r>
              <a:rPr lang="en-US" sz="3600" b="1" dirty="0" smtClean="0">
                <a:solidFill>
                  <a:schemeClr val="bg1"/>
                </a:solidFill>
                <a:effectLst>
                  <a:outerShdw blurRad="38100" dist="38100" dir="2700000" algn="tl">
                    <a:srgbClr val="424634"/>
                  </a:outerShdw>
                </a:effectLst>
              </a:rPr>
              <a:t>. </a:t>
            </a:r>
            <a:endParaRPr lang="en-US" sz="3600" b="1" dirty="0">
              <a:solidFill>
                <a:schemeClr val="bg1"/>
              </a:solidFill>
              <a:effectLst>
                <a:outerShdw blurRad="38100" dist="38100" dir="2700000" algn="tl">
                  <a:srgbClr val="424634"/>
                </a:outerShdw>
              </a:effectLst>
            </a:endParaRPr>
          </a:p>
        </p:txBody>
      </p:sp>
    </p:spTree>
    <p:extLst>
      <p:ext uri="{BB962C8B-B14F-4D97-AF65-F5344CB8AC3E}">
        <p14:creationId xmlns:p14="http://schemas.microsoft.com/office/powerpoint/2010/main" val="18668018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fade">
                                      <p:cBhvr>
                                        <p:cTn id="7" dur="500"/>
                                        <p:tgtEl>
                                          <p:spTgt spid="7">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C:\Users\Shawn McCracken\Desktop\get-life\blule-background-conversations-with-john-get-life.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3" descr="C:\Users\Shawn McCracken\Desktop\get-life\get-life-circle-conversations-with-john-get-life.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620000" y="5410200"/>
            <a:ext cx="1346200" cy="1346200"/>
          </a:xfrm>
          <a:prstGeom prst="rect">
            <a:avLst/>
          </a:prstGeom>
          <a:noFill/>
          <a:extLst>
            <a:ext uri="{909E8E84-426E-40DD-AFC4-6F175D3DCCD1}">
              <a14:hiddenFill xmlns:a14="http://schemas.microsoft.com/office/drawing/2010/main">
                <a:solidFill>
                  <a:srgbClr val="FFFFFF"/>
                </a:solidFill>
              </a14:hiddenFill>
            </a:ext>
          </a:extLst>
        </p:spPr>
      </p:pic>
      <p:sp>
        <p:nvSpPr>
          <p:cNvPr id="6" name="Title 5"/>
          <p:cNvSpPr>
            <a:spLocks noGrp="1"/>
          </p:cNvSpPr>
          <p:nvPr>
            <p:ph type="title"/>
          </p:nvPr>
        </p:nvSpPr>
        <p:spPr>
          <a:xfrm>
            <a:off x="457200" y="12700"/>
            <a:ext cx="8229600" cy="749300"/>
          </a:xfrm>
        </p:spPr>
        <p:txBody>
          <a:bodyPr>
            <a:noAutofit/>
          </a:bodyPr>
          <a:lstStyle/>
          <a:p>
            <a:r>
              <a:rPr lang="en-US" sz="3600" b="1" dirty="0" smtClean="0">
                <a:solidFill>
                  <a:schemeClr val="bg1"/>
                </a:solidFill>
                <a:effectLst>
                  <a:outerShdw blurRad="38100" dist="38100" dir="2700000" algn="tl">
                    <a:srgbClr val="424634"/>
                  </a:outerShdw>
                </a:effectLst>
              </a:rPr>
              <a:t>Matthew 5:43-48 </a:t>
            </a:r>
            <a:r>
              <a:rPr lang="en-US" sz="2600" dirty="0" smtClean="0">
                <a:solidFill>
                  <a:schemeClr val="bg1"/>
                </a:solidFill>
                <a:effectLst>
                  <a:outerShdw blurRad="38100" dist="38100" dir="2700000" algn="tl">
                    <a:srgbClr val="424634"/>
                  </a:outerShdw>
                </a:effectLst>
              </a:rPr>
              <a:t>(MSG)</a:t>
            </a:r>
            <a:endParaRPr lang="en-US" sz="2600" dirty="0">
              <a:solidFill>
                <a:schemeClr val="bg1"/>
              </a:solidFill>
              <a:effectLst>
                <a:outerShdw blurRad="38100" dist="38100" dir="2700000" algn="tl">
                  <a:srgbClr val="424634"/>
                </a:outerShdw>
              </a:effectLst>
            </a:endParaRPr>
          </a:p>
        </p:txBody>
      </p:sp>
      <p:sp>
        <p:nvSpPr>
          <p:cNvPr id="7" name="Content Placeholder 6"/>
          <p:cNvSpPr>
            <a:spLocks noGrp="1"/>
          </p:cNvSpPr>
          <p:nvPr>
            <p:ph idx="1"/>
          </p:nvPr>
        </p:nvSpPr>
        <p:spPr>
          <a:xfrm>
            <a:off x="304800" y="762000"/>
            <a:ext cx="8661400" cy="5867400"/>
          </a:xfrm>
        </p:spPr>
        <p:txBody>
          <a:bodyPr>
            <a:noAutofit/>
          </a:bodyPr>
          <a:lstStyle/>
          <a:p>
            <a:pPr marL="0" indent="0">
              <a:buNone/>
            </a:pPr>
            <a:r>
              <a:rPr lang="en-US" sz="3600" b="1" dirty="0">
                <a:solidFill>
                  <a:schemeClr val="bg1"/>
                </a:solidFill>
                <a:effectLst>
                  <a:outerShdw blurRad="38100" dist="38100" dir="2700000" algn="tl">
                    <a:srgbClr val="424634"/>
                  </a:outerShdw>
                </a:effectLst>
              </a:rPr>
              <a:t>"In a word, what I'm saying is, Grow up. You're kingdom subjects. Now live like it. Live out your God-created identity. Live generously and graciously toward others, the way God lives toward you."</a:t>
            </a:r>
          </a:p>
        </p:txBody>
      </p:sp>
    </p:spTree>
    <p:extLst>
      <p:ext uri="{BB962C8B-B14F-4D97-AF65-F5344CB8AC3E}">
        <p14:creationId xmlns:p14="http://schemas.microsoft.com/office/powerpoint/2010/main" val="32591958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fade">
                                      <p:cBhvr>
                                        <p:cTn id="7" dur="500"/>
                                        <p:tgtEl>
                                          <p:spTgt spid="7">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C:\Users\Shawn McCracken\Desktop\get-life\blule-background-conversations-with-john-get-life.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3" descr="C:\Users\Shawn McCracken\Desktop\get-life\get-life-circle-conversations-with-john-get-life.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620000" y="5410200"/>
            <a:ext cx="1346200" cy="1346200"/>
          </a:xfrm>
          <a:prstGeom prst="rect">
            <a:avLst/>
          </a:prstGeom>
          <a:noFill/>
          <a:extLst>
            <a:ext uri="{909E8E84-426E-40DD-AFC4-6F175D3DCCD1}">
              <a14:hiddenFill xmlns:a14="http://schemas.microsoft.com/office/drawing/2010/main">
                <a:solidFill>
                  <a:srgbClr val="FFFFFF"/>
                </a:solidFill>
              </a14:hiddenFill>
            </a:ext>
          </a:extLst>
        </p:spPr>
      </p:pic>
      <p:sp>
        <p:nvSpPr>
          <p:cNvPr id="6" name="Title 5"/>
          <p:cNvSpPr>
            <a:spLocks noGrp="1"/>
          </p:cNvSpPr>
          <p:nvPr>
            <p:ph type="title"/>
          </p:nvPr>
        </p:nvSpPr>
        <p:spPr>
          <a:xfrm>
            <a:off x="457200" y="12700"/>
            <a:ext cx="8229600" cy="749300"/>
          </a:xfrm>
        </p:spPr>
        <p:txBody>
          <a:bodyPr>
            <a:noAutofit/>
          </a:bodyPr>
          <a:lstStyle/>
          <a:p>
            <a:r>
              <a:rPr lang="en-US" sz="3600" b="1" dirty="0">
                <a:solidFill>
                  <a:schemeClr val="bg1"/>
                </a:solidFill>
                <a:effectLst>
                  <a:outerShdw blurRad="38100" dist="38100" dir="2700000" algn="tl">
                    <a:srgbClr val="424634"/>
                  </a:outerShdw>
                </a:effectLst>
              </a:rPr>
              <a:t>1 Peter </a:t>
            </a:r>
            <a:r>
              <a:rPr lang="en-US" sz="3600" b="1" dirty="0" smtClean="0">
                <a:solidFill>
                  <a:schemeClr val="bg1"/>
                </a:solidFill>
                <a:effectLst>
                  <a:outerShdw blurRad="38100" dist="38100" dir="2700000" algn="tl">
                    <a:srgbClr val="424634"/>
                  </a:outerShdw>
                </a:effectLst>
              </a:rPr>
              <a:t>2:21-23 </a:t>
            </a:r>
            <a:r>
              <a:rPr lang="en-US" sz="2600" dirty="0" smtClean="0">
                <a:solidFill>
                  <a:schemeClr val="bg1"/>
                </a:solidFill>
                <a:effectLst>
                  <a:outerShdw blurRad="38100" dist="38100" dir="2700000" algn="tl">
                    <a:srgbClr val="424634"/>
                  </a:outerShdw>
                </a:effectLst>
              </a:rPr>
              <a:t>(NIV)</a:t>
            </a:r>
            <a:endParaRPr lang="en-US" sz="2600" dirty="0">
              <a:solidFill>
                <a:schemeClr val="bg1"/>
              </a:solidFill>
              <a:effectLst>
                <a:outerShdw blurRad="38100" dist="38100" dir="2700000" algn="tl">
                  <a:srgbClr val="424634"/>
                </a:outerShdw>
              </a:effectLst>
            </a:endParaRPr>
          </a:p>
        </p:txBody>
      </p:sp>
      <p:sp>
        <p:nvSpPr>
          <p:cNvPr id="7" name="Content Placeholder 6"/>
          <p:cNvSpPr>
            <a:spLocks noGrp="1"/>
          </p:cNvSpPr>
          <p:nvPr>
            <p:ph idx="1"/>
          </p:nvPr>
        </p:nvSpPr>
        <p:spPr>
          <a:xfrm>
            <a:off x="304800" y="762000"/>
            <a:ext cx="8661400" cy="5867400"/>
          </a:xfrm>
        </p:spPr>
        <p:txBody>
          <a:bodyPr>
            <a:noAutofit/>
          </a:bodyPr>
          <a:lstStyle/>
          <a:p>
            <a:pPr marL="0" indent="0">
              <a:buNone/>
            </a:pPr>
            <a:r>
              <a:rPr lang="en-US" sz="3600" b="1" dirty="0" smtClean="0">
                <a:solidFill>
                  <a:schemeClr val="bg1"/>
                </a:solidFill>
                <a:effectLst>
                  <a:outerShdw blurRad="38100" dist="38100" dir="2700000" algn="tl">
                    <a:srgbClr val="424634"/>
                  </a:outerShdw>
                </a:effectLst>
              </a:rPr>
              <a:t>To </a:t>
            </a:r>
            <a:r>
              <a:rPr lang="en-US" sz="3600" b="1" dirty="0">
                <a:solidFill>
                  <a:schemeClr val="bg1"/>
                </a:solidFill>
                <a:effectLst>
                  <a:outerShdw blurRad="38100" dist="38100" dir="2700000" algn="tl">
                    <a:srgbClr val="424634"/>
                  </a:outerShdw>
                </a:effectLst>
              </a:rPr>
              <a:t>this you were called, because Christ suffered for you, leaving you an example, that you should follow in his steps. </a:t>
            </a:r>
            <a:r>
              <a:rPr lang="en-US" sz="3600" b="1" dirty="0" smtClean="0">
                <a:solidFill>
                  <a:schemeClr val="bg1"/>
                </a:solidFill>
                <a:effectLst>
                  <a:outerShdw blurRad="38100" dist="38100" dir="2700000" algn="tl">
                    <a:srgbClr val="424634"/>
                  </a:outerShdw>
                </a:effectLst>
              </a:rPr>
              <a:t>"He </a:t>
            </a:r>
            <a:r>
              <a:rPr lang="en-US" sz="3600" b="1" dirty="0">
                <a:solidFill>
                  <a:schemeClr val="bg1"/>
                </a:solidFill>
                <a:effectLst>
                  <a:outerShdw blurRad="38100" dist="38100" dir="2700000" algn="tl">
                    <a:srgbClr val="424634"/>
                  </a:outerShdw>
                </a:effectLst>
              </a:rPr>
              <a:t>committed no sin, and no deceit was found in his mouth." </a:t>
            </a:r>
            <a:r>
              <a:rPr lang="en-US" sz="3600" b="1" dirty="0" smtClean="0">
                <a:solidFill>
                  <a:schemeClr val="bg1"/>
                </a:solidFill>
                <a:effectLst>
                  <a:outerShdw blurRad="38100" dist="38100" dir="2700000" algn="tl">
                    <a:srgbClr val="424634"/>
                  </a:outerShdw>
                </a:effectLst>
              </a:rPr>
              <a:t>When </a:t>
            </a:r>
            <a:r>
              <a:rPr lang="en-US" sz="3600" b="1" dirty="0">
                <a:solidFill>
                  <a:schemeClr val="bg1"/>
                </a:solidFill>
                <a:effectLst>
                  <a:outerShdw blurRad="38100" dist="38100" dir="2700000" algn="tl">
                    <a:srgbClr val="424634"/>
                  </a:outerShdw>
                </a:effectLst>
              </a:rPr>
              <a:t>they hurled their insults at him, he did not retaliate; when he suffered, he made no threats. Instead, he entrusted himself to him who judges justly.</a:t>
            </a:r>
          </a:p>
        </p:txBody>
      </p:sp>
    </p:spTree>
    <p:extLst>
      <p:ext uri="{BB962C8B-B14F-4D97-AF65-F5344CB8AC3E}">
        <p14:creationId xmlns:p14="http://schemas.microsoft.com/office/powerpoint/2010/main" val="30000817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par>
                                <p:cTn id="8" presetID="10" presetClass="entr" presetSubtype="0" fill="hold" nodeType="withEffect">
                                  <p:stCondLst>
                                    <p:cond delay="0"/>
                                  </p:stCondLst>
                                  <p:childTnLst>
                                    <p:set>
                                      <p:cBhvr>
                                        <p:cTn id="9" dur="1" fill="hold">
                                          <p:stCondLst>
                                            <p:cond delay="0"/>
                                          </p:stCondLst>
                                        </p:cTn>
                                        <p:tgtEl>
                                          <p:spTgt spid="7">
                                            <p:txEl>
                                              <p:pRg st="0" end="0"/>
                                            </p:txEl>
                                          </p:spTgt>
                                        </p:tgtEl>
                                        <p:attrNameLst>
                                          <p:attrName>style.visibility</p:attrName>
                                        </p:attrNameLst>
                                      </p:cBhvr>
                                      <p:to>
                                        <p:strVal val="visible"/>
                                      </p:to>
                                    </p:set>
                                    <p:animEffect transition="in" filter="fade">
                                      <p:cBhvr>
                                        <p:cTn id="10" dur="500"/>
                                        <p:tgtEl>
                                          <p:spTgt spid="7">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Shawn McCracken\Desktop\get-life\large-text-conversations-with-john-get-life.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3999" cy="6858000"/>
          </a:xfrm>
          <a:prstGeom prst="rect">
            <a:avLst/>
          </a:prstGeom>
          <a:noFill/>
          <a:extLst>
            <a:ext uri="{909E8E84-426E-40DD-AFC4-6F175D3DCCD1}">
              <a14:hiddenFill xmlns:a14="http://schemas.microsoft.com/office/drawing/2010/main">
                <a:solidFill>
                  <a:srgbClr val="FFFFFF"/>
                </a:solidFill>
              </a14:hiddenFill>
            </a:ext>
          </a:extLst>
        </p:spPr>
      </p:pic>
      <p:sp>
        <p:nvSpPr>
          <p:cNvPr id="5" name="Content Placeholder 4"/>
          <p:cNvSpPr>
            <a:spLocks noGrp="1"/>
          </p:cNvSpPr>
          <p:nvPr>
            <p:ph type="subTitle" idx="1"/>
          </p:nvPr>
        </p:nvSpPr>
        <p:spPr>
          <a:xfrm>
            <a:off x="762000" y="2019300"/>
            <a:ext cx="8204200" cy="2819400"/>
          </a:xfrm>
        </p:spPr>
        <p:txBody>
          <a:bodyPr>
            <a:noAutofit/>
          </a:bodyPr>
          <a:lstStyle/>
          <a:p>
            <a:pPr lvl="0" algn="l">
              <a:spcBef>
                <a:spcPts val="1200"/>
              </a:spcBef>
            </a:pPr>
            <a:r>
              <a:rPr lang="en-US" sz="8500" b="1" dirty="0" smtClean="0">
                <a:solidFill>
                  <a:schemeClr val="bg1"/>
                </a:solidFill>
              </a:rPr>
              <a:t>Biblical Conflict Resolution</a:t>
            </a:r>
            <a:endParaRPr lang="en-US" sz="8500" b="1" dirty="0">
              <a:solidFill>
                <a:schemeClr val="bg1"/>
              </a:solidFill>
            </a:endParaRPr>
          </a:p>
        </p:txBody>
      </p:sp>
      <p:pic>
        <p:nvPicPr>
          <p:cNvPr id="8" name="Picture 3" descr="C:\Users\Shawn McCracken\Desktop\get-life\get-life-circle-conversations-with-john-get-life.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620000" y="5410200"/>
            <a:ext cx="1346200" cy="1346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154605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500"/>
                                        <p:tgtEl>
                                          <p:spTgt spid="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C:\Users\Shawn McCracken\Desktop\get-life\blule-background-conversations-with-john-get-life.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3" descr="C:\Users\Shawn McCracken\Desktop\get-life\get-life-circle-conversations-with-john-get-life.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620000" y="5410200"/>
            <a:ext cx="1346200" cy="1346200"/>
          </a:xfrm>
          <a:prstGeom prst="rect">
            <a:avLst/>
          </a:prstGeom>
          <a:noFill/>
          <a:extLst>
            <a:ext uri="{909E8E84-426E-40DD-AFC4-6F175D3DCCD1}">
              <a14:hiddenFill xmlns:a14="http://schemas.microsoft.com/office/drawing/2010/main">
                <a:solidFill>
                  <a:srgbClr val="FFFFFF"/>
                </a:solidFill>
              </a14:hiddenFill>
            </a:ext>
          </a:extLst>
        </p:spPr>
      </p:pic>
      <p:sp>
        <p:nvSpPr>
          <p:cNvPr id="6" name="Title 5"/>
          <p:cNvSpPr>
            <a:spLocks noGrp="1"/>
          </p:cNvSpPr>
          <p:nvPr>
            <p:ph type="title"/>
          </p:nvPr>
        </p:nvSpPr>
        <p:spPr>
          <a:xfrm>
            <a:off x="457200" y="12700"/>
            <a:ext cx="8229600" cy="749300"/>
          </a:xfrm>
        </p:spPr>
        <p:txBody>
          <a:bodyPr>
            <a:noAutofit/>
          </a:bodyPr>
          <a:lstStyle/>
          <a:p>
            <a:r>
              <a:rPr lang="en-US" sz="5000" b="1" dirty="0" smtClean="0">
                <a:solidFill>
                  <a:schemeClr val="bg1"/>
                </a:solidFill>
                <a:effectLst>
                  <a:outerShdw blurRad="38100" dist="38100" dir="2700000" algn="tl">
                    <a:srgbClr val="424634"/>
                  </a:outerShdw>
                </a:effectLst>
              </a:rPr>
              <a:t>Matthew 18:15-17</a:t>
            </a:r>
            <a:endParaRPr lang="en-US" sz="5000" dirty="0">
              <a:solidFill>
                <a:schemeClr val="bg1"/>
              </a:solidFill>
              <a:effectLst>
                <a:outerShdw blurRad="38100" dist="38100" dir="2700000" algn="tl">
                  <a:srgbClr val="424634"/>
                </a:outerShdw>
              </a:effectLst>
            </a:endParaRPr>
          </a:p>
        </p:txBody>
      </p:sp>
      <p:sp>
        <p:nvSpPr>
          <p:cNvPr id="7" name="Content Placeholder 6"/>
          <p:cNvSpPr>
            <a:spLocks noGrp="1"/>
          </p:cNvSpPr>
          <p:nvPr>
            <p:ph idx="1"/>
          </p:nvPr>
        </p:nvSpPr>
        <p:spPr>
          <a:xfrm>
            <a:off x="304800" y="914400"/>
            <a:ext cx="8661400" cy="5715000"/>
          </a:xfrm>
        </p:spPr>
        <p:txBody>
          <a:bodyPr>
            <a:noAutofit/>
          </a:bodyPr>
          <a:lstStyle/>
          <a:p>
            <a:pPr marL="0" indent="0">
              <a:spcAft>
                <a:spcPts val="2400"/>
              </a:spcAft>
              <a:buNone/>
            </a:pPr>
            <a:r>
              <a:rPr lang="en-US" sz="3600" b="1" dirty="0" smtClean="0">
                <a:solidFill>
                  <a:schemeClr val="bg1"/>
                </a:solidFill>
                <a:effectLst>
                  <a:outerShdw blurRad="38100" dist="38100" dir="2700000" algn="tl">
                    <a:srgbClr val="424634"/>
                  </a:outerShdw>
                </a:effectLst>
              </a:rPr>
              <a:t>Step 1: Person to person</a:t>
            </a:r>
          </a:p>
          <a:p>
            <a:r>
              <a:rPr lang="en-US" sz="3600" b="1" dirty="0" smtClean="0">
                <a:solidFill>
                  <a:schemeClr val="bg1"/>
                </a:solidFill>
                <a:effectLst>
                  <a:outerShdw blurRad="38100" dist="38100" dir="2700000" algn="tl">
                    <a:srgbClr val="424634"/>
                  </a:outerShdw>
                </a:effectLst>
              </a:rPr>
              <a:t>Do not discuss with anyone else first, except God!</a:t>
            </a:r>
          </a:p>
          <a:p>
            <a:r>
              <a:rPr lang="en-US" sz="3600" b="1" dirty="0" smtClean="0">
                <a:solidFill>
                  <a:schemeClr val="bg1"/>
                </a:solidFill>
                <a:effectLst>
                  <a:outerShdw blurRad="38100" dist="38100" dir="2700000" algn="tl">
                    <a:srgbClr val="424634"/>
                  </a:outerShdw>
                </a:effectLst>
              </a:rPr>
              <a:t>Otherwise you are guilty of gossip and sowing discord</a:t>
            </a:r>
          </a:p>
          <a:p>
            <a:r>
              <a:rPr lang="en-US" sz="3600" b="1" dirty="0" smtClean="0">
                <a:solidFill>
                  <a:schemeClr val="bg1"/>
                </a:solidFill>
                <a:effectLst>
                  <a:outerShdw blurRad="38100" dist="38100" dir="2700000" algn="tl">
                    <a:srgbClr val="424634"/>
                  </a:outerShdw>
                </a:effectLst>
              </a:rPr>
              <a:t>This takes spiritual discipline</a:t>
            </a:r>
          </a:p>
          <a:p>
            <a:r>
              <a:rPr lang="en-US" sz="3600" b="1" dirty="0" smtClean="0">
                <a:solidFill>
                  <a:schemeClr val="bg1"/>
                </a:solidFill>
                <a:effectLst>
                  <a:outerShdw blurRad="38100" dist="38100" dir="2700000" algn="tl">
                    <a:srgbClr val="424634"/>
                  </a:outerShdw>
                </a:effectLst>
              </a:rPr>
              <a:t>Direct communication</a:t>
            </a:r>
            <a:endParaRPr lang="en-US" sz="3600" b="1" dirty="0">
              <a:solidFill>
                <a:schemeClr val="bg1"/>
              </a:solidFill>
              <a:effectLst>
                <a:outerShdw blurRad="38100" dist="38100" dir="2700000" algn="tl">
                  <a:srgbClr val="424634"/>
                </a:outerShdw>
              </a:effectLst>
            </a:endParaRPr>
          </a:p>
        </p:txBody>
      </p:sp>
    </p:spTree>
    <p:extLst>
      <p:ext uri="{BB962C8B-B14F-4D97-AF65-F5344CB8AC3E}">
        <p14:creationId xmlns:p14="http://schemas.microsoft.com/office/powerpoint/2010/main" val="11074717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7">
                                            <p:txEl>
                                              <p:pRg st="0" end="0"/>
                                            </p:txEl>
                                          </p:spTgt>
                                        </p:tgtEl>
                                        <p:attrNameLst>
                                          <p:attrName>style.visibility</p:attrName>
                                        </p:attrNameLst>
                                      </p:cBhvr>
                                      <p:to>
                                        <p:strVal val="visible"/>
                                      </p:to>
                                    </p:set>
                                    <p:animEffect transition="in" filter="fade">
                                      <p:cBhvr>
                                        <p:cTn id="12" dur="500"/>
                                        <p:tgtEl>
                                          <p:spTgt spid="7">
                                            <p:txEl>
                                              <p:pRg st="0" end="0"/>
                                            </p:txEl>
                                          </p:spTgt>
                                        </p:tgtEl>
                                      </p:cBhvr>
                                    </p:animEffect>
                                  </p:childTnLst>
                                </p:cTn>
                              </p:par>
                            </p:childTnLst>
                          </p:cTn>
                        </p:par>
                        <p:par>
                          <p:cTn id="13" fill="hold">
                            <p:stCondLst>
                              <p:cond delay="500"/>
                            </p:stCondLst>
                            <p:childTnLst>
                              <p:par>
                                <p:cTn id="14" presetID="10" presetClass="entr" presetSubtype="0" fill="hold" nodeType="afterEffect">
                                  <p:stCondLst>
                                    <p:cond delay="0"/>
                                  </p:stCondLst>
                                  <p:childTnLst>
                                    <p:set>
                                      <p:cBhvr>
                                        <p:cTn id="15" dur="1" fill="hold">
                                          <p:stCondLst>
                                            <p:cond delay="0"/>
                                          </p:stCondLst>
                                        </p:cTn>
                                        <p:tgtEl>
                                          <p:spTgt spid="7">
                                            <p:txEl>
                                              <p:pRg st="1" end="1"/>
                                            </p:txEl>
                                          </p:spTgt>
                                        </p:tgtEl>
                                        <p:attrNameLst>
                                          <p:attrName>style.visibility</p:attrName>
                                        </p:attrNameLst>
                                      </p:cBhvr>
                                      <p:to>
                                        <p:strVal val="visible"/>
                                      </p:to>
                                    </p:set>
                                    <p:animEffect transition="in" filter="fade">
                                      <p:cBhvr>
                                        <p:cTn id="16" dur="500"/>
                                        <p:tgtEl>
                                          <p:spTgt spid="7">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nodeType="clickEffect">
                                  <p:stCondLst>
                                    <p:cond delay="0"/>
                                  </p:stCondLst>
                                  <p:childTnLst>
                                    <p:set>
                                      <p:cBhvr>
                                        <p:cTn id="20" dur="1" fill="hold">
                                          <p:stCondLst>
                                            <p:cond delay="0"/>
                                          </p:stCondLst>
                                        </p:cTn>
                                        <p:tgtEl>
                                          <p:spTgt spid="7">
                                            <p:txEl>
                                              <p:pRg st="2" end="2"/>
                                            </p:txEl>
                                          </p:spTgt>
                                        </p:tgtEl>
                                        <p:attrNameLst>
                                          <p:attrName>style.visibility</p:attrName>
                                        </p:attrNameLst>
                                      </p:cBhvr>
                                      <p:to>
                                        <p:strVal val="visible"/>
                                      </p:to>
                                    </p:set>
                                    <p:animEffect transition="in" filter="fade">
                                      <p:cBhvr>
                                        <p:cTn id="21" dur="500"/>
                                        <p:tgtEl>
                                          <p:spTgt spid="7">
                                            <p:txEl>
                                              <p:pRg st="2" end="2"/>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nodeType="clickEffect">
                                  <p:stCondLst>
                                    <p:cond delay="0"/>
                                  </p:stCondLst>
                                  <p:childTnLst>
                                    <p:set>
                                      <p:cBhvr>
                                        <p:cTn id="25" dur="1" fill="hold">
                                          <p:stCondLst>
                                            <p:cond delay="0"/>
                                          </p:stCondLst>
                                        </p:cTn>
                                        <p:tgtEl>
                                          <p:spTgt spid="7">
                                            <p:txEl>
                                              <p:pRg st="3" end="3"/>
                                            </p:txEl>
                                          </p:spTgt>
                                        </p:tgtEl>
                                        <p:attrNameLst>
                                          <p:attrName>style.visibility</p:attrName>
                                        </p:attrNameLst>
                                      </p:cBhvr>
                                      <p:to>
                                        <p:strVal val="visible"/>
                                      </p:to>
                                    </p:set>
                                    <p:animEffect transition="in" filter="fade">
                                      <p:cBhvr>
                                        <p:cTn id="26" dur="500"/>
                                        <p:tgtEl>
                                          <p:spTgt spid="7">
                                            <p:txEl>
                                              <p:pRg st="3" end="3"/>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nodeType="clickEffect">
                                  <p:stCondLst>
                                    <p:cond delay="0"/>
                                  </p:stCondLst>
                                  <p:childTnLst>
                                    <p:set>
                                      <p:cBhvr>
                                        <p:cTn id="30" dur="1" fill="hold">
                                          <p:stCondLst>
                                            <p:cond delay="0"/>
                                          </p:stCondLst>
                                        </p:cTn>
                                        <p:tgtEl>
                                          <p:spTgt spid="7">
                                            <p:txEl>
                                              <p:pRg st="4" end="4"/>
                                            </p:txEl>
                                          </p:spTgt>
                                        </p:tgtEl>
                                        <p:attrNameLst>
                                          <p:attrName>style.visibility</p:attrName>
                                        </p:attrNameLst>
                                      </p:cBhvr>
                                      <p:to>
                                        <p:strVal val="visible"/>
                                      </p:to>
                                    </p:set>
                                    <p:animEffect transition="in" filter="fade">
                                      <p:cBhvr>
                                        <p:cTn id="31" dur="500"/>
                                        <p:tgtEl>
                                          <p:spTgt spid="7">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C:\Users\Shawn McCracken\Desktop\get-life\blule-background-conversations-with-john-get-life.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3" descr="C:\Users\Shawn McCracken\Desktop\get-life\get-life-circle-conversations-with-john-get-life.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620000" y="5410200"/>
            <a:ext cx="1346200" cy="1346200"/>
          </a:xfrm>
          <a:prstGeom prst="rect">
            <a:avLst/>
          </a:prstGeom>
          <a:noFill/>
          <a:extLst>
            <a:ext uri="{909E8E84-426E-40DD-AFC4-6F175D3DCCD1}">
              <a14:hiddenFill xmlns:a14="http://schemas.microsoft.com/office/drawing/2010/main">
                <a:solidFill>
                  <a:srgbClr val="FFFFFF"/>
                </a:solidFill>
              </a14:hiddenFill>
            </a:ext>
          </a:extLst>
        </p:spPr>
      </p:pic>
      <p:sp>
        <p:nvSpPr>
          <p:cNvPr id="6" name="Title 5"/>
          <p:cNvSpPr>
            <a:spLocks noGrp="1"/>
          </p:cNvSpPr>
          <p:nvPr>
            <p:ph type="title"/>
          </p:nvPr>
        </p:nvSpPr>
        <p:spPr>
          <a:xfrm>
            <a:off x="457200" y="12700"/>
            <a:ext cx="8229600" cy="749300"/>
          </a:xfrm>
        </p:spPr>
        <p:txBody>
          <a:bodyPr>
            <a:noAutofit/>
          </a:bodyPr>
          <a:lstStyle/>
          <a:p>
            <a:r>
              <a:rPr lang="en-US" sz="3600" b="1" dirty="0" smtClean="0">
                <a:solidFill>
                  <a:srgbClr val="FFFF99"/>
                </a:solidFill>
                <a:effectLst>
                  <a:outerShdw blurRad="38100" dist="38100" dir="2700000" algn="tl">
                    <a:srgbClr val="424634"/>
                  </a:outerShdw>
                </a:effectLst>
              </a:rPr>
              <a:t>Offense</a:t>
            </a:r>
            <a:r>
              <a:rPr lang="en-US" sz="3600" b="1" dirty="0" smtClean="0">
                <a:solidFill>
                  <a:schemeClr val="bg1"/>
                </a:solidFill>
                <a:effectLst>
                  <a:outerShdw blurRad="38100" dist="38100" dir="2700000" algn="tl">
                    <a:srgbClr val="424634"/>
                  </a:outerShdw>
                </a:effectLst>
              </a:rPr>
              <a:t>: </a:t>
            </a:r>
            <a:r>
              <a:rPr lang="en-US" sz="3600" b="1" i="1" dirty="0" err="1" smtClean="0">
                <a:solidFill>
                  <a:schemeClr val="bg1"/>
                </a:solidFill>
                <a:effectLst>
                  <a:outerShdw blurRad="38100" dist="38100" dir="2700000" algn="tl">
                    <a:srgbClr val="424634"/>
                  </a:outerShdw>
                </a:effectLst>
              </a:rPr>
              <a:t>skandalon</a:t>
            </a:r>
            <a:r>
              <a:rPr lang="en-US" sz="3600" b="1" i="1" dirty="0" smtClean="0">
                <a:solidFill>
                  <a:schemeClr val="bg1"/>
                </a:solidFill>
                <a:effectLst>
                  <a:outerShdw blurRad="38100" dist="38100" dir="2700000" algn="tl">
                    <a:srgbClr val="424634"/>
                  </a:outerShdw>
                </a:effectLst>
              </a:rPr>
              <a:t> </a:t>
            </a:r>
            <a:r>
              <a:rPr lang="en-US" sz="3600" b="1" dirty="0" smtClean="0">
                <a:solidFill>
                  <a:schemeClr val="bg1"/>
                </a:solidFill>
                <a:effectLst>
                  <a:outerShdw blurRad="38100" dist="38100" dir="2700000" algn="tl">
                    <a:srgbClr val="424634"/>
                  </a:outerShdw>
                </a:effectLst>
              </a:rPr>
              <a:t>(“scandal”)</a:t>
            </a:r>
            <a:endParaRPr lang="en-US" sz="2600" dirty="0">
              <a:solidFill>
                <a:schemeClr val="bg1"/>
              </a:solidFill>
              <a:effectLst>
                <a:outerShdw blurRad="38100" dist="38100" dir="2700000" algn="tl">
                  <a:srgbClr val="424634"/>
                </a:outerShdw>
              </a:effectLst>
            </a:endParaRPr>
          </a:p>
        </p:txBody>
      </p:sp>
      <p:sp>
        <p:nvSpPr>
          <p:cNvPr id="7" name="Content Placeholder 6"/>
          <p:cNvSpPr>
            <a:spLocks noGrp="1"/>
          </p:cNvSpPr>
          <p:nvPr>
            <p:ph idx="1"/>
          </p:nvPr>
        </p:nvSpPr>
        <p:spPr>
          <a:xfrm>
            <a:off x="152400" y="990600"/>
            <a:ext cx="8813800" cy="5638800"/>
          </a:xfrm>
        </p:spPr>
        <p:txBody>
          <a:bodyPr>
            <a:noAutofit/>
          </a:bodyPr>
          <a:lstStyle/>
          <a:p>
            <a:pPr>
              <a:spcBef>
                <a:spcPts val="0"/>
              </a:spcBef>
              <a:spcAft>
                <a:spcPts val="2400"/>
              </a:spcAft>
            </a:pPr>
            <a:r>
              <a:rPr lang="en-US" sz="3600" b="1" dirty="0" smtClean="0">
                <a:solidFill>
                  <a:schemeClr val="bg1"/>
                </a:solidFill>
                <a:effectLst>
                  <a:outerShdw blurRad="38100" dist="38100" dir="2700000" algn="tl">
                    <a:srgbClr val="424634"/>
                  </a:outerShdw>
                </a:effectLst>
              </a:rPr>
              <a:t>Trap; snare; </a:t>
            </a:r>
            <a:r>
              <a:rPr lang="en-US" sz="3600" b="1" dirty="0">
                <a:solidFill>
                  <a:schemeClr val="bg1"/>
                </a:solidFill>
                <a:effectLst>
                  <a:outerShdw blurRad="38100" dist="38100" dir="2700000" algn="tl">
                    <a:srgbClr val="424634"/>
                  </a:outerShdw>
                </a:effectLst>
              </a:rPr>
              <a:t>to trip up </a:t>
            </a:r>
            <a:r>
              <a:rPr lang="en-US" sz="3600" b="1" dirty="0" smtClean="0">
                <a:solidFill>
                  <a:schemeClr val="bg1"/>
                </a:solidFill>
                <a:effectLst>
                  <a:outerShdw blurRad="38100" dist="38100" dir="2700000" algn="tl">
                    <a:srgbClr val="424634"/>
                  </a:outerShdw>
                </a:effectLst>
              </a:rPr>
              <a:t>(</a:t>
            </a:r>
            <a:r>
              <a:rPr lang="en-US" sz="3600" b="1" dirty="0">
                <a:solidFill>
                  <a:schemeClr val="bg1"/>
                </a:solidFill>
                <a:effectLst>
                  <a:outerShdw blurRad="38100" dist="38100" dir="2700000" algn="tl">
                    <a:srgbClr val="424634"/>
                  </a:outerShdw>
                </a:effectLst>
              </a:rPr>
              <a:t>figuratively, cause of displeasure or sin) </a:t>
            </a:r>
            <a:r>
              <a:rPr lang="en-US" sz="3600" b="1" dirty="0" smtClean="0">
                <a:solidFill>
                  <a:schemeClr val="bg1"/>
                </a:solidFill>
                <a:effectLst>
                  <a:outerShdw blurRad="38100" dist="38100" dir="2700000" algn="tl">
                    <a:srgbClr val="424634"/>
                  </a:outerShdw>
                </a:effectLst>
              </a:rPr>
              <a:t>           -</a:t>
            </a:r>
            <a:r>
              <a:rPr lang="en-US" sz="3000" b="1" dirty="0" smtClean="0">
                <a:solidFill>
                  <a:schemeClr val="bg1"/>
                </a:solidFill>
                <a:effectLst>
                  <a:outerShdw blurRad="38100" dist="38100" dir="2700000" algn="tl">
                    <a:srgbClr val="424634"/>
                  </a:outerShdw>
                </a:effectLst>
              </a:rPr>
              <a:t>Strong’s Concordance </a:t>
            </a:r>
          </a:p>
          <a:p>
            <a:r>
              <a:rPr lang="en-US" sz="3600" b="1" dirty="0" smtClean="0">
                <a:solidFill>
                  <a:srgbClr val="FFFF99"/>
                </a:solidFill>
                <a:effectLst>
                  <a:outerShdw blurRad="38100" dist="38100" dir="2700000" algn="tl">
                    <a:srgbClr val="424634"/>
                  </a:outerShdw>
                </a:effectLst>
              </a:rPr>
              <a:t>The </a:t>
            </a:r>
            <a:r>
              <a:rPr lang="en-US" sz="3600" b="1" dirty="0">
                <a:solidFill>
                  <a:srgbClr val="FFFF99"/>
                </a:solidFill>
                <a:effectLst>
                  <a:outerShdw blurRad="38100" dist="38100" dir="2700000" algn="tl">
                    <a:srgbClr val="424634"/>
                  </a:outerShdw>
                </a:effectLst>
              </a:rPr>
              <a:t>trigger of a trap </a:t>
            </a:r>
            <a:r>
              <a:rPr lang="en-US" sz="3600" b="1" dirty="0">
                <a:solidFill>
                  <a:schemeClr val="bg1"/>
                </a:solidFill>
                <a:effectLst>
                  <a:outerShdw blurRad="38100" dist="38100" dir="2700000" algn="tl">
                    <a:srgbClr val="424634"/>
                  </a:outerShdw>
                </a:effectLst>
              </a:rPr>
              <a:t>on which the </a:t>
            </a:r>
            <a:r>
              <a:rPr lang="en-US" sz="3600" b="1" dirty="0">
                <a:solidFill>
                  <a:srgbClr val="FFFF99"/>
                </a:solidFill>
                <a:effectLst>
                  <a:outerShdw blurRad="38100" dist="38100" dir="2700000" algn="tl">
                    <a:srgbClr val="424634"/>
                  </a:outerShdw>
                </a:effectLst>
              </a:rPr>
              <a:t>bait</a:t>
            </a:r>
            <a:r>
              <a:rPr lang="en-US" sz="3600" b="1" dirty="0">
                <a:solidFill>
                  <a:schemeClr val="bg1"/>
                </a:solidFill>
                <a:effectLst>
                  <a:outerShdw blurRad="38100" dist="38100" dir="2700000" algn="tl">
                    <a:srgbClr val="424634"/>
                  </a:outerShdw>
                </a:effectLst>
              </a:rPr>
              <a:t> is placed, and which, when touched by the  </a:t>
            </a:r>
            <a:r>
              <a:rPr lang="en-US" sz="3600" b="1" dirty="0" smtClean="0">
                <a:solidFill>
                  <a:schemeClr val="bg1"/>
                </a:solidFill>
                <a:effectLst>
                  <a:outerShdw blurRad="38100" dist="38100" dir="2700000" algn="tl">
                    <a:srgbClr val="424634"/>
                  </a:outerShdw>
                </a:effectLst>
              </a:rPr>
              <a:t>animal</a:t>
            </a:r>
            <a:r>
              <a:rPr lang="en-US" sz="3600" b="1" dirty="0">
                <a:solidFill>
                  <a:schemeClr val="bg1"/>
                </a:solidFill>
                <a:effectLst>
                  <a:outerShdw blurRad="38100" dist="38100" dir="2700000" algn="tl">
                    <a:srgbClr val="424634"/>
                  </a:outerShdw>
                </a:effectLst>
              </a:rPr>
              <a:t>, springs and causes it to close causing </a:t>
            </a:r>
            <a:r>
              <a:rPr lang="en-US" sz="3600" b="1" dirty="0">
                <a:solidFill>
                  <a:srgbClr val="FFFF99"/>
                </a:solidFill>
                <a:effectLst>
                  <a:outerShdw blurRad="38100" dist="38100" dir="2700000" algn="tl">
                    <a:srgbClr val="424634"/>
                  </a:outerShdw>
                </a:effectLst>
              </a:rPr>
              <a:t>entrapment</a:t>
            </a:r>
            <a:r>
              <a:rPr lang="en-US" sz="3600" b="1" dirty="0" smtClean="0">
                <a:solidFill>
                  <a:schemeClr val="bg1"/>
                </a:solidFill>
                <a:effectLst>
                  <a:outerShdw blurRad="38100" dist="38100" dir="2700000" algn="tl">
                    <a:srgbClr val="424634"/>
                  </a:outerShdw>
                </a:effectLst>
              </a:rPr>
              <a:t>.</a:t>
            </a:r>
            <a:br>
              <a:rPr lang="en-US" sz="3600" b="1" dirty="0" smtClean="0">
                <a:solidFill>
                  <a:schemeClr val="bg1"/>
                </a:solidFill>
                <a:effectLst>
                  <a:outerShdw blurRad="38100" dist="38100" dir="2700000" algn="tl">
                    <a:srgbClr val="424634"/>
                  </a:outerShdw>
                </a:effectLst>
              </a:rPr>
            </a:br>
            <a:r>
              <a:rPr lang="en-US" sz="3600" b="1" dirty="0" smtClean="0">
                <a:solidFill>
                  <a:schemeClr val="bg1"/>
                </a:solidFill>
                <a:effectLst>
                  <a:outerShdw blurRad="38100" dist="38100" dir="2700000" algn="tl">
                    <a:srgbClr val="424634"/>
                  </a:outerShdw>
                </a:effectLst>
              </a:rPr>
              <a:t>-</a:t>
            </a:r>
            <a:r>
              <a:rPr lang="en-US" sz="3000" b="1" dirty="0" err="1" smtClean="0">
                <a:solidFill>
                  <a:schemeClr val="bg1"/>
                </a:solidFill>
                <a:effectLst>
                  <a:outerShdw blurRad="38100" dist="38100" dir="2700000" algn="tl">
                    <a:srgbClr val="424634"/>
                  </a:outerShdw>
                </a:effectLst>
              </a:rPr>
              <a:t>Zodhiates</a:t>
            </a:r>
            <a:r>
              <a:rPr lang="en-US" sz="3000" b="1" dirty="0">
                <a:solidFill>
                  <a:schemeClr val="bg1"/>
                </a:solidFill>
                <a:effectLst>
                  <a:outerShdw blurRad="38100" dist="38100" dir="2700000" algn="tl">
                    <a:srgbClr val="424634"/>
                  </a:outerShdw>
                </a:effectLst>
              </a:rPr>
              <a:t>’ Complete Word Study </a:t>
            </a:r>
            <a:r>
              <a:rPr lang="en-US" sz="3000" b="1" dirty="0" smtClean="0">
                <a:solidFill>
                  <a:schemeClr val="bg1"/>
                </a:solidFill>
                <a:effectLst>
                  <a:outerShdw blurRad="38100" dist="38100" dir="2700000" algn="tl">
                    <a:srgbClr val="424634"/>
                  </a:outerShdw>
                </a:effectLst>
              </a:rPr>
              <a:t>Dictionar</a:t>
            </a:r>
            <a:r>
              <a:rPr lang="en-US" sz="3000" b="1" dirty="0" smtClean="0">
                <a:solidFill>
                  <a:schemeClr val="bg1"/>
                </a:solidFill>
                <a:effectLst>
                  <a:outerShdw blurRad="38100" dist="38100" dir="2700000" algn="tl">
                    <a:srgbClr val="000000">
                      <a:alpha val="43137"/>
                    </a:srgbClr>
                  </a:outerShdw>
                </a:effectLst>
              </a:rPr>
              <a:t>y</a:t>
            </a:r>
            <a:r>
              <a:rPr lang="en-US" sz="3000" b="1" dirty="0" smtClean="0"/>
              <a:t> </a:t>
            </a:r>
            <a:endParaRPr lang="en-US" sz="3000" b="1" dirty="0"/>
          </a:p>
        </p:txBody>
      </p:sp>
    </p:spTree>
    <p:extLst>
      <p:ext uri="{BB962C8B-B14F-4D97-AF65-F5344CB8AC3E}">
        <p14:creationId xmlns:p14="http://schemas.microsoft.com/office/powerpoint/2010/main" val="17510169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7">
                                            <p:txEl>
                                              <p:pRg st="0" end="0"/>
                                            </p:txEl>
                                          </p:spTgt>
                                        </p:tgtEl>
                                        <p:attrNameLst>
                                          <p:attrName>style.visibility</p:attrName>
                                        </p:attrNameLst>
                                      </p:cBhvr>
                                      <p:to>
                                        <p:strVal val="visible"/>
                                      </p:to>
                                    </p:set>
                                    <p:animEffect transition="in" filter="fade">
                                      <p:cBhvr>
                                        <p:cTn id="11" dur="500"/>
                                        <p:tgtEl>
                                          <p:spTgt spid="7">
                                            <p:txEl>
                                              <p:pRg st="0" end="0"/>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nodeType="clickEffect">
                                  <p:stCondLst>
                                    <p:cond delay="0"/>
                                  </p:stCondLst>
                                  <p:childTnLst>
                                    <p:set>
                                      <p:cBhvr>
                                        <p:cTn id="15" dur="1" fill="hold">
                                          <p:stCondLst>
                                            <p:cond delay="0"/>
                                          </p:stCondLst>
                                        </p:cTn>
                                        <p:tgtEl>
                                          <p:spTgt spid="7">
                                            <p:txEl>
                                              <p:pRg st="1" end="1"/>
                                            </p:txEl>
                                          </p:spTgt>
                                        </p:tgtEl>
                                        <p:attrNameLst>
                                          <p:attrName>style.visibility</p:attrName>
                                        </p:attrNameLst>
                                      </p:cBhvr>
                                      <p:to>
                                        <p:strVal val="visible"/>
                                      </p:to>
                                    </p:set>
                                    <p:animEffect transition="in" filter="fade">
                                      <p:cBhvr>
                                        <p:cTn id="16" dur="500"/>
                                        <p:tgtEl>
                                          <p:spTgt spid="7">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C:\Users\Shawn McCracken\Desktop\get-life\blule-background-conversations-with-john-get-life.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3" descr="C:\Users\Shawn McCracken\Desktop\get-life\get-life-circle-conversations-with-john-get-life.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620000" y="5410200"/>
            <a:ext cx="1346200" cy="1346200"/>
          </a:xfrm>
          <a:prstGeom prst="rect">
            <a:avLst/>
          </a:prstGeom>
          <a:noFill/>
          <a:extLst>
            <a:ext uri="{909E8E84-426E-40DD-AFC4-6F175D3DCCD1}">
              <a14:hiddenFill xmlns:a14="http://schemas.microsoft.com/office/drawing/2010/main">
                <a:solidFill>
                  <a:srgbClr val="FFFFFF"/>
                </a:solidFill>
              </a14:hiddenFill>
            </a:ext>
          </a:extLst>
        </p:spPr>
      </p:pic>
      <p:sp>
        <p:nvSpPr>
          <p:cNvPr id="6" name="Title 5"/>
          <p:cNvSpPr>
            <a:spLocks noGrp="1"/>
          </p:cNvSpPr>
          <p:nvPr>
            <p:ph type="title"/>
          </p:nvPr>
        </p:nvSpPr>
        <p:spPr>
          <a:xfrm>
            <a:off x="457200" y="12700"/>
            <a:ext cx="8229600" cy="749300"/>
          </a:xfrm>
        </p:spPr>
        <p:txBody>
          <a:bodyPr>
            <a:noAutofit/>
          </a:bodyPr>
          <a:lstStyle/>
          <a:p>
            <a:r>
              <a:rPr lang="en-US" sz="5000" b="1" dirty="0" smtClean="0">
                <a:solidFill>
                  <a:schemeClr val="bg1"/>
                </a:solidFill>
                <a:effectLst>
                  <a:outerShdw blurRad="38100" dist="38100" dir="2700000" algn="tl">
                    <a:srgbClr val="424634"/>
                  </a:outerShdw>
                </a:effectLst>
              </a:rPr>
              <a:t>Matthew 18:15-17</a:t>
            </a:r>
            <a:endParaRPr lang="en-US" sz="5000" dirty="0">
              <a:solidFill>
                <a:schemeClr val="bg1"/>
              </a:solidFill>
              <a:effectLst>
                <a:outerShdw blurRad="38100" dist="38100" dir="2700000" algn="tl">
                  <a:srgbClr val="424634"/>
                </a:outerShdw>
              </a:effectLst>
            </a:endParaRPr>
          </a:p>
        </p:txBody>
      </p:sp>
      <p:sp>
        <p:nvSpPr>
          <p:cNvPr id="7" name="Content Placeholder 6"/>
          <p:cNvSpPr>
            <a:spLocks noGrp="1"/>
          </p:cNvSpPr>
          <p:nvPr>
            <p:ph idx="1"/>
          </p:nvPr>
        </p:nvSpPr>
        <p:spPr>
          <a:xfrm>
            <a:off x="304800" y="914400"/>
            <a:ext cx="8661400" cy="5715000"/>
          </a:xfrm>
        </p:spPr>
        <p:txBody>
          <a:bodyPr>
            <a:noAutofit/>
          </a:bodyPr>
          <a:lstStyle/>
          <a:p>
            <a:pPr marL="0" indent="0">
              <a:spcAft>
                <a:spcPts val="2400"/>
              </a:spcAft>
              <a:buNone/>
            </a:pPr>
            <a:r>
              <a:rPr lang="en-US" sz="3600" b="1" dirty="0" smtClean="0">
                <a:solidFill>
                  <a:schemeClr val="bg1"/>
                </a:solidFill>
                <a:effectLst>
                  <a:outerShdw blurRad="38100" dist="38100" dir="2700000" algn="tl">
                    <a:srgbClr val="424634"/>
                  </a:outerShdw>
                </a:effectLst>
              </a:rPr>
              <a:t>Step 2: Person to person with </a:t>
            </a:r>
            <a:br>
              <a:rPr lang="en-US" sz="3600" b="1" dirty="0" smtClean="0">
                <a:solidFill>
                  <a:schemeClr val="bg1"/>
                </a:solidFill>
                <a:effectLst>
                  <a:outerShdw blurRad="38100" dist="38100" dir="2700000" algn="tl">
                    <a:srgbClr val="424634"/>
                  </a:outerShdw>
                </a:effectLst>
              </a:rPr>
            </a:br>
            <a:r>
              <a:rPr lang="en-US" sz="3600" b="1" dirty="0" smtClean="0">
                <a:solidFill>
                  <a:schemeClr val="bg1"/>
                </a:solidFill>
                <a:effectLst>
                  <a:outerShdw blurRad="38100" dist="38100" dir="2700000" algn="tl">
                    <a:srgbClr val="424634"/>
                  </a:outerShdw>
                </a:effectLst>
              </a:rPr>
              <a:t>              one or two others</a:t>
            </a:r>
          </a:p>
          <a:p>
            <a:pPr lvl="0"/>
            <a:r>
              <a:rPr lang="en-US" sz="3600" b="1" dirty="0">
                <a:solidFill>
                  <a:schemeClr val="bg1"/>
                </a:solidFill>
                <a:effectLst>
                  <a:outerShdw blurRad="38100" dist="38100" dir="2700000" algn="tl">
                    <a:srgbClr val="424634"/>
                  </a:outerShdw>
                </a:effectLst>
              </a:rPr>
              <a:t>They will be able to help arbitrate, or in the case of stubborn rebellion, become witnesses of </a:t>
            </a:r>
            <a:r>
              <a:rPr lang="en-US" sz="3600" b="1" dirty="0" smtClean="0">
                <a:solidFill>
                  <a:schemeClr val="bg1"/>
                </a:solidFill>
                <a:effectLst>
                  <a:outerShdw blurRad="38100" dist="38100" dir="2700000" algn="tl">
                    <a:srgbClr val="424634"/>
                  </a:outerShdw>
                </a:effectLst>
              </a:rPr>
              <a:t>non-repentance </a:t>
            </a:r>
            <a:endParaRPr lang="en-US" sz="3600" b="1" dirty="0">
              <a:solidFill>
                <a:schemeClr val="bg1"/>
              </a:solidFill>
              <a:effectLst>
                <a:outerShdw blurRad="38100" dist="38100" dir="2700000" algn="tl">
                  <a:srgbClr val="424634"/>
                </a:outerShdw>
              </a:effectLst>
            </a:endParaRPr>
          </a:p>
        </p:txBody>
      </p:sp>
    </p:spTree>
    <p:extLst>
      <p:ext uri="{BB962C8B-B14F-4D97-AF65-F5344CB8AC3E}">
        <p14:creationId xmlns:p14="http://schemas.microsoft.com/office/powerpoint/2010/main" val="40451915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fade">
                                      <p:cBhvr>
                                        <p:cTn id="7" dur="500"/>
                                        <p:tgtEl>
                                          <p:spTgt spid="7">
                                            <p:txEl>
                                              <p:pRg st="0" end="0"/>
                                            </p:txEl>
                                          </p:spTgt>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7">
                                            <p:txEl>
                                              <p:charRg st="63" end="174"/>
                                            </p:txEl>
                                          </p:spTgt>
                                        </p:tgtEl>
                                        <p:attrNameLst>
                                          <p:attrName>style.visibility</p:attrName>
                                        </p:attrNameLst>
                                      </p:cBhvr>
                                      <p:to>
                                        <p:strVal val="visible"/>
                                      </p:to>
                                    </p:set>
                                    <p:animEffect transition="in" filter="fade">
                                      <p:cBhvr>
                                        <p:cTn id="11" dur="500"/>
                                        <p:tgtEl>
                                          <p:spTgt spid="7">
                                            <p:txEl>
                                              <p:charRg st="63" end="17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C:\Users\Shawn McCracken\Desktop\get-life\blule-background-conversations-with-john-get-life.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3" descr="C:\Users\Shawn McCracken\Desktop\get-life\get-life-circle-conversations-with-john-get-life.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620000" y="5410200"/>
            <a:ext cx="1346200" cy="1346200"/>
          </a:xfrm>
          <a:prstGeom prst="rect">
            <a:avLst/>
          </a:prstGeom>
          <a:noFill/>
          <a:extLst>
            <a:ext uri="{909E8E84-426E-40DD-AFC4-6F175D3DCCD1}">
              <a14:hiddenFill xmlns:a14="http://schemas.microsoft.com/office/drawing/2010/main">
                <a:solidFill>
                  <a:srgbClr val="FFFFFF"/>
                </a:solidFill>
              </a14:hiddenFill>
            </a:ext>
          </a:extLst>
        </p:spPr>
      </p:pic>
      <p:sp>
        <p:nvSpPr>
          <p:cNvPr id="6" name="Title 5"/>
          <p:cNvSpPr>
            <a:spLocks noGrp="1"/>
          </p:cNvSpPr>
          <p:nvPr>
            <p:ph type="title"/>
          </p:nvPr>
        </p:nvSpPr>
        <p:spPr>
          <a:xfrm>
            <a:off x="457200" y="12700"/>
            <a:ext cx="8229600" cy="749300"/>
          </a:xfrm>
        </p:spPr>
        <p:txBody>
          <a:bodyPr>
            <a:noAutofit/>
          </a:bodyPr>
          <a:lstStyle/>
          <a:p>
            <a:r>
              <a:rPr lang="en-US" sz="5000" b="1" dirty="0" smtClean="0">
                <a:solidFill>
                  <a:schemeClr val="bg1"/>
                </a:solidFill>
                <a:effectLst>
                  <a:outerShdw blurRad="38100" dist="38100" dir="2700000" algn="tl">
                    <a:srgbClr val="424634"/>
                  </a:outerShdw>
                </a:effectLst>
              </a:rPr>
              <a:t>Matthew 18:15-17</a:t>
            </a:r>
            <a:endParaRPr lang="en-US" sz="5000" dirty="0">
              <a:solidFill>
                <a:schemeClr val="bg1"/>
              </a:solidFill>
              <a:effectLst>
                <a:outerShdw blurRad="38100" dist="38100" dir="2700000" algn="tl">
                  <a:srgbClr val="424634"/>
                </a:outerShdw>
              </a:effectLst>
            </a:endParaRPr>
          </a:p>
        </p:txBody>
      </p:sp>
      <p:sp>
        <p:nvSpPr>
          <p:cNvPr id="7" name="Content Placeholder 6"/>
          <p:cNvSpPr>
            <a:spLocks noGrp="1"/>
          </p:cNvSpPr>
          <p:nvPr>
            <p:ph idx="1"/>
          </p:nvPr>
        </p:nvSpPr>
        <p:spPr>
          <a:xfrm>
            <a:off x="304800" y="914400"/>
            <a:ext cx="8661400" cy="5715000"/>
          </a:xfrm>
        </p:spPr>
        <p:txBody>
          <a:bodyPr>
            <a:noAutofit/>
          </a:bodyPr>
          <a:lstStyle/>
          <a:p>
            <a:pPr marL="0" indent="0">
              <a:spcAft>
                <a:spcPts val="2400"/>
              </a:spcAft>
              <a:buNone/>
            </a:pPr>
            <a:r>
              <a:rPr lang="en-US" sz="3600" b="1" dirty="0" smtClean="0">
                <a:solidFill>
                  <a:schemeClr val="bg1"/>
                </a:solidFill>
                <a:effectLst>
                  <a:outerShdw blurRad="38100" dist="38100" dir="2700000" algn="tl">
                    <a:srgbClr val="424634"/>
                  </a:outerShdw>
                </a:effectLst>
              </a:rPr>
              <a:t>Step 3: Church Participation</a:t>
            </a:r>
          </a:p>
          <a:p>
            <a:pPr lvl="0"/>
            <a:r>
              <a:rPr lang="en-US" sz="3600" b="1" dirty="0">
                <a:solidFill>
                  <a:schemeClr val="bg1"/>
                </a:solidFill>
                <a:effectLst>
                  <a:outerShdw blurRad="38100" dist="38100" dir="2700000" algn="tl">
                    <a:srgbClr val="424634"/>
                  </a:outerShdw>
                </a:effectLst>
              </a:rPr>
              <a:t>Church leaders are made aware of the situation and are brought into the process of attempted restoration </a:t>
            </a:r>
          </a:p>
        </p:txBody>
      </p:sp>
    </p:spTree>
    <p:extLst>
      <p:ext uri="{BB962C8B-B14F-4D97-AF65-F5344CB8AC3E}">
        <p14:creationId xmlns:p14="http://schemas.microsoft.com/office/powerpoint/2010/main" val="41501042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fade">
                                      <p:cBhvr>
                                        <p:cTn id="7" dur="500"/>
                                        <p:tgtEl>
                                          <p:spTgt spid="7">
                                            <p:txEl>
                                              <p:pRg st="0" end="0"/>
                                            </p:txEl>
                                          </p:spTgt>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7">
                                            <p:txEl>
                                              <p:charRg st="29" end="135"/>
                                            </p:txEl>
                                          </p:spTgt>
                                        </p:tgtEl>
                                        <p:attrNameLst>
                                          <p:attrName>style.visibility</p:attrName>
                                        </p:attrNameLst>
                                      </p:cBhvr>
                                      <p:to>
                                        <p:strVal val="visible"/>
                                      </p:to>
                                    </p:set>
                                    <p:animEffect transition="in" filter="fade">
                                      <p:cBhvr>
                                        <p:cTn id="11" dur="500"/>
                                        <p:tgtEl>
                                          <p:spTgt spid="7">
                                            <p:txEl>
                                              <p:charRg st="29" end="13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C:\Users\Shawn McCracken\Desktop\get-life\blule-background-conversations-with-john-get-life.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3" descr="C:\Users\Shawn McCracken\Desktop\get-life\get-life-circle-conversations-with-john-get-life.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620000" y="5410200"/>
            <a:ext cx="1346200" cy="1346200"/>
          </a:xfrm>
          <a:prstGeom prst="rect">
            <a:avLst/>
          </a:prstGeom>
          <a:noFill/>
          <a:extLst>
            <a:ext uri="{909E8E84-426E-40DD-AFC4-6F175D3DCCD1}">
              <a14:hiddenFill xmlns:a14="http://schemas.microsoft.com/office/drawing/2010/main">
                <a:solidFill>
                  <a:srgbClr val="FFFFFF"/>
                </a:solidFill>
              </a14:hiddenFill>
            </a:ext>
          </a:extLst>
        </p:spPr>
      </p:pic>
      <p:sp>
        <p:nvSpPr>
          <p:cNvPr id="6" name="Title 5"/>
          <p:cNvSpPr>
            <a:spLocks noGrp="1"/>
          </p:cNvSpPr>
          <p:nvPr>
            <p:ph type="title"/>
          </p:nvPr>
        </p:nvSpPr>
        <p:spPr>
          <a:xfrm>
            <a:off x="457200" y="12700"/>
            <a:ext cx="8229600" cy="749300"/>
          </a:xfrm>
        </p:spPr>
        <p:txBody>
          <a:bodyPr>
            <a:noAutofit/>
          </a:bodyPr>
          <a:lstStyle/>
          <a:p>
            <a:r>
              <a:rPr lang="en-US" sz="5000" b="1" dirty="0" smtClean="0">
                <a:solidFill>
                  <a:schemeClr val="bg1"/>
                </a:solidFill>
                <a:effectLst>
                  <a:outerShdw blurRad="38100" dist="38100" dir="2700000" algn="tl">
                    <a:srgbClr val="424634"/>
                  </a:outerShdw>
                </a:effectLst>
              </a:rPr>
              <a:t>Matthew 18:15-17</a:t>
            </a:r>
            <a:endParaRPr lang="en-US" sz="5000" dirty="0">
              <a:solidFill>
                <a:schemeClr val="bg1"/>
              </a:solidFill>
              <a:effectLst>
                <a:outerShdw blurRad="38100" dist="38100" dir="2700000" algn="tl">
                  <a:srgbClr val="424634"/>
                </a:outerShdw>
              </a:effectLst>
            </a:endParaRPr>
          </a:p>
        </p:txBody>
      </p:sp>
      <p:sp>
        <p:nvSpPr>
          <p:cNvPr id="7" name="Content Placeholder 6"/>
          <p:cNvSpPr>
            <a:spLocks noGrp="1"/>
          </p:cNvSpPr>
          <p:nvPr>
            <p:ph idx="1"/>
          </p:nvPr>
        </p:nvSpPr>
        <p:spPr>
          <a:xfrm>
            <a:off x="304800" y="914400"/>
            <a:ext cx="8661400" cy="5715000"/>
          </a:xfrm>
        </p:spPr>
        <p:txBody>
          <a:bodyPr>
            <a:noAutofit/>
          </a:bodyPr>
          <a:lstStyle/>
          <a:p>
            <a:pPr marL="0" indent="0">
              <a:spcAft>
                <a:spcPts val="2400"/>
              </a:spcAft>
              <a:buNone/>
            </a:pPr>
            <a:r>
              <a:rPr lang="en-US" sz="3600" b="1" dirty="0" smtClean="0">
                <a:solidFill>
                  <a:schemeClr val="bg1"/>
                </a:solidFill>
                <a:effectLst>
                  <a:outerShdw blurRad="38100" dist="38100" dir="2700000" algn="tl">
                    <a:srgbClr val="424634"/>
                  </a:outerShdw>
                </a:effectLst>
              </a:rPr>
              <a:t>Step 4: Release from relationship</a:t>
            </a:r>
          </a:p>
          <a:p>
            <a:pPr lvl="0"/>
            <a:r>
              <a:rPr lang="en-US" sz="3600" b="1" dirty="0">
                <a:solidFill>
                  <a:schemeClr val="bg1"/>
                </a:solidFill>
                <a:effectLst>
                  <a:outerShdw blurRad="38100" dist="38100" dir="2700000" algn="tl">
                    <a:srgbClr val="424634"/>
                  </a:outerShdw>
                </a:effectLst>
              </a:rPr>
              <a:t>This does not mean </a:t>
            </a:r>
            <a:r>
              <a:rPr lang="en-US" sz="3600" b="1" dirty="0" err="1" smtClean="0">
                <a:solidFill>
                  <a:schemeClr val="bg1"/>
                </a:solidFill>
                <a:effectLst>
                  <a:outerShdw blurRad="38100" dist="38100" dir="2700000" algn="tl">
                    <a:srgbClr val="424634"/>
                  </a:outerShdw>
                </a:effectLst>
              </a:rPr>
              <a:t>unforgiveness</a:t>
            </a:r>
            <a:endParaRPr lang="en-US" sz="3600" b="1" dirty="0">
              <a:solidFill>
                <a:schemeClr val="bg1"/>
              </a:solidFill>
              <a:effectLst>
                <a:outerShdw blurRad="38100" dist="38100" dir="2700000" algn="tl">
                  <a:srgbClr val="424634"/>
                </a:outerShdw>
              </a:effectLst>
            </a:endParaRPr>
          </a:p>
          <a:p>
            <a:pPr lvl="0"/>
            <a:r>
              <a:rPr lang="en-US" sz="3600" b="1" dirty="0">
                <a:solidFill>
                  <a:schemeClr val="bg1"/>
                </a:solidFill>
                <a:effectLst>
                  <a:outerShdw blurRad="38100" dist="38100" dir="2700000" algn="tl">
                    <a:srgbClr val="424634"/>
                  </a:outerShdw>
                </a:effectLst>
              </a:rPr>
              <a:t>They should be treated as unbelievers, with the same compassion and urgency needed to encourage them to </a:t>
            </a:r>
            <a:r>
              <a:rPr lang="en-US" sz="3600" b="1" dirty="0" smtClean="0">
                <a:solidFill>
                  <a:schemeClr val="bg1"/>
                </a:solidFill>
                <a:effectLst>
                  <a:outerShdw blurRad="38100" dist="38100" dir="2700000" algn="tl">
                    <a:srgbClr val="424634"/>
                  </a:outerShdw>
                </a:effectLst>
              </a:rPr>
              <a:t>repent</a:t>
            </a:r>
          </a:p>
          <a:p>
            <a:pPr lvl="0"/>
            <a:r>
              <a:rPr lang="en-US" sz="3600" b="1" dirty="0">
                <a:solidFill>
                  <a:schemeClr val="bg1"/>
                </a:solidFill>
                <a:effectLst>
                  <a:outerShdw blurRad="38100" dist="38100" dir="2700000" algn="tl">
                    <a:srgbClr val="424634"/>
                  </a:outerShdw>
                </a:effectLst>
              </a:rPr>
              <a:t>T</a:t>
            </a:r>
            <a:r>
              <a:rPr lang="en-US" sz="3600" b="1" dirty="0" smtClean="0">
                <a:solidFill>
                  <a:schemeClr val="bg1"/>
                </a:solidFill>
                <a:effectLst>
                  <a:outerShdw blurRad="38100" dist="38100" dir="2700000" algn="tl">
                    <a:srgbClr val="424634"/>
                  </a:outerShdw>
                </a:effectLst>
              </a:rPr>
              <a:t>hey </a:t>
            </a:r>
            <a:r>
              <a:rPr lang="en-US" sz="3600" b="1" dirty="0">
                <a:solidFill>
                  <a:schemeClr val="bg1"/>
                </a:solidFill>
                <a:effectLst>
                  <a:outerShdw blurRad="38100" dist="38100" dir="2700000" algn="tl">
                    <a:srgbClr val="424634"/>
                  </a:outerShdw>
                </a:effectLst>
              </a:rPr>
              <a:t>are not to receive the same openness to the inner fellowship of the </a:t>
            </a:r>
            <a:r>
              <a:rPr lang="en-US" sz="3600" b="1" dirty="0" smtClean="0">
                <a:solidFill>
                  <a:schemeClr val="bg1"/>
                </a:solidFill>
                <a:effectLst>
                  <a:outerShdw blurRad="38100" dist="38100" dir="2700000" algn="tl">
                    <a:srgbClr val="424634"/>
                  </a:outerShdw>
                </a:effectLst>
              </a:rPr>
              <a:t/>
            </a:r>
            <a:br>
              <a:rPr lang="en-US" sz="3600" b="1" dirty="0" smtClean="0">
                <a:solidFill>
                  <a:schemeClr val="bg1"/>
                </a:solidFill>
                <a:effectLst>
                  <a:outerShdw blurRad="38100" dist="38100" dir="2700000" algn="tl">
                    <a:srgbClr val="424634"/>
                  </a:outerShdw>
                </a:effectLst>
              </a:rPr>
            </a:br>
            <a:r>
              <a:rPr lang="en-US" sz="3600" b="1" dirty="0" smtClean="0">
                <a:solidFill>
                  <a:schemeClr val="bg1"/>
                </a:solidFill>
                <a:effectLst>
                  <a:outerShdw blurRad="38100" dist="38100" dir="2700000" algn="tl">
                    <a:srgbClr val="424634"/>
                  </a:outerShdw>
                </a:effectLst>
              </a:rPr>
              <a:t>community. </a:t>
            </a:r>
            <a:endParaRPr lang="en-US" sz="3600" b="1" dirty="0">
              <a:solidFill>
                <a:schemeClr val="bg1"/>
              </a:solidFill>
              <a:effectLst>
                <a:outerShdw blurRad="38100" dist="38100" dir="2700000" algn="tl">
                  <a:srgbClr val="424634"/>
                </a:outerShdw>
              </a:effectLst>
            </a:endParaRPr>
          </a:p>
        </p:txBody>
      </p:sp>
    </p:spTree>
    <p:extLst>
      <p:ext uri="{BB962C8B-B14F-4D97-AF65-F5344CB8AC3E}">
        <p14:creationId xmlns:p14="http://schemas.microsoft.com/office/powerpoint/2010/main" val="42082664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fade">
                                      <p:cBhvr>
                                        <p:cTn id="7" dur="500"/>
                                        <p:tgtEl>
                                          <p:spTgt spid="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7">
                                            <p:txEl>
                                              <p:charRg st="34" end="67"/>
                                            </p:txEl>
                                          </p:spTgt>
                                        </p:tgtEl>
                                        <p:attrNameLst>
                                          <p:attrName>style.visibility</p:attrName>
                                        </p:attrNameLst>
                                      </p:cBhvr>
                                      <p:to>
                                        <p:strVal val="visible"/>
                                      </p:to>
                                    </p:set>
                                    <p:animEffect transition="in" filter="fade">
                                      <p:cBhvr>
                                        <p:cTn id="12" dur="500"/>
                                        <p:tgtEl>
                                          <p:spTgt spid="7">
                                            <p:txEl>
                                              <p:charRg st="34" end="67"/>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7">
                                            <p:txEl>
                                              <p:charRg st="67" end="178"/>
                                            </p:txEl>
                                          </p:spTgt>
                                        </p:tgtEl>
                                        <p:attrNameLst>
                                          <p:attrName>style.visibility</p:attrName>
                                        </p:attrNameLst>
                                      </p:cBhvr>
                                      <p:to>
                                        <p:strVal val="visible"/>
                                      </p:to>
                                    </p:set>
                                    <p:animEffect transition="in" filter="fade">
                                      <p:cBhvr>
                                        <p:cTn id="17" dur="500"/>
                                        <p:tgtEl>
                                          <p:spTgt spid="7">
                                            <p:txEl>
                                              <p:charRg st="67" end="178"/>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7">
                                            <p:txEl>
                                              <p:charRg st="178" end="264"/>
                                            </p:txEl>
                                          </p:spTgt>
                                        </p:tgtEl>
                                        <p:attrNameLst>
                                          <p:attrName>style.visibility</p:attrName>
                                        </p:attrNameLst>
                                      </p:cBhvr>
                                      <p:to>
                                        <p:strVal val="visible"/>
                                      </p:to>
                                    </p:set>
                                    <p:animEffect transition="in" filter="fade">
                                      <p:cBhvr>
                                        <p:cTn id="22" dur="500"/>
                                        <p:tgtEl>
                                          <p:spTgt spid="7">
                                            <p:txEl>
                                              <p:charRg st="178" end="26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C:\Users\Shawn McCracken\Desktop\get-life\blule-background-conversations-with-john-get-life.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3" descr="C:\Users\Shawn McCracken\Desktop\get-life\get-life-circle-conversations-with-john-get-life.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620000" y="5410200"/>
            <a:ext cx="1346200" cy="1346200"/>
          </a:xfrm>
          <a:prstGeom prst="rect">
            <a:avLst/>
          </a:prstGeom>
          <a:noFill/>
          <a:extLst>
            <a:ext uri="{909E8E84-426E-40DD-AFC4-6F175D3DCCD1}">
              <a14:hiddenFill xmlns:a14="http://schemas.microsoft.com/office/drawing/2010/main">
                <a:solidFill>
                  <a:srgbClr val="FFFFFF"/>
                </a:solidFill>
              </a14:hiddenFill>
            </a:ext>
          </a:extLst>
        </p:spPr>
      </p:pic>
      <p:sp>
        <p:nvSpPr>
          <p:cNvPr id="6" name="Title 5"/>
          <p:cNvSpPr>
            <a:spLocks noGrp="1"/>
          </p:cNvSpPr>
          <p:nvPr>
            <p:ph type="title"/>
          </p:nvPr>
        </p:nvSpPr>
        <p:spPr>
          <a:xfrm>
            <a:off x="457200" y="12700"/>
            <a:ext cx="8229600" cy="749300"/>
          </a:xfrm>
        </p:spPr>
        <p:txBody>
          <a:bodyPr>
            <a:noAutofit/>
          </a:bodyPr>
          <a:lstStyle/>
          <a:p>
            <a:r>
              <a:rPr lang="en-US" sz="5000" b="1" dirty="0" smtClean="0">
                <a:solidFill>
                  <a:schemeClr val="bg1"/>
                </a:solidFill>
                <a:effectLst>
                  <a:outerShdw blurRad="38100" dist="38100" dir="2700000" algn="tl">
                    <a:srgbClr val="424634"/>
                  </a:outerShdw>
                </a:effectLst>
              </a:rPr>
              <a:t>Matthew 18:15-17</a:t>
            </a:r>
            <a:endParaRPr lang="en-US" sz="5000" dirty="0">
              <a:solidFill>
                <a:schemeClr val="bg1"/>
              </a:solidFill>
              <a:effectLst>
                <a:outerShdw blurRad="38100" dist="38100" dir="2700000" algn="tl">
                  <a:srgbClr val="424634"/>
                </a:outerShdw>
              </a:effectLst>
            </a:endParaRPr>
          </a:p>
        </p:txBody>
      </p:sp>
      <p:sp>
        <p:nvSpPr>
          <p:cNvPr id="7" name="Content Placeholder 6"/>
          <p:cNvSpPr>
            <a:spLocks noGrp="1"/>
          </p:cNvSpPr>
          <p:nvPr>
            <p:ph idx="1"/>
          </p:nvPr>
        </p:nvSpPr>
        <p:spPr>
          <a:xfrm>
            <a:off x="304800" y="914400"/>
            <a:ext cx="8661400" cy="5715000"/>
          </a:xfrm>
        </p:spPr>
        <p:txBody>
          <a:bodyPr>
            <a:noAutofit/>
          </a:bodyPr>
          <a:lstStyle/>
          <a:p>
            <a:pPr marL="0" indent="0">
              <a:spcAft>
                <a:spcPts val="2400"/>
              </a:spcAft>
              <a:buNone/>
            </a:pPr>
            <a:r>
              <a:rPr lang="en-US" sz="3600" b="1" dirty="0">
                <a:solidFill>
                  <a:schemeClr val="bg1"/>
                </a:solidFill>
                <a:effectLst>
                  <a:outerShdw blurRad="38100" dist="38100" dir="2700000" algn="tl">
                    <a:srgbClr val="424634"/>
                  </a:outerShdw>
                </a:effectLst>
              </a:rPr>
              <a:t>The goal of Steps 1-3 is reconciliation. </a:t>
            </a:r>
            <a:endParaRPr lang="en-US" sz="3600" b="1" dirty="0" smtClean="0">
              <a:solidFill>
                <a:schemeClr val="bg1"/>
              </a:solidFill>
              <a:effectLst>
                <a:outerShdw blurRad="38100" dist="38100" dir="2700000" algn="tl">
                  <a:srgbClr val="424634"/>
                </a:outerShdw>
              </a:effectLst>
            </a:endParaRPr>
          </a:p>
          <a:p>
            <a:pPr marL="0" indent="0">
              <a:spcAft>
                <a:spcPts val="2400"/>
              </a:spcAft>
              <a:buNone/>
            </a:pPr>
            <a:r>
              <a:rPr lang="en-US" sz="3600" b="1" dirty="0" smtClean="0">
                <a:solidFill>
                  <a:schemeClr val="bg1"/>
                </a:solidFill>
                <a:effectLst>
                  <a:outerShdw blurRad="38100" dist="38100" dir="2700000" algn="tl">
                    <a:srgbClr val="424634"/>
                  </a:outerShdw>
                </a:effectLst>
              </a:rPr>
              <a:t>In </a:t>
            </a:r>
            <a:r>
              <a:rPr lang="en-US" sz="3600" b="1" dirty="0">
                <a:solidFill>
                  <a:schemeClr val="bg1"/>
                </a:solidFill>
                <a:effectLst>
                  <a:outerShdw blurRad="38100" dist="38100" dir="2700000" algn="tl">
                    <a:srgbClr val="424634"/>
                  </a:outerShdw>
                </a:effectLst>
              </a:rPr>
              <a:t>the event Steps 1-3 fail, then release from </a:t>
            </a:r>
            <a:r>
              <a:rPr lang="en-US" sz="3600" b="1" dirty="0" smtClean="0">
                <a:solidFill>
                  <a:schemeClr val="bg1"/>
                </a:solidFill>
                <a:effectLst>
                  <a:outerShdw blurRad="38100" dist="38100" dir="2700000" algn="tl">
                    <a:srgbClr val="424634"/>
                  </a:outerShdw>
                </a:effectLst>
              </a:rPr>
              <a:t>relationship/church </a:t>
            </a:r>
            <a:r>
              <a:rPr lang="en-US" sz="3600" b="1" dirty="0">
                <a:solidFill>
                  <a:schemeClr val="bg1"/>
                </a:solidFill>
                <a:effectLst>
                  <a:outerShdw blurRad="38100" dist="38100" dir="2700000" algn="tl">
                    <a:srgbClr val="424634"/>
                  </a:outerShdw>
                </a:effectLst>
              </a:rPr>
              <a:t>membership would be in order.</a:t>
            </a:r>
          </a:p>
        </p:txBody>
      </p:sp>
    </p:spTree>
    <p:extLst>
      <p:ext uri="{BB962C8B-B14F-4D97-AF65-F5344CB8AC3E}">
        <p14:creationId xmlns:p14="http://schemas.microsoft.com/office/powerpoint/2010/main" val="4846246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fade">
                                      <p:cBhvr>
                                        <p:cTn id="7" dur="500"/>
                                        <p:tgtEl>
                                          <p:spTgt spid="7">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7">
                                            <p:txEl>
                                              <p:pRg st="1" end="1"/>
                                            </p:txEl>
                                          </p:spTgt>
                                        </p:tgtEl>
                                        <p:attrNameLst>
                                          <p:attrName>style.visibility</p:attrName>
                                        </p:attrNameLst>
                                      </p:cBhvr>
                                      <p:to>
                                        <p:strVal val="visible"/>
                                      </p:to>
                                    </p:set>
                                    <p:animEffect transition="in" filter="fade">
                                      <p:cBhvr>
                                        <p:cTn id="10" dur="500"/>
                                        <p:tgtEl>
                                          <p:spTgt spid="7">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Shawn McCracken\Desktop\get-life\large-text-conversations-with-john-get-life.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3999" cy="6858000"/>
          </a:xfrm>
          <a:prstGeom prst="rect">
            <a:avLst/>
          </a:prstGeom>
          <a:noFill/>
          <a:extLst>
            <a:ext uri="{909E8E84-426E-40DD-AFC4-6F175D3DCCD1}">
              <a14:hiddenFill xmlns:a14="http://schemas.microsoft.com/office/drawing/2010/main">
                <a:solidFill>
                  <a:srgbClr val="FFFFFF"/>
                </a:solidFill>
              </a14:hiddenFill>
            </a:ext>
          </a:extLst>
        </p:spPr>
      </p:pic>
      <p:sp>
        <p:nvSpPr>
          <p:cNvPr id="5" name="Content Placeholder 4"/>
          <p:cNvSpPr>
            <a:spLocks noGrp="1"/>
          </p:cNvSpPr>
          <p:nvPr>
            <p:ph type="subTitle" idx="1"/>
          </p:nvPr>
        </p:nvSpPr>
        <p:spPr>
          <a:xfrm>
            <a:off x="762000" y="2019300"/>
            <a:ext cx="8204200" cy="2819400"/>
          </a:xfrm>
        </p:spPr>
        <p:txBody>
          <a:bodyPr>
            <a:noAutofit/>
          </a:bodyPr>
          <a:lstStyle/>
          <a:p>
            <a:pPr lvl="0" algn="l">
              <a:spcBef>
                <a:spcPts val="1200"/>
              </a:spcBef>
            </a:pPr>
            <a:r>
              <a:rPr lang="en-US" sz="8500" b="1" dirty="0" smtClean="0">
                <a:solidFill>
                  <a:schemeClr val="bg1"/>
                </a:solidFill>
              </a:rPr>
              <a:t>What is our response?</a:t>
            </a:r>
            <a:endParaRPr lang="en-US" sz="8500" b="1" dirty="0">
              <a:solidFill>
                <a:schemeClr val="bg1"/>
              </a:solidFill>
            </a:endParaRPr>
          </a:p>
        </p:txBody>
      </p:sp>
      <p:pic>
        <p:nvPicPr>
          <p:cNvPr id="8" name="Picture 3" descr="C:\Users\Shawn McCracken\Desktop\get-life\get-life-circle-conversations-with-john-get-life.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620000" y="5410200"/>
            <a:ext cx="1346200" cy="1346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72147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500"/>
                                        <p:tgtEl>
                                          <p:spTgt spid="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C:\Users\Shawn McCracken\Desktop\get-life\blule-background-conversations-with-john-get-life.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3" descr="C:\Users\Shawn McCracken\Desktop\get-life\get-life-circle-conversations-with-john-get-life.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620000" y="5410200"/>
            <a:ext cx="1346200" cy="1346200"/>
          </a:xfrm>
          <a:prstGeom prst="rect">
            <a:avLst/>
          </a:prstGeom>
          <a:noFill/>
          <a:extLst>
            <a:ext uri="{909E8E84-426E-40DD-AFC4-6F175D3DCCD1}">
              <a14:hiddenFill xmlns:a14="http://schemas.microsoft.com/office/drawing/2010/main">
                <a:solidFill>
                  <a:srgbClr val="FFFFFF"/>
                </a:solidFill>
              </a14:hiddenFill>
            </a:ext>
          </a:extLst>
        </p:spPr>
      </p:pic>
      <p:sp>
        <p:nvSpPr>
          <p:cNvPr id="7" name="Content Placeholder 6"/>
          <p:cNvSpPr>
            <a:spLocks noGrp="1"/>
          </p:cNvSpPr>
          <p:nvPr>
            <p:ph idx="1"/>
          </p:nvPr>
        </p:nvSpPr>
        <p:spPr>
          <a:xfrm>
            <a:off x="304800" y="368300"/>
            <a:ext cx="8661400" cy="5715000"/>
          </a:xfrm>
        </p:spPr>
        <p:txBody>
          <a:bodyPr>
            <a:noAutofit/>
          </a:bodyPr>
          <a:lstStyle/>
          <a:p>
            <a:pPr lvl="0"/>
            <a:r>
              <a:rPr lang="en-US" sz="3600" b="1" dirty="0">
                <a:solidFill>
                  <a:schemeClr val="bg1"/>
                </a:solidFill>
                <a:effectLst>
                  <a:outerShdw blurRad="38100" dist="38100" dir="2700000" algn="tl">
                    <a:srgbClr val="424634"/>
                  </a:outerShdw>
                </a:effectLst>
              </a:rPr>
              <a:t>How you react to offense is a good indicator to where you are spiritually. How you react under pressure is how the real </a:t>
            </a:r>
            <a:r>
              <a:rPr lang="en-US" sz="3600" b="1" i="1" dirty="0">
                <a:solidFill>
                  <a:schemeClr val="bg1"/>
                </a:solidFill>
                <a:effectLst>
                  <a:outerShdw blurRad="38100" dist="38100" dir="2700000" algn="tl">
                    <a:srgbClr val="424634"/>
                  </a:outerShdw>
                </a:effectLst>
              </a:rPr>
              <a:t>you</a:t>
            </a:r>
            <a:r>
              <a:rPr lang="en-US" sz="3600" b="1" dirty="0">
                <a:solidFill>
                  <a:schemeClr val="bg1"/>
                </a:solidFill>
                <a:effectLst>
                  <a:outerShdw blurRad="38100" dist="38100" dir="2700000" algn="tl">
                    <a:srgbClr val="424634"/>
                  </a:outerShdw>
                </a:effectLst>
              </a:rPr>
              <a:t> reacts.</a:t>
            </a:r>
          </a:p>
          <a:p>
            <a:pPr lvl="0"/>
            <a:r>
              <a:rPr lang="en-US" sz="3600" b="1" dirty="0">
                <a:solidFill>
                  <a:schemeClr val="bg1"/>
                </a:solidFill>
                <a:effectLst>
                  <a:outerShdw blurRad="38100" dist="38100" dir="2700000" algn="tl">
                    <a:srgbClr val="424634"/>
                  </a:outerShdw>
                </a:effectLst>
              </a:rPr>
              <a:t>Physical growth is a function of time.  </a:t>
            </a:r>
            <a:endParaRPr lang="en-US" sz="3600" b="1" dirty="0" smtClean="0">
              <a:solidFill>
                <a:schemeClr val="bg1"/>
              </a:solidFill>
              <a:effectLst>
                <a:outerShdw blurRad="38100" dist="38100" dir="2700000" algn="tl">
                  <a:srgbClr val="424634"/>
                </a:outerShdw>
              </a:effectLst>
            </a:endParaRPr>
          </a:p>
          <a:p>
            <a:pPr lvl="0"/>
            <a:r>
              <a:rPr lang="en-US" sz="3600" b="1" dirty="0" smtClean="0">
                <a:solidFill>
                  <a:schemeClr val="bg1"/>
                </a:solidFill>
                <a:effectLst>
                  <a:outerShdw blurRad="38100" dist="38100" dir="2700000" algn="tl">
                    <a:srgbClr val="424634"/>
                  </a:outerShdw>
                </a:effectLst>
              </a:rPr>
              <a:t>Intellectual </a:t>
            </a:r>
            <a:r>
              <a:rPr lang="en-US" sz="3600" b="1" dirty="0">
                <a:solidFill>
                  <a:schemeClr val="bg1"/>
                </a:solidFill>
                <a:effectLst>
                  <a:outerShdw blurRad="38100" dist="38100" dir="2700000" algn="tl">
                    <a:srgbClr val="424634"/>
                  </a:outerShdw>
                </a:effectLst>
              </a:rPr>
              <a:t>growth is a function of learning. </a:t>
            </a:r>
            <a:endParaRPr lang="en-US" sz="3600" b="1" dirty="0" smtClean="0">
              <a:solidFill>
                <a:schemeClr val="bg1"/>
              </a:solidFill>
              <a:effectLst>
                <a:outerShdw blurRad="38100" dist="38100" dir="2700000" algn="tl">
                  <a:srgbClr val="424634"/>
                </a:outerShdw>
              </a:effectLst>
            </a:endParaRPr>
          </a:p>
          <a:p>
            <a:pPr lvl="0"/>
            <a:r>
              <a:rPr lang="en-US" sz="3600" b="1" dirty="0" smtClean="0">
                <a:solidFill>
                  <a:schemeClr val="bg1"/>
                </a:solidFill>
                <a:effectLst>
                  <a:outerShdw blurRad="38100" dist="38100" dir="2700000" algn="tl">
                    <a:srgbClr val="424634"/>
                  </a:outerShdw>
                </a:effectLst>
              </a:rPr>
              <a:t>Spiritual </a:t>
            </a:r>
            <a:r>
              <a:rPr lang="en-US" sz="3600" b="1" dirty="0">
                <a:solidFill>
                  <a:schemeClr val="bg1"/>
                </a:solidFill>
                <a:effectLst>
                  <a:outerShdw blurRad="38100" dist="38100" dir="2700000" algn="tl">
                    <a:srgbClr val="424634"/>
                  </a:outerShdw>
                </a:effectLst>
              </a:rPr>
              <a:t>growth is neither a function of time or learning, but it is a function </a:t>
            </a:r>
            <a:r>
              <a:rPr lang="en-US" sz="3600" b="1" dirty="0" smtClean="0">
                <a:solidFill>
                  <a:schemeClr val="bg1"/>
                </a:solidFill>
                <a:effectLst>
                  <a:outerShdw blurRad="38100" dist="38100" dir="2700000" algn="tl">
                    <a:srgbClr val="424634"/>
                  </a:outerShdw>
                </a:effectLst>
              </a:rPr>
              <a:t/>
            </a:r>
            <a:br>
              <a:rPr lang="en-US" sz="3600" b="1" dirty="0" smtClean="0">
                <a:solidFill>
                  <a:schemeClr val="bg1"/>
                </a:solidFill>
                <a:effectLst>
                  <a:outerShdw blurRad="38100" dist="38100" dir="2700000" algn="tl">
                    <a:srgbClr val="424634"/>
                  </a:outerShdw>
                </a:effectLst>
              </a:rPr>
            </a:br>
            <a:r>
              <a:rPr lang="en-US" sz="3600" b="1" dirty="0" smtClean="0">
                <a:solidFill>
                  <a:schemeClr val="bg1"/>
                </a:solidFill>
                <a:effectLst>
                  <a:outerShdw blurRad="38100" dist="38100" dir="2700000" algn="tl">
                    <a:srgbClr val="424634"/>
                  </a:outerShdw>
                </a:effectLst>
              </a:rPr>
              <a:t>of obedience</a:t>
            </a:r>
            <a:r>
              <a:rPr lang="en-US" sz="3600" b="1" dirty="0">
                <a:solidFill>
                  <a:schemeClr val="bg1"/>
                </a:solidFill>
                <a:effectLst>
                  <a:outerShdw blurRad="38100" dist="38100" dir="2700000" algn="tl">
                    <a:srgbClr val="424634"/>
                  </a:outerShdw>
                </a:effectLst>
              </a:rPr>
              <a:t>!</a:t>
            </a:r>
            <a:endParaRPr lang="en-US" sz="3600" b="1" dirty="0">
              <a:solidFill>
                <a:schemeClr val="bg1"/>
              </a:solidFill>
              <a:effectLst>
                <a:outerShdw blurRad="38100" dist="38100" dir="2700000" algn="tl">
                  <a:srgbClr val="424634"/>
                </a:outerShdw>
              </a:effectLst>
            </a:endParaRPr>
          </a:p>
        </p:txBody>
      </p:sp>
    </p:spTree>
    <p:extLst>
      <p:ext uri="{BB962C8B-B14F-4D97-AF65-F5344CB8AC3E}">
        <p14:creationId xmlns:p14="http://schemas.microsoft.com/office/powerpoint/2010/main" val="18143129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fade">
                                      <p:cBhvr>
                                        <p:cTn id="7" dur="500"/>
                                        <p:tgtEl>
                                          <p:spTgt spid="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7">
                                            <p:txEl>
                                              <p:pRg st="1" end="1"/>
                                            </p:txEl>
                                          </p:spTgt>
                                        </p:tgtEl>
                                        <p:attrNameLst>
                                          <p:attrName>style.visibility</p:attrName>
                                        </p:attrNameLst>
                                      </p:cBhvr>
                                      <p:to>
                                        <p:strVal val="visible"/>
                                      </p:to>
                                    </p:set>
                                    <p:animEffect transition="in" filter="fade">
                                      <p:cBhvr>
                                        <p:cTn id="12" dur="500"/>
                                        <p:tgtEl>
                                          <p:spTgt spid="7">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7">
                                            <p:txEl>
                                              <p:pRg st="2" end="2"/>
                                            </p:txEl>
                                          </p:spTgt>
                                        </p:tgtEl>
                                        <p:attrNameLst>
                                          <p:attrName>style.visibility</p:attrName>
                                        </p:attrNameLst>
                                      </p:cBhvr>
                                      <p:to>
                                        <p:strVal val="visible"/>
                                      </p:to>
                                    </p:set>
                                    <p:animEffect transition="in" filter="fade">
                                      <p:cBhvr>
                                        <p:cTn id="17" dur="500"/>
                                        <p:tgtEl>
                                          <p:spTgt spid="7">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7">
                                            <p:txEl>
                                              <p:pRg st="3" end="3"/>
                                            </p:txEl>
                                          </p:spTgt>
                                        </p:tgtEl>
                                        <p:attrNameLst>
                                          <p:attrName>style.visibility</p:attrName>
                                        </p:attrNameLst>
                                      </p:cBhvr>
                                      <p:to>
                                        <p:strVal val="visible"/>
                                      </p:to>
                                    </p:set>
                                    <p:animEffect transition="in" filter="fade">
                                      <p:cBhvr>
                                        <p:cTn id="22" dur="500"/>
                                        <p:tgtEl>
                                          <p:spTgt spid="7">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Shawn McCracken\Desktop\get-life\large-text-conversations-with-john-get-life.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3999" cy="6858000"/>
          </a:xfrm>
          <a:prstGeom prst="rect">
            <a:avLst/>
          </a:prstGeom>
          <a:noFill/>
          <a:extLst>
            <a:ext uri="{909E8E84-426E-40DD-AFC4-6F175D3DCCD1}">
              <a14:hiddenFill xmlns:a14="http://schemas.microsoft.com/office/drawing/2010/main">
                <a:solidFill>
                  <a:srgbClr val="FFFFFF"/>
                </a:solidFill>
              </a14:hiddenFill>
            </a:ext>
          </a:extLst>
        </p:spPr>
      </p:pic>
      <p:sp>
        <p:nvSpPr>
          <p:cNvPr id="5" name="Content Placeholder 4"/>
          <p:cNvSpPr>
            <a:spLocks noGrp="1"/>
          </p:cNvSpPr>
          <p:nvPr>
            <p:ph type="subTitle" idx="1"/>
          </p:nvPr>
        </p:nvSpPr>
        <p:spPr>
          <a:xfrm>
            <a:off x="457200" y="1295400"/>
            <a:ext cx="8509000" cy="2819400"/>
          </a:xfrm>
        </p:spPr>
        <p:txBody>
          <a:bodyPr>
            <a:noAutofit/>
          </a:bodyPr>
          <a:lstStyle/>
          <a:p>
            <a:pPr lvl="0" algn="l"/>
            <a:r>
              <a:rPr lang="en-US" sz="6500" b="1" dirty="0" smtClean="0">
                <a:solidFill>
                  <a:schemeClr val="bg1"/>
                </a:solidFill>
              </a:rPr>
              <a:t>If </a:t>
            </a:r>
            <a:r>
              <a:rPr lang="en-US" sz="6500" b="1" dirty="0">
                <a:solidFill>
                  <a:schemeClr val="bg1"/>
                </a:solidFill>
              </a:rPr>
              <a:t>it is possible, as far as it </a:t>
            </a:r>
            <a:r>
              <a:rPr lang="en-US" sz="6500" b="1" dirty="0">
                <a:solidFill>
                  <a:srgbClr val="FFFF99"/>
                </a:solidFill>
              </a:rPr>
              <a:t>depends on you</a:t>
            </a:r>
            <a:r>
              <a:rPr lang="en-US" sz="6500" b="1" dirty="0">
                <a:solidFill>
                  <a:schemeClr val="bg1"/>
                </a:solidFill>
              </a:rPr>
              <a:t>, live at peace with everyone</a:t>
            </a:r>
            <a:r>
              <a:rPr lang="en-US" sz="6500" b="1" dirty="0" smtClean="0">
                <a:solidFill>
                  <a:schemeClr val="bg1"/>
                </a:solidFill>
              </a:rPr>
              <a:t>.</a:t>
            </a:r>
            <a:r>
              <a:rPr lang="en-US" sz="6500" b="1" dirty="0">
                <a:solidFill>
                  <a:schemeClr val="bg1"/>
                </a:solidFill>
              </a:rPr>
              <a:t> </a:t>
            </a:r>
            <a:r>
              <a:rPr lang="en-US" sz="6500" b="1" dirty="0" smtClean="0">
                <a:solidFill>
                  <a:schemeClr val="bg1"/>
                </a:solidFill>
              </a:rPr>
              <a:t/>
            </a:r>
            <a:br>
              <a:rPr lang="en-US" sz="6500" b="1" dirty="0" smtClean="0">
                <a:solidFill>
                  <a:schemeClr val="bg1"/>
                </a:solidFill>
              </a:rPr>
            </a:br>
            <a:r>
              <a:rPr lang="en-US" sz="6500" b="1" dirty="0" smtClean="0">
                <a:solidFill>
                  <a:schemeClr val="bg1"/>
                </a:solidFill>
              </a:rPr>
              <a:t>         </a:t>
            </a:r>
            <a:r>
              <a:rPr lang="en-US" sz="5500" b="1" dirty="0" smtClean="0">
                <a:solidFill>
                  <a:schemeClr val="bg1"/>
                </a:solidFill>
              </a:rPr>
              <a:t>(Romans 12:18)</a:t>
            </a:r>
            <a:endParaRPr lang="en-US" sz="5500" b="1" dirty="0">
              <a:solidFill>
                <a:schemeClr val="bg1"/>
              </a:solidFill>
            </a:endParaRPr>
          </a:p>
        </p:txBody>
      </p:sp>
      <p:pic>
        <p:nvPicPr>
          <p:cNvPr id="8" name="Picture 3" descr="C:\Users\Shawn McCracken\Desktop\get-life\get-life-circle-conversations-with-john-get-life.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620000" y="5410200"/>
            <a:ext cx="1346200" cy="1346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064601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500"/>
                                        <p:tgtEl>
                                          <p:spTgt spid="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C:\Users\Shawn McCracken\Desktop\get-life\blule-background-conversations-with-john-get-life.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3" descr="C:\Users\Shawn McCracken\Desktop\get-life\get-life-circle-conversations-with-john-get-life.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620000" y="5410200"/>
            <a:ext cx="1346200" cy="1346200"/>
          </a:xfrm>
          <a:prstGeom prst="rect">
            <a:avLst/>
          </a:prstGeom>
          <a:noFill/>
          <a:extLst>
            <a:ext uri="{909E8E84-426E-40DD-AFC4-6F175D3DCCD1}">
              <a14:hiddenFill xmlns:a14="http://schemas.microsoft.com/office/drawing/2010/main">
                <a:solidFill>
                  <a:srgbClr val="FFFFFF"/>
                </a:solidFill>
              </a14:hiddenFill>
            </a:ext>
          </a:extLst>
        </p:spPr>
      </p:pic>
      <p:sp>
        <p:nvSpPr>
          <p:cNvPr id="6" name="Title 5"/>
          <p:cNvSpPr>
            <a:spLocks noGrp="1"/>
          </p:cNvSpPr>
          <p:nvPr>
            <p:ph type="title"/>
          </p:nvPr>
        </p:nvSpPr>
        <p:spPr>
          <a:xfrm>
            <a:off x="457200" y="12700"/>
            <a:ext cx="8229600" cy="749300"/>
          </a:xfrm>
        </p:spPr>
        <p:txBody>
          <a:bodyPr>
            <a:noAutofit/>
          </a:bodyPr>
          <a:lstStyle/>
          <a:p>
            <a:r>
              <a:rPr lang="en-US" sz="3600" b="1" dirty="0" smtClean="0">
                <a:solidFill>
                  <a:schemeClr val="bg1"/>
                </a:solidFill>
                <a:effectLst>
                  <a:outerShdw blurRad="38100" dist="38100" dir="2700000" algn="tl">
                    <a:srgbClr val="424634"/>
                  </a:outerShdw>
                </a:effectLst>
              </a:rPr>
              <a:t>Luke 17:1-5 </a:t>
            </a:r>
            <a:r>
              <a:rPr lang="en-US" sz="2600" dirty="0" smtClean="0">
                <a:solidFill>
                  <a:schemeClr val="bg1"/>
                </a:solidFill>
                <a:effectLst>
                  <a:outerShdw blurRad="38100" dist="38100" dir="2700000" algn="tl">
                    <a:srgbClr val="424634"/>
                  </a:outerShdw>
                </a:effectLst>
              </a:rPr>
              <a:t>(NKJV)</a:t>
            </a:r>
            <a:endParaRPr lang="en-US" sz="2600" dirty="0">
              <a:solidFill>
                <a:schemeClr val="bg1"/>
              </a:solidFill>
              <a:effectLst>
                <a:outerShdw blurRad="38100" dist="38100" dir="2700000" algn="tl">
                  <a:srgbClr val="424634"/>
                </a:outerShdw>
              </a:effectLst>
            </a:endParaRPr>
          </a:p>
        </p:txBody>
      </p:sp>
      <p:sp>
        <p:nvSpPr>
          <p:cNvPr id="7" name="Content Placeholder 6"/>
          <p:cNvSpPr>
            <a:spLocks noGrp="1"/>
          </p:cNvSpPr>
          <p:nvPr>
            <p:ph idx="1"/>
          </p:nvPr>
        </p:nvSpPr>
        <p:spPr>
          <a:xfrm>
            <a:off x="304800" y="762000"/>
            <a:ext cx="8661400" cy="5867400"/>
          </a:xfrm>
        </p:spPr>
        <p:txBody>
          <a:bodyPr>
            <a:noAutofit/>
          </a:bodyPr>
          <a:lstStyle/>
          <a:p>
            <a:pPr marL="0" indent="0">
              <a:buNone/>
            </a:pPr>
            <a:r>
              <a:rPr lang="en-US" sz="3600" b="1" dirty="0" smtClean="0">
                <a:solidFill>
                  <a:schemeClr val="bg1"/>
                </a:solidFill>
                <a:effectLst>
                  <a:outerShdw blurRad="38100" dist="38100" dir="2700000" algn="tl">
                    <a:srgbClr val="424634"/>
                  </a:outerShdw>
                </a:effectLst>
              </a:rPr>
              <a:t>Then </a:t>
            </a:r>
            <a:r>
              <a:rPr lang="en-US" sz="3600" b="1" dirty="0">
                <a:solidFill>
                  <a:schemeClr val="bg1"/>
                </a:solidFill>
                <a:effectLst>
                  <a:outerShdw blurRad="38100" dist="38100" dir="2700000" algn="tl">
                    <a:srgbClr val="424634"/>
                  </a:outerShdw>
                </a:effectLst>
              </a:rPr>
              <a:t>He said to the disciples, “It is impossible that no offenses should come, but woe to him through whom they do come!  </a:t>
            </a:r>
            <a:r>
              <a:rPr lang="en-US" sz="3600" b="1" dirty="0" smtClean="0">
                <a:solidFill>
                  <a:schemeClr val="bg1"/>
                </a:solidFill>
                <a:effectLst>
                  <a:outerShdw blurRad="38100" dist="38100" dir="2700000" algn="tl">
                    <a:srgbClr val="424634"/>
                  </a:outerShdw>
                </a:effectLst>
              </a:rPr>
              <a:t>It </a:t>
            </a:r>
            <a:r>
              <a:rPr lang="en-US" sz="3600" b="1" dirty="0">
                <a:solidFill>
                  <a:schemeClr val="bg1"/>
                </a:solidFill>
                <a:effectLst>
                  <a:outerShdw blurRad="38100" dist="38100" dir="2700000" algn="tl">
                    <a:srgbClr val="424634"/>
                  </a:outerShdw>
                </a:effectLst>
              </a:rPr>
              <a:t>would be better for him if a millstone were hung around his neck, and he were thrown into the sea, than that he should offend one of these little ones.  </a:t>
            </a:r>
            <a:r>
              <a:rPr lang="en-US" sz="3600" b="1" dirty="0" smtClean="0">
                <a:solidFill>
                  <a:schemeClr val="bg1"/>
                </a:solidFill>
                <a:effectLst>
                  <a:outerShdw blurRad="38100" dist="38100" dir="2700000" algn="tl">
                    <a:srgbClr val="424634"/>
                  </a:outerShdw>
                </a:effectLst>
              </a:rPr>
              <a:t/>
            </a:r>
            <a:br>
              <a:rPr lang="en-US" sz="3600" b="1" dirty="0" smtClean="0">
                <a:solidFill>
                  <a:schemeClr val="bg1"/>
                </a:solidFill>
                <a:effectLst>
                  <a:outerShdw blurRad="38100" dist="38100" dir="2700000" algn="tl">
                    <a:srgbClr val="424634"/>
                  </a:outerShdw>
                </a:effectLst>
              </a:rPr>
            </a:br>
            <a:r>
              <a:rPr lang="en-US" sz="3600" b="1" dirty="0" smtClean="0">
                <a:solidFill>
                  <a:schemeClr val="bg1"/>
                </a:solidFill>
                <a:effectLst>
                  <a:outerShdw blurRad="38100" dist="38100" dir="2700000" algn="tl">
                    <a:srgbClr val="424634"/>
                  </a:outerShdw>
                </a:effectLst>
              </a:rPr>
              <a:t>Take </a:t>
            </a:r>
            <a:r>
              <a:rPr lang="en-US" sz="3600" b="1" dirty="0">
                <a:solidFill>
                  <a:schemeClr val="bg1"/>
                </a:solidFill>
                <a:effectLst>
                  <a:outerShdw blurRad="38100" dist="38100" dir="2700000" algn="tl">
                    <a:srgbClr val="424634"/>
                  </a:outerShdw>
                </a:effectLst>
              </a:rPr>
              <a:t>heed to yourselves. If your brother </a:t>
            </a:r>
            <a:r>
              <a:rPr lang="en-US" sz="3600" b="1" dirty="0" smtClean="0">
                <a:solidFill>
                  <a:schemeClr val="bg1"/>
                </a:solidFill>
                <a:effectLst>
                  <a:outerShdw blurRad="38100" dist="38100" dir="2700000" algn="tl">
                    <a:srgbClr val="424634"/>
                  </a:outerShdw>
                </a:effectLst>
              </a:rPr>
              <a:t/>
            </a:r>
            <a:br>
              <a:rPr lang="en-US" sz="3600" b="1" dirty="0" smtClean="0">
                <a:solidFill>
                  <a:schemeClr val="bg1"/>
                </a:solidFill>
                <a:effectLst>
                  <a:outerShdw blurRad="38100" dist="38100" dir="2700000" algn="tl">
                    <a:srgbClr val="424634"/>
                  </a:outerShdw>
                </a:effectLst>
              </a:rPr>
            </a:br>
            <a:r>
              <a:rPr lang="en-US" sz="3600" b="1" dirty="0" smtClean="0">
                <a:solidFill>
                  <a:schemeClr val="bg1"/>
                </a:solidFill>
                <a:effectLst>
                  <a:outerShdw blurRad="38100" dist="38100" dir="2700000" algn="tl">
                    <a:srgbClr val="424634"/>
                  </a:outerShdw>
                </a:effectLst>
              </a:rPr>
              <a:t>sins </a:t>
            </a:r>
            <a:r>
              <a:rPr lang="en-US" sz="3600" b="1" dirty="0">
                <a:solidFill>
                  <a:schemeClr val="bg1"/>
                </a:solidFill>
                <a:effectLst>
                  <a:outerShdw blurRad="38100" dist="38100" dir="2700000" algn="tl">
                    <a:srgbClr val="424634"/>
                  </a:outerShdw>
                </a:effectLst>
              </a:rPr>
              <a:t>against you, rebuke him; and if </a:t>
            </a:r>
            <a:r>
              <a:rPr lang="en-US" sz="3600" b="1" dirty="0" smtClean="0">
                <a:solidFill>
                  <a:schemeClr val="bg1"/>
                </a:solidFill>
                <a:effectLst>
                  <a:outerShdw blurRad="38100" dist="38100" dir="2700000" algn="tl">
                    <a:srgbClr val="424634"/>
                  </a:outerShdw>
                </a:effectLst>
              </a:rPr>
              <a:t/>
            </a:r>
            <a:br>
              <a:rPr lang="en-US" sz="3600" b="1" dirty="0" smtClean="0">
                <a:solidFill>
                  <a:schemeClr val="bg1"/>
                </a:solidFill>
                <a:effectLst>
                  <a:outerShdw blurRad="38100" dist="38100" dir="2700000" algn="tl">
                    <a:srgbClr val="424634"/>
                  </a:outerShdw>
                </a:effectLst>
              </a:rPr>
            </a:br>
            <a:r>
              <a:rPr lang="en-US" sz="3600" b="1" dirty="0" smtClean="0">
                <a:solidFill>
                  <a:schemeClr val="bg1"/>
                </a:solidFill>
                <a:effectLst>
                  <a:outerShdw blurRad="38100" dist="38100" dir="2700000" algn="tl">
                    <a:srgbClr val="424634"/>
                  </a:outerShdw>
                </a:effectLst>
              </a:rPr>
              <a:t>he repents</a:t>
            </a:r>
            <a:r>
              <a:rPr lang="en-US" sz="3600" b="1" dirty="0">
                <a:solidFill>
                  <a:schemeClr val="bg1"/>
                </a:solidFill>
                <a:effectLst>
                  <a:outerShdw blurRad="38100" dist="38100" dir="2700000" algn="tl">
                    <a:srgbClr val="424634"/>
                  </a:outerShdw>
                </a:effectLst>
              </a:rPr>
              <a:t>, forgive </a:t>
            </a:r>
            <a:r>
              <a:rPr lang="en-US" sz="3600" b="1" dirty="0" smtClean="0">
                <a:solidFill>
                  <a:schemeClr val="bg1"/>
                </a:solidFill>
                <a:effectLst>
                  <a:outerShdw blurRad="38100" dist="38100" dir="2700000" algn="tl">
                    <a:srgbClr val="424634"/>
                  </a:outerShdw>
                </a:effectLst>
              </a:rPr>
              <a:t>him.</a:t>
            </a:r>
            <a:endParaRPr lang="en-US" sz="3600" b="1" dirty="0">
              <a:solidFill>
                <a:schemeClr val="bg1"/>
              </a:solidFill>
              <a:effectLst>
                <a:outerShdw blurRad="38100" dist="38100" dir="2700000" algn="tl">
                  <a:srgbClr val="424634"/>
                </a:outerShdw>
              </a:effectLst>
            </a:endParaRPr>
          </a:p>
        </p:txBody>
      </p:sp>
    </p:spTree>
    <p:extLst>
      <p:ext uri="{BB962C8B-B14F-4D97-AF65-F5344CB8AC3E}">
        <p14:creationId xmlns:p14="http://schemas.microsoft.com/office/powerpoint/2010/main" val="19702989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par>
                                <p:cTn id="8" presetID="10" presetClass="entr" presetSubtype="0" fill="hold" nodeType="withEffect">
                                  <p:stCondLst>
                                    <p:cond delay="0"/>
                                  </p:stCondLst>
                                  <p:childTnLst>
                                    <p:set>
                                      <p:cBhvr>
                                        <p:cTn id="9" dur="1" fill="hold">
                                          <p:stCondLst>
                                            <p:cond delay="0"/>
                                          </p:stCondLst>
                                        </p:cTn>
                                        <p:tgtEl>
                                          <p:spTgt spid="7">
                                            <p:txEl>
                                              <p:pRg st="0" end="0"/>
                                            </p:txEl>
                                          </p:spTgt>
                                        </p:tgtEl>
                                        <p:attrNameLst>
                                          <p:attrName>style.visibility</p:attrName>
                                        </p:attrNameLst>
                                      </p:cBhvr>
                                      <p:to>
                                        <p:strVal val="visible"/>
                                      </p:to>
                                    </p:set>
                                    <p:animEffect transition="in" filter="fade">
                                      <p:cBhvr>
                                        <p:cTn id="10" dur="500"/>
                                        <p:tgtEl>
                                          <p:spTgt spid="7">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C:\Users\Shawn McCracken\Desktop\get-life\blule-background-conversations-with-john-get-life.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3" descr="C:\Users\Shawn McCracken\Desktop\get-life\get-life-circle-conversations-with-john-get-life.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620000" y="5410200"/>
            <a:ext cx="1346200" cy="1346200"/>
          </a:xfrm>
          <a:prstGeom prst="rect">
            <a:avLst/>
          </a:prstGeom>
          <a:noFill/>
          <a:extLst>
            <a:ext uri="{909E8E84-426E-40DD-AFC4-6F175D3DCCD1}">
              <a14:hiddenFill xmlns:a14="http://schemas.microsoft.com/office/drawing/2010/main">
                <a:solidFill>
                  <a:srgbClr val="FFFFFF"/>
                </a:solidFill>
              </a14:hiddenFill>
            </a:ext>
          </a:extLst>
        </p:spPr>
      </p:pic>
      <p:sp>
        <p:nvSpPr>
          <p:cNvPr id="6" name="Title 5"/>
          <p:cNvSpPr>
            <a:spLocks noGrp="1"/>
          </p:cNvSpPr>
          <p:nvPr>
            <p:ph type="title"/>
          </p:nvPr>
        </p:nvSpPr>
        <p:spPr>
          <a:xfrm>
            <a:off x="457200" y="12700"/>
            <a:ext cx="8229600" cy="749300"/>
          </a:xfrm>
        </p:spPr>
        <p:txBody>
          <a:bodyPr>
            <a:noAutofit/>
          </a:bodyPr>
          <a:lstStyle/>
          <a:p>
            <a:r>
              <a:rPr lang="en-US" sz="3600" b="1" dirty="0" smtClean="0">
                <a:solidFill>
                  <a:schemeClr val="bg1"/>
                </a:solidFill>
                <a:effectLst>
                  <a:outerShdw blurRad="38100" dist="38100" dir="2700000" algn="tl">
                    <a:srgbClr val="424634"/>
                  </a:outerShdw>
                </a:effectLst>
              </a:rPr>
              <a:t>Luke 17:1-5 </a:t>
            </a:r>
            <a:r>
              <a:rPr lang="en-US" sz="2600" dirty="0" smtClean="0">
                <a:solidFill>
                  <a:schemeClr val="bg1"/>
                </a:solidFill>
                <a:effectLst>
                  <a:outerShdw blurRad="38100" dist="38100" dir="2700000" algn="tl">
                    <a:srgbClr val="424634"/>
                  </a:outerShdw>
                </a:effectLst>
              </a:rPr>
              <a:t>(NKJV)</a:t>
            </a:r>
            <a:endParaRPr lang="en-US" sz="2600" dirty="0">
              <a:solidFill>
                <a:schemeClr val="bg1"/>
              </a:solidFill>
              <a:effectLst>
                <a:outerShdw blurRad="38100" dist="38100" dir="2700000" algn="tl">
                  <a:srgbClr val="424634"/>
                </a:outerShdw>
              </a:effectLst>
            </a:endParaRPr>
          </a:p>
        </p:txBody>
      </p:sp>
      <p:sp>
        <p:nvSpPr>
          <p:cNvPr id="7" name="Content Placeholder 6"/>
          <p:cNvSpPr>
            <a:spLocks noGrp="1"/>
          </p:cNvSpPr>
          <p:nvPr>
            <p:ph idx="1"/>
          </p:nvPr>
        </p:nvSpPr>
        <p:spPr>
          <a:xfrm>
            <a:off x="304800" y="762000"/>
            <a:ext cx="8661400" cy="5867400"/>
          </a:xfrm>
        </p:spPr>
        <p:txBody>
          <a:bodyPr>
            <a:noAutofit/>
          </a:bodyPr>
          <a:lstStyle/>
          <a:p>
            <a:pPr marL="0" indent="0">
              <a:buNone/>
            </a:pPr>
            <a:r>
              <a:rPr lang="en-US" sz="3600" b="1" dirty="0" smtClean="0">
                <a:solidFill>
                  <a:schemeClr val="bg1"/>
                </a:solidFill>
                <a:effectLst>
                  <a:outerShdw blurRad="38100" dist="38100" dir="2700000" algn="tl">
                    <a:srgbClr val="424634"/>
                  </a:outerShdw>
                </a:effectLst>
              </a:rPr>
              <a:t>And </a:t>
            </a:r>
            <a:r>
              <a:rPr lang="en-US" sz="3600" b="1" dirty="0">
                <a:solidFill>
                  <a:schemeClr val="bg1"/>
                </a:solidFill>
                <a:effectLst>
                  <a:outerShdw blurRad="38100" dist="38100" dir="2700000" algn="tl">
                    <a:srgbClr val="424634"/>
                  </a:outerShdw>
                </a:effectLst>
              </a:rPr>
              <a:t>if he sins against you seven times in a day, and seven times in a day returns to you, saying, ‘I repent,’ you shall forgive him.” </a:t>
            </a:r>
            <a:r>
              <a:rPr lang="en-US" sz="3600" b="1" dirty="0" smtClean="0">
                <a:solidFill>
                  <a:schemeClr val="bg1"/>
                </a:solidFill>
                <a:effectLst>
                  <a:outerShdw blurRad="38100" dist="38100" dir="2700000" algn="tl">
                    <a:srgbClr val="424634"/>
                  </a:outerShdw>
                </a:effectLst>
              </a:rPr>
              <a:t/>
            </a:r>
            <a:br>
              <a:rPr lang="en-US" sz="3600" b="1" dirty="0" smtClean="0">
                <a:solidFill>
                  <a:schemeClr val="bg1"/>
                </a:solidFill>
                <a:effectLst>
                  <a:outerShdw blurRad="38100" dist="38100" dir="2700000" algn="tl">
                    <a:srgbClr val="424634"/>
                  </a:outerShdw>
                </a:effectLst>
              </a:rPr>
            </a:br>
            <a:r>
              <a:rPr lang="en-US" sz="3600" b="1" dirty="0" smtClean="0">
                <a:solidFill>
                  <a:schemeClr val="bg1"/>
                </a:solidFill>
                <a:effectLst>
                  <a:outerShdw blurRad="38100" dist="38100" dir="2700000" algn="tl">
                    <a:srgbClr val="424634"/>
                  </a:outerShdw>
                </a:effectLst>
              </a:rPr>
              <a:t>And </a:t>
            </a:r>
            <a:r>
              <a:rPr lang="en-US" sz="3600" b="1" dirty="0">
                <a:solidFill>
                  <a:schemeClr val="bg1"/>
                </a:solidFill>
                <a:effectLst>
                  <a:outerShdw blurRad="38100" dist="38100" dir="2700000" algn="tl">
                    <a:srgbClr val="424634"/>
                  </a:outerShdw>
                </a:effectLst>
              </a:rPr>
              <a:t>the apostles said to the Lord, </a:t>
            </a:r>
            <a:r>
              <a:rPr lang="en-US" sz="3600" b="1" dirty="0" smtClean="0">
                <a:solidFill>
                  <a:schemeClr val="bg1"/>
                </a:solidFill>
                <a:effectLst>
                  <a:outerShdw blurRad="38100" dist="38100" dir="2700000" algn="tl">
                    <a:srgbClr val="424634"/>
                  </a:outerShdw>
                </a:effectLst>
              </a:rPr>
              <a:t/>
            </a:r>
            <a:br>
              <a:rPr lang="en-US" sz="3600" b="1" dirty="0" smtClean="0">
                <a:solidFill>
                  <a:schemeClr val="bg1"/>
                </a:solidFill>
                <a:effectLst>
                  <a:outerShdw blurRad="38100" dist="38100" dir="2700000" algn="tl">
                    <a:srgbClr val="424634"/>
                  </a:outerShdw>
                </a:effectLst>
              </a:rPr>
            </a:br>
            <a:r>
              <a:rPr lang="en-US" sz="3600" b="1" dirty="0" smtClean="0">
                <a:solidFill>
                  <a:schemeClr val="bg1"/>
                </a:solidFill>
                <a:effectLst>
                  <a:outerShdw blurRad="38100" dist="38100" dir="2700000" algn="tl">
                    <a:srgbClr val="424634"/>
                  </a:outerShdw>
                </a:effectLst>
              </a:rPr>
              <a:t>“</a:t>
            </a:r>
            <a:r>
              <a:rPr lang="en-US" sz="3600" b="1" dirty="0">
                <a:solidFill>
                  <a:schemeClr val="bg1"/>
                </a:solidFill>
                <a:effectLst>
                  <a:outerShdw blurRad="38100" dist="38100" dir="2700000" algn="tl">
                    <a:srgbClr val="424634"/>
                  </a:outerShdw>
                </a:effectLst>
              </a:rPr>
              <a:t>Increase our faith.” </a:t>
            </a:r>
            <a:endParaRPr lang="en-US" sz="3600" b="1" dirty="0" smtClean="0">
              <a:solidFill>
                <a:schemeClr val="bg1"/>
              </a:solidFill>
              <a:effectLst>
                <a:outerShdw blurRad="38100" dist="38100" dir="2700000" algn="tl">
                  <a:srgbClr val="424634"/>
                </a:outerShdw>
              </a:effectLst>
            </a:endParaRPr>
          </a:p>
          <a:p>
            <a:pPr marL="0" indent="0" algn="ctr">
              <a:spcBef>
                <a:spcPts val="1800"/>
              </a:spcBef>
              <a:buNone/>
            </a:pPr>
            <a:r>
              <a:rPr lang="en-US" sz="3600" b="1" dirty="0">
                <a:solidFill>
                  <a:schemeClr val="bg1"/>
                </a:solidFill>
                <a:effectLst>
                  <a:outerShdw blurRad="38100" dist="38100" dir="2700000" algn="tl">
                    <a:srgbClr val="424634"/>
                  </a:outerShdw>
                </a:effectLst>
              </a:rPr>
              <a:t>Proverbs 18:9 </a:t>
            </a:r>
            <a:r>
              <a:rPr lang="en-US" sz="2600" b="1" dirty="0">
                <a:solidFill>
                  <a:schemeClr val="bg1"/>
                </a:solidFill>
                <a:effectLst>
                  <a:outerShdw blurRad="38100" dist="38100" dir="2700000" algn="tl">
                    <a:srgbClr val="424634"/>
                  </a:outerShdw>
                </a:effectLst>
              </a:rPr>
              <a:t>(NLT)</a:t>
            </a:r>
          </a:p>
          <a:p>
            <a:pPr marL="0" indent="0">
              <a:buNone/>
            </a:pPr>
            <a:r>
              <a:rPr lang="en-US" sz="3600" b="1" dirty="0">
                <a:solidFill>
                  <a:schemeClr val="bg1"/>
                </a:solidFill>
                <a:effectLst>
                  <a:outerShdw blurRad="38100" dist="38100" dir="2700000" algn="tl">
                    <a:srgbClr val="424634"/>
                  </a:outerShdw>
                </a:effectLst>
              </a:rPr>
              <a:t>An offended friend is harder to win back than a fortified city.</a:t>
            </a:r>
            <a:br>
              <a:rPr lang="en-US" sz="3600" b="1" dirty="0">
                <a:solidFill>
                  <a:schemeClr val="bg1"/>
                </a:solidFill>
                <a:effectLst>
                  <a:outerShdw blurRad="38100" dist="38100" dir="2700000" algn="tl">
                    <a:srgbClr val="424634"/>
                  </a:outerShdw>
                </a:effectLst>
              </a:rPr>
            </a:br>
            <a:r>
              <a:rPr lang="en-US" sz="3600" b="1" dirty="0">
                <a:solidFill>
                  <a:schemeClr val="bg1"/>
                </a:solidFill>
                <a:effectLst>
                  <a:outerShdw blurRad="38100" dist="38100" dir="2700000" algn="tl">
                    <a:srgbClr val="424634"/>
                  </a:outerShdw>
                </a:effectLst>
              </a:rPr>
              <a:t>    Arguments separate friends like </a:t>
            </a:r>
            <a:r>
              <a:rPr lang="en-US" sz="3600" b="1" dirty="0" smtClean="0">
                <a:solidFill>
                  <a:schemeClr val="bg1"/>
                </a:solidFill>
                <a:effectLst>
                  <a:outerShdw blurRad="38100" dist="38100" dir="2700000" algn="tl">
                    <a:srgbClr val="424634"/>
                  </a:outerShdw>
                </a:effectLst>
              </a:rPr>
              <a:t/>
            </a:r>
            <a:br>
              <a:rPr lang="en-US" sz="3600" b="1" dirty="0" smtClean="0">
                <a:solidFill>
                  <a:schemeClr val="bg1"/>
                </a:solidFill>
                <a:effectLst>
                  <a:outerShdw blurRad="38100" dist="38100" dir="2700000" algn="tl">
                    <a:srgbClr val="424634"/>
                  </a:outerShdw>
                </a:effectLst>
              </a:rPr>
            </a:br>
            <a:r>
              <a:rPr lang="en-US" sz="3600" b="1" dirty="0" smtClean="0">
                <a:solidFill>
                  <a:schemeClr val="bg1"/>
                </a:solidFill>
                <a:effectLst>
                  <a:outerShdw blurRad="38100" dist="38100" dir="2700000" algn="tl">
                    <a:srgbClr val="424634"/>
                  </a:outerShdw>
                </a:effectLst>
              </a:rPr>
              <a:t>a </a:t>
            </a:r>
            <a:r>
              <a:rPr lang="en-US" sz="3600" b="1" dirty="0">
                <a:solidFill>
                  <a:schemeClr val="bg1"/>
                </a:solidFill>
                <a:effectLst>
                  <a:outerShdw blurRad="38100" dist="38100" dir="2700000" algn="tl">
                    <a:srgbClr val="424634"/>
                  </a:outerShdw>
                </a:effectLst>
              </a:rPr>
              <a:t>gate locked with bars.</a:t>
            </a:r>
          </a:p>
          <a:p>
            <a:pPr marL="0" indent="0">
              <a:buNone/>
            </a:pPr>
            <a:endParaRPr lang="en-US" sz="3600" b="1" dirty="0">
              <a:solidFill>
                <a:schemeClr val="bg1"/>
              </a:solidFill>
              <a:effectLst>
                <a:outerShdw blurRad="38100" dist="38100" dir="2700000" algn="tl">
                  <a:srgbClr val="424634"/>
                </a:outerShdw>
              </a:effectLst>
            </a:endParaRPr>
          </a:p>
        </p:txBody>
      </p:sp>
    </p:spTree>
    <p:extLst>
      <p:ext uri="{BB962C8B-B14F-4D97-AF65-F5344CB8AC3E}">
        <p14:creationId xmlns:p14="http://schemas.microsoft.com/office/powerpoint/2010/main" val="12192594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fade">
                                      <p:cBhvr>
                                        <p:cTn id="7" dur="500"/>
                                        <p:tgtEl>
                                          <p:spTgt spid="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7">
                                            <p:txEl>
                                              <p:pRg st="1" end="1"/>
                                            </p:txEl>
                                          </p:spTgt>
                                        </p:tgtEl>
                                        <p:attrNameLst>
                                          <p:attrName>style.visibility</p:attrName>
                                        </p:attrNameLst>
                                      </p:cBhvr>
                                      <p:to>
                                        <p:strVal val="visible"/>
                                      </p:to>
                                    </p:set>
                                    <p:animEffect transition="in" filter="fade">
                                      <p:cBhvr>
                                        <p:cTn id="12" dur="500"/>
                                        <p:tgtEl>
                                          <p:spTgt spid="7">
                                            <p:txEl>
                                              <p:pRg st="1" end="1"/>
                                            </p:txEl>
                                          </p:spTgt>
                                        </p:tgtEl>
                                      </p:cBhvr>
                                    </p:animEffect>
                                  </p:childTnLst>
                                </p:cTn>
                              </p:par>
                              <p:par>
                                <p:cTn id="13" presetID="10" presetClass="entr" presetSubtype="0" fill="hold" nodeType="withEffect">
                                  <p:stCondLst>
                                    <p:cond delay="0"/>
                                  </p:stCondLst>
                                  <p:childTnLst>
                                    <p:set>
                                      <p:cBhvr>
                                        <p:cTn id="14" dur="1" fill="hold">
                                          <p:stCondLst>
                                            <p:cond delay="0"/>
                                          </p:stCondLst>
                                        </p:cTn>
                                        <p:tgtEl>
                                          <p:spTgt spid="7">
                                            <p:txEl>
                                              <p:pRg st="2" end="2"/>
                                            </p:txEl>
                                          </p:spTgt>
                                        </p:tgtEl>
                                        <p:attrNameLst>
                                          <p:attrName>style.visibility</p:attrName>
                                        </p:attrNameLst>
                                      </p:cBhvr>
                                      <p:to>
                                        <p:strVal val="visible"/>
                                      </p:to>
                                    </p:set>
                                    <p:animEffect transition="in" filter="fade">
                                      <p:cBhvr>
                                        <p:cTn id="15" dur="500"/>
                                        <p:tgtEl>
                                          <p:spTgt spid="7">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Shawn McCracken\Desktop\get-life\large-text-conversations-with-john-get-life.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3999" cy="6858000"/>
          </a:xfrm>
          <a:prstGeom prst="rect">
            <a:avLst/>
          </a:prstGeom>
          <a:noFill/>
          <a:extLst>
            <a:ext uri="{909E8E84-426E-40DD-AFC4-6F175D3DCCD1}">
              <a14:hiddenFill xmlns:a14="http://schemas.microsoft.com/office/drawing/2010/main">
                <a:solidFill>
                  <a:srgbClr val="FFFFFF"/>
                </a:solidFill>
              </a14:hiddenFill>
            </a:ext>
          </a:extLst>
        </p:spPr>
      </p:pic>
      <p:sp>
        <p:nvSpPr>
          <p:cNvPr id="5" name="Content Placeholder 4"/>
          <p:cNvSpPr>
            <a:spLocks noGrp="1"/>
          </p:cNvSpPr>
          <p:nvPr>
            <p:ph type="subTitle" idx="1"/>
          </p:nvPr>
        </p:nvSpPr>
        <p:spPr>
          <a:xfrm>
            <a:off x="762000" y="2019300"/>
            <a:ext cx="8204200" cy="2819400"/>
          </a:xfrm>
        </p:spPr>
        <p:txBody>
          <a:bodyPr>
            <a:noAutofit/>
          </a:bodyPr>
          <a:lstStyle/>
          <a:p>
            <a:pPr lvl="0" algn="l">
              <a:spcBef>
                <a:spcPts val="1200"/>
              </a:spcBef>
            </a:pPr>
            <a:r>
              <a:rPr lang="en-US" sz="8500" b="1" dirty="0" smtClean="0">
                <a:solidFill>
                  <a:schemeClr val="bg1"/>
                </a:solidFill>
              </a:rPr>
              <a:t>What causes offense?</a:t>
            </a:r>
            <a:endParaRPr lang="en-US" sz="8500" b="1" dirty="0">
              <a:solidFill>
                <a:schemeClr val="bg1"/>
              </a:solidFill>
            </a:endParaRPr>
          </a:p>
        </p:txBody>
      </p:sp>
      <p:pic>
        <p:nvPicPr>
          <p:cNvPr id="8" name="Picture 3" descr="C:\Users\Shawn McCracken\Desktop\get-life\get-life-circle-conversations-with-john-get-life.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620000" y="5410200"/>
            <a:ext cx="1346200" cy="1346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533485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500"/>
                                        <p:tgtEl>
                                          <p:spTgt spid="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C:\Users\Shawn McCracken\Desktop\get-life\blule-background-conversations-with-john-get-life.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3" descr="C:\Users\Shawn McCracken\Desktop\get-life\get-life-circle-conversations-with-john-get-life.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620000" y="5410200"/>
            <a:ext cx="1346200" cy="1346200"/>
          </a:xfrm>
          <a:prstGeom prst="rect">
            <a:avLst/>
          </a:prstGeom>
          <a:noFill/>
          <a:extLst>
            <a:ext uri="{909E8E84-426E-40DD-AFC4-6F175D3DCCD1}">
              <a14:hiddenFill xmlns:a14="http://schemas.microsoft.com/office/drawing/2010/main">
                <a:solidFill>
                  <a:srgbClr val="FFFFFF"/>
                </a:solidFill>
              </a14:hiddenFill>
            </a:ext>
          </a:extLst>
        </p:spPr>
      </p:pic>
      <p:sp>
        <p:nvSpPr>
          <p:cNvPr id="6" name="Title 5"/>
          <p:cNvSpPr>
            <a:spLocks noGrp="1"/>
          </p:cNvSpPr>
          <p:nvPr>
            <p:ph type="title"/>
          </p:nvPr>
        </p:nvSpPr>
        <p:spPr>
          <a:xfrm>
            <a:off x="457200" y="12700"/>
            <a:ext cx="8229600" cy="749300"/>
          </a:xfrm>
        </p:spPr>
        <p:txBody>
          <a:bodyPr>
            <a:noAutofit/>
          </a:bodyPr>
          <a:lstStyle/>
          <a:p>
            <a:r>
              <a:rPr lang="en-US" sz="3600" b="1" dirty="0">
                <a:solidFill>
                  <a:schemeClr val="bg1"/>
                </a:solidFill>
                <a:effectLst>
                  <a:outerShdw blurRad="38100" dist="38100" dir="2700000" algn="tl">
                    <a:srgbClr val="424634"/>
                  </a:outerShdw>
                </a:effectLst>
              </a:rPr>
              <a:t>R</a:t>
            </a:r>
            <a:r>
              <a:rPr lang="en-US" sz="3600" b="1" dirty="0" smtClean="0">
                <a:solidFill>
                  <a:schemeClr val="bg1"/>
                </a:solidFill>
                <a:effectLst>
                  <a:outerShdw blurRad="38100" dist="38100" dir="2700000" algn="tl">
                    <a:srgbClr val="424634"/>
                  </a:outerShdw>
                </a:effectLst>
              </a:rPr>
              <a:t>easons </a:t>
            </a:r>
            <a:r>
              <a:rPr lang="en-US" sz="3600" b="1" dirty="0">
                <a:solidFill>
                  <a:schemeClr val="bg1"/>
                </a:solidFill>
                <a:effectLst>
                  <a:outerShdw blurRad="38100" dist="38100" dir="2700000" algn="tl">
                    <a:srgbClr val="424634"/>
                  </a:outerShdw>
                </a:effectLst>
              </a:rPr>
              <a:t>they were offended:</a:t>
            </a:r>
            <a:endParaRPr lang="en-US" sz="2600" b="1" dirty="0">
              <a:solidFill>
                <a:schemeClr val="bg1"/>
              </a:solidFill>
              <a:effectLst>
                <a:outerShdw blurRad="38100" dist="38100" dir="2700000" algn="tl">
                  <a:srgbClr val="424634"/>
                </a:outerShdw>
              </a:effectLst>
            </a:endParaRPr>
          </a:p>
        </p:txBody>
      </p:sp>
      <p:sp>
        <p:nvSpPr>
          <p:cNvPr id="7" name="Content Placeholder 6"/>
          <p:cNvSpPr>
            <a:spLocks noGrp="1"/>
          </p:cNvSpPr>
          <p:nvPr>
            <p:ph idx="1"/>
          </p:nvPr>
        </p:nvSpPr>
        <p:spPr>
          <a:xfrm>
            <a:off x="0" y="838200"/>
            <a:ext cx="8966200" cy="5791200"/>
          </a:xfrm>
        </p:spPr>
        <p:txBody>
          <a:bodyPr>
            <a:noAutofit/>
          </a:bodyPr>
          <a:lstStyle/>
          <a:p>
            <a:pPr lvl="0"/>
            <a:r>
              <a:rPr lang="en-US" sz="3600" b="1" dirty="0" smtClean="0">
                <a:solidFill>
                  <a:schemeClr val="bg1"/>
                </a:solidFill>
                <a:effectLst>
                  <a:outerShdw blurRad="38100" dist="38100" dir="2700000" algn="tl">
                    <a:srgbClr val="424634"/>
                  </a:outerShdw>
                </a:effectLst>
              </a:rPr>
              <a:t>Earlier, John </a:t>
            </a:r>
            <a:r>
              <a:rPr lang="en-US" sz="3600" b="1" dirty="0">
                <a:solidFill>
                  <a:schemeClr val="bg1"/>
                </a:solidFill>
                <a:effectLst>
                  <a:outerShdw blurRad="38100" dist="38100" dir="2700000" algn="tl">
                    <a:srgbClr val="424634"/>
                  </a:outerShdw>
                </a:effectLst>
              </a:rPr>
              <a:t>6:15 </a:t>
            </a:r>
            <a:r>
              <a:rPr lang="en-US" sz="3600" b="1" dirty="0" smtClean="0">
                <a:solidFill>
                  <a:schemeClr val="bg1"/>
                </a:solidFill>
                <a:effectLst>
                  <a:outerShdw blurRad="38100" dist="38100" dir="2700000" algn="tl">
                    <a:srgbClr val="424634"/>
                  </a:outerShdw>
                </a:effectLst>
              </a:rPr>
              <a:t>stated </a:t>
            </a:r>
            <a:r>
              <a:rPr lang="en-US" sz="3600" b="1" dirty="0">
                <a:solidFill>
                  <a:schemeClr val="bg1"/>
                </a:solidFill>
                <a:effectLst>
                  <a:outerShdw blurRad="38100" dist="38100" dir="2700000" algn="tl">
                    <a:srgbClr val="424634"/>
                  </a:outerShdw>
                </a:effectLst>
              </a:rPr>
              <a:t>that the people wanted to make Jesus king “by force” </a:t>
            </a:r>
            <a:r>
              <a:rPr lang="en-US" sz="3600" b="1" dirty="0" smtClean="0">
                <a:solidFill>
                  <a:schemeClr val="bg1"/>
                </a:solidFill>
                <a:effectLst>
                  <a:outerShdw blurRad="38100" dist="38100" dir="2700000" algn="tl">
                    <a:srgbClr val="424634"/>
                  </a:outerShdw>
                </a:effectLst>
              </a:rPr>
              <a:t>but He </a:t>
            </a:r>
            <a:r>
              <a:rPr lang="en-US" sz="3600" b="1" dirty="0">
                <a:solidFill>
                  <a:schemeClr val="bg1"/>
                </a:solidFill>
                <a:effectLst>
                  <a:outerShdw blurRad="38100" dist="38100" dir="2700000" algn="tl">
                    <a:srgbClr val="424634"/>
                  </a:outerShdw>
                </a:effectLst>
              </a:rPr>
              <a:t>withdrew again. </a:t>
            </a:r>
            <a:endParaRPr lang="en-US" sz="3600" b="1" dirty="0" smtClean="0">
              <a:solidFill>
                <a:schemeClr val="bg1"/>
              </a:solidFill>
              <a:effectLst>
                <a:outerShdw blurRad="38100" dist="38100" dir="2700000" algn="tl">
                  <a:srgbClr val="424634"/>
                </a:outerShdw>
              </a:effectLst>
            </a:endParaRPr>
          </a:p>
          <a:p>
            <a:pPr lvl="1">
              <a:buFont typeface="Courier New" pitchFamily="49" charset="0"/>
              <a:buChar char="o"/>
            </a:pPr>
            <a:r>
              <a:rPr lang="en-US" sz="3600" b="1" dirty="0" smtClean="0">
                <a:solidFill>
                  <a:schemeClr val="bg1"/>
                </a:solidFill>
                <a:effectLst>
                  <a:outerShdw blurRad="38100" dist="38100" dir="2700000" algn="tl">
                    <a:srgbClr val="424634"/>
                  </a:outerShdw>
                </a:effectLst>
              </a:rPr>
              <a:t>Their dreams were postponed</a:t>
            </a:r>
          </a:p>
          <a:p>
            <a:pPr lvl="1">
              <a:buFont typeface="Courier New" pitchFamily="49" charset="0"/>
              <a:buChar char="o"/>
            </a:pPr>
            <a:r>
              <a:rPr lang="en-US" sz="3600" b="1" dirty="0" smtClean="0">
                <a:solidFill>
                  <a:schemeClr val="bg1"/>
                </a:solidFill>
                <a:effectLst>
                  <a:outerShdw blurRad="38100" dist="38100" dir="2700000" algn="tl">
                    <a:srgbClr val="424634"/>
                  </a:outerShdw>
                </a:effectLst>
              </a:rPr>
              <a:t>Their perception of what Jesus should be doing as Messiah did not line up</a:t>
            </a:r>
          </a:p>
          <a:p>
            <a:pPr lvl="1">
              <a:buFont typeface="Courier New" pitchFamily="49" charset="0"/>
              <a:buChar char="o"/>
            </a:pPr>
            <a:r>
              <a:rPr lang="en-US" sz="3600" b="1" dirty="0">
                <a:solidFill>
                  <a:schemeClr val="bg1"/>
                </a:solidFill>
                <a:effectLst>
                  <a:outerShdw blurRad="38100" dist="38100" dir="2700000" algn="tl">
                    <a:srgbClr val="424634"/>
                  </a:outerShdw>
                </a:effectLst>
              </a:rPr>
              <a:t>Offense was starting to grow</a:t>
            </a:r>
          </a:p>
          <a:p>
            <a:pPr lvl="1">
              <a:buFont typeface="Courier New" pitchFamily="49" charset="0"/>
              <a:buChar char="o"/>
            </a:pPr>
            <a:r>
              <a:rPr lang="en-US" sz="3600" b="1" dirty="0" smtClean="0">
                <a:solidFill>
                  <a:schemeClr val="bg1"/>
                </a:solidFill>
                <a:effectLst>
                  <a:outerShdw blurRad="38100" dist="38100" dir="2700000" algn="tl">
                    <a:srgbClr val="424634"/>
                  </a:outerShdw>
                </a:effectLst>
              </a:rPr>
              <a:t>They </a:t>
            </a:r>
            <a:r>
              <a:rPr lang="en-US" sz="3600" b="1" dirty="0">
                <a:solidFill>
                  <a:schemeClr val="bg1"/>
                </a:solidFill>
                <a:effectLst>
                  <a:outerShdw blurRad="38100" dist="38100" dir="2700000" algn="tl">
                    <a:srgbClr val="424634"/>
                  </a:outerShdw>
                </a:effectLst>
              </a:rPr>
              <a:t>thought they had been </a:t>
            </a:r>
            <a:r>
              <a:rPr lang="en-US" sz="3600" b="1" dirty="0" smtClean="0">
                <a:solidFill>
                  <a:schemeClr val="bg1"/>
                </a:solidFill>
                <a:effectLst>
                  <a:outerShdw blurRad="38100" dist="38100" dir="2700000" algn="tl">
                    <a:srgbClr val="424634"/>
                  </a:outerShdw>
                </a:effectLst>
              </a:rPr>
              <a:t/>
            </a:r>
            <a:br>
              <a:rPr lang="en-US" sz="3600" b="1" dirty="0" smtClean="0">
                <a:solidFill>
                  <a:schemeClr val="bg1"/>
                </a:solidFill>
                <a:effectLst>
                  <a:outerShdw blurRad="38100" dist="38100" dir="2700000" algn="tl">
                    <a:srgbClr val="424634"/>
                  </a:outerShdw>
                </a:effectLst>
              </a:rPr>
            </a:br>
            <a:r>
              <a:rPr lang="en-US" sz="3600" b="1" dirty="0" smtClean="0">
                <a:solidFill>
                  <a:schemeClr val="bg1"/>
                </a:solidFill>
                <a:effectLst>
                  <a:outerShdw blurRad="38100" dist="38100" dir="2700000" algn="tl">
                    <a:srgbClr val="424634"/>
                  </a:outerShdw>
                </a:effectLst>
              </a:rPr>
              <a:t>deceived </a:t>
            </a:r>
            <a:r>
              <a:rPr lang="en-US" sz="3600" b="1" dirty="0">
                <a:solidFill>
                  <a:schemeClr val="bg1"/>
                </a:solidFill>
                <a:effectLst>
                  <a:outerShdw blurRad="38100" dist="38100" dir="2700000" algn="tl">
                    <a:srgbClr val="424634"/>
                  </a:outerShdw>
                </a:effectLst>
              </a:rPr>
              <a:t>and mistreated </a:t>
            </a:r>
            <a:r>
              <a:rPr lang="en-US" sz="3600" b="1" dirty="0" smtClean="0">
                <a:solidFill>
                  <a:schemeClr val="bg1"/>
                </a:solidFill>
                <a:effectLst>
                  <a:outerShdw blurRad="38100" dist="38100" dir="2700000" algn="tl">
                    <a:srgbClr val="424634"/>
                  </a:outerShdw>
                </a:effectLst>
              </a:rPr>
              <a:t>somehow</a:t>
            </a:r>
            <a:endParaRPr lang="en-US" sz="3600" b="1" dirty="0">
              <a:solidFill>
                <a:schemeClr val="bg1"/>
              </a:solidFill>
              <a:effectLst>
                <a:outerShdw blurRad="38100" dist="38100" dir="2700000" algn="tl">
                  <a:srgbClr val="424634"/>
                </a:outerShdw>
              </a:effectLst>
            </a:endParaRPr>
          </a:p>
        </p:txBody>
      </p:sp>
    </p:spTree>
    <p:extLst>
      <p:ext uri="{BB962C8B-B14F-4D97-AF65-F5344CB8AC3E}">
        <p14:creationId xmlns:p14="http://schemas.microsoft.com/office/powerpoint/2010/main" val="10069940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7">
                                            <p:txEl>
                                              <p:pRg st="0" end="0"/>
                                            </p:txEl>
                                          </p:spTgt>
                                        </p:tgtEl>
                                        <p:attrNameLst>
                                          <p:attrName>style.visibility</p:attrName>
                                        </p:attrNameLst>
                                      </p:cBhvr>
                                      <p:to>
                                        <p:strVal val="visible"/>
                                      </p:to>
                                    </p:set>
                                    <p:animEffect transition="in" filter="fade">
                                      <p:cBhvr>
                                        <p:cTn id="12" dur="500"/>
                                        <p:tgtEl>
                                          <p:spTgt spid="7">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7">
                                            <p:txEl>
                                              <p:pRg st="1" end="1"/>
                                            </p:txEl>
                                          </p:spTgt>
                                        </p:tgtEl>
                                        <p:attrNameLst>
                                          <p:attrName>style.visibility</p:attrName>
                                        </p:attrNameLst>
                                      </p:cBhvr>
                                      <p:to>
                                        <p:strVal val="visible"/>
                                      </p:to>
                                    </p:set>
                                    <p:animEffect transition="in" filter="fade">
                                      <p:cBhvr>
                                        <p:cTn id="17" dur="500"/>
                                        <p:tgtEl>
                                          <p:spTgt spid="7">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7">
                                            <p:txEl>
                                              <p:pRg st="2" end="2"/>
                                            </p:txEl>
                                          </p:spTgt>
                                        </p:tgtEl>
                                        <p:attrNameLst>
                                          <p:attrName>style.visibility</p:attrName>
                                        </p:attrNameLst>
                                      </p:cBhvr>
                                      <p:to>
                                        <p:strVal val="visible"/>
                                      </p:to>
                                    </p:set>
                                    <p:animEffect transition="in" filter="fade">
                                      <p:cBhvr>
                                        <p:cTn id="22" dur="500"/>
                                        <p:tgtEl>
                                          <p:spTgt spid="7">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7">
                                            <p:txEl>
                                              <p:pRg st="3" end="3"/>
                                            </p:txEl>
                                          </p:spTgt>
                                        </p:tgtEl>
                                        <p:attrNameLst>
                                          <p:attrName>style.visibility</p:attrName>
                                        </p:attrNameLst>
                                      </p:cBhvr>
                                      <p:to>
                                        <p:strVal val="visible"/>
                                      </p:to>
                                    </p:set>
                                    <p:animEffect transition="in" filter="fade">
                                      <p:cBhvr>
                                        <p:cTn id="27" dur="500"/>
                                        <p:tgtEl>
                                          <p:spTgt spid="7">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7">
                                            <p:txEl>
                                              <p:pRg st="4" end="4"/>
                                            </p:txEl>
                                          </p:spTgt>
                                        </p:tgtEl>
                                        <p:attrNameLst>
                                          <p:attrName>style.visibility</p:attrName>
                                        </p:attrNameLst>
                                      </p:cBhvr>
                                      <p:to>
                                        <p:strVal val="visible"/>
                                      </p:to>
                                    </p:set>
                                    <p:animEffect transition="in" filter="fade">
                                      <p:cBhvr>
                                        <p:cTn id="32" dur="500"/>
                                        <p:tgtEl>
                                          <p:spTgt spid="7">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Shawn McCracken\Desktop\get-life\large-text-conversations-with-john-get-life.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3999" cy="6858000"/>
          </a:xfrm>
          <a:prstGeom prst="rect">
            <a:avLst/>
          </a:prstGeom>
          <a:noFill/>
          <a:extLst>
            <a:ext uri="{909E8E84-426E-40DD-AFC4-6F175D3DCCD1}">
              <a14:hiddenFill xmlns:a14="http://schemas.microsoft.com/office/drawing/2010/main">
                <a:solidFill>
                  <a:srgbClr val="FFFFFF"/>
                </a:solidFill>
              </a14:hiddenFill>
            </a:ext>
          </a:extLst>
        </p:spPr>
      </p:pic>
      <p:sp>
        <p:nvSpPr>
          <p:cNvPr id="5" name="Content Placeholder 4"/>
          <p:cNvSpPr>
            <a:spLocks noGrp="1"/>
          </p:cNvSpPr>
          <p:nvPr>
            <p:ph type="subTitle" idx="1"/>
          </p:nvPr>
        </p:nvSpPr>
        <p:spPr>
          <a:xfrm>
            <a:off x="762000" y="1524000"/>
            <a:ext cx="8204200" cy="2819400"/>
          </a:xfrm>
        </p:spPr>
        <p:txBody>
          <a:bodyPr>
            <a:noAutofit/>
          </a:bodyPr>
          <a:lstStyle/>
          <a:p>
            <a:pPr lvl="0" algn="l">
              <a:lnSpc>
                <a:spcPct val="90000"/>
              </a:lnSpc>
              <a:spcBef>
                <a:spcPts val="1200"/>
              </a:spcBef>
            </a:pPr>
            <a:r>
              <a:rPr lang="en-US" sz="8500" b="1" dirty="0" smtClean="0">
                <a:solidFill>
                  <a:schemeClr val="bg1"/>
                </a:solidFill>
              </a:rPr>
              <a:t>Offense is a misguided sense of justice</a:t>
            </a:r>
            <a:endParaRPr lang="en-US" sz="8500" b="1" dirty="0">
              <a:solidFill>
                <a:schemeClr val="bg1"/>
              </a:solidFill>
            </a:endParaRPr>
          </a:p>
        </p:txBody>
      </p:sp>
      <p:pic>
        <p:nvPicPr>
          <p:cNvPr id="8" name="Picture 3" descr="C:\Users\Shawn McCracken\Desktop\get-life\get-life-circle-conversations-with-john-get-life.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620000" y="5410200"/>
            <a:ext cx="1346200" cy="1346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932098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500"/>
                                        <p:tgtEl>
                                          <p:spTgt spid="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Shawn McCracken\Desktop\get-life\large-text-conversations-with-john-get-life.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3999" cy="6858000"/>
          </a:xfrm>
          <a:prstGeom prst="rect">
            <a:avLst/>
          </a:prstGeom>
          <a:noFill/>
          <a:extLst>
            <a:ext uri="{909E8E84-426E-40DD-AFC4-6F175D3DCCD1}">
              <a14:hiddenFill xmlns:a14="http://schemas.microsoft.com/office/drawing/2010/main">
                <a:solidFill>
                  <a:srgbClr val="FFFFFF"/>
                </a:solidFill>
              </a14:hiddenFill>
            </a:ext>
          </a:extLst>
        </p:spPr>
      </p:pic>
      <p:sp>
        <p:nvSpPr>
          <p:cNvPr id="5" name="Content Placeholder 4"/>
          <p:cNvSpPr>
            <a:spLocks noGrp="1"/>
          </p:cNvSpPr>
          <p:nvPr>
            <p:ph type="subTitle" idx="1"/>
          </p:nvPr>
        </p:nvSpPr>
        <p:spPr>
          <a:xfrm>
            <a:off x="1016000" y="1295400"/>
            <a:ext cx="7950200" cy="2819400"/>
          </a:xfrm>
        </p:spPr>
        <p:txBody>
          <a:bodyPr>
            <a:noAutofit/>
          </a:bodyPr>
          <a:lstStyle/>
          <a:p>
            <a:pPr lvl="0" algn="l">
              <a:lnSpc>
                <a:spcPct val="80000"/>
              </a:lnSpc>
              <a:spcBef>
                <a:spcPts val="1200"/>
              </a:spcBef>
            </a:pPr>
            <a:r>
              <a:rPr lang="en-US" sz="8500" b="1" dirty="0" smtClean="0">
                <a:solidFill>
                  <a:schemeClr val="bg1"/>
                </a:solidFill>
              </a:rPr>
              <a:t>This also leads </a:t>
            </a:r>
            <a:br>
              <a:rPr lang="en-US" sz="8500" b="1" dirty="0" smtClean="0">
                <a:solidFill>
                  <a:schemeClr val="bg1"/>
                </a:solidFill>
              </a:rPr>
            </a:br>
            <a:r>
              <a:rPr lang="en-US" sz="8500" b="1" dirty="0" smtClean="0">
                <a:solidFill>
                  <a:schemeClr val="bg1"/>
                </a:solidFill>
              </a:rPr>
              <a:t>to taking on someone else’s offense</a:t>
            </a:r>
            <a:endParaRPr lang="en-US" sz="8500" b="1" dirty="0">
              <a:solidFill>
                <a:schemeClr val="bg1"/>
              </a:solidFill>
            </a:endParaRPr>
          </a:p>
        </p:txBody>
      </p:sp>
      <p:pic>
        <p:nvPicPr>
          <p:cNvPr id="8" name="Picture 3" descr="C:\Users\Shawn McCracken\Desktop\get-life\get-life-circle-conversations-with-john-get-life.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620000" y="5410200"/>
            <a:ext cx="1346200" cy="1346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231705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500"/>
                                        <p:tgtEl>
                                          <p:spTgt spid="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C:\Users\Shawn McCracken\Desktop\get-life\blule-background-conversations-with-john-get-life.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3" descr="C:\Users\Shawn McCracken\Desktop\get-life\get-life-circle-conversations-with-john-get-life.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620000" y="5410200"/>
            <a:ext cx="1346200" cy="1346200"/>
          </a:xfrm>
          <a:prstGeom prst="rect">
            <a:avLst/>
          </a:prstGeom>
          <a:noFill/>
          <a:extLst>
            <a:ext uri="{909E8E84-426E-40DD-AFC4-6F175D3DCCD1}">
              <a14:hiddenFill xmlns:a14="http://schemas.microsoft.com/office/drawing/2010/main">
                <a:solidFill>
                  <a:srgbClr val="FFFFFF"/>
                </a:solidFill>
              </a14:hiddenFill>
            </a:ext>
          </a:extLst>
        </p:spPr>
      </p:pic>
      <p:sp>
        <p:nvSpPr>
          <p:cNvPr id="6" name="Title 5"/>
          <p:cNvSpPr>
            <a:spLocks noGrp="1"/>
          </p:cNvSpPr>
          <p:nvPr>
            <p:ph type="title"/>
          </p:nvPr>
        </p:nvSpPr>
        <p:spPr>
          <a:xfrm>
            <a:off x="457200" y="12700"/>
            <a:ext cx="8229600" cy="749300"/>
          </a:xfrm>
        </p:spPr>
        <p:txBody>
          <a:bodyPr>
            <a:noAutofit/>
          </a:bodyPr>
          <a:lstStyle/>
          <a:p>
            <a:r>
              <a:rPr lang="en-US" sz="3600" b="1" dirty="0">
                <a:solidFill>
                  <a:schemeClr val="bg1"/>
                </a:solidFill>
                <a:effectLst>
                  <a:outerShdw blurRad="38100" dist="38100" dir="2700000" algn="tl">
                    <a:srgbClr val="424634"/>
                  </a:outerShdw>
                </a:effectLst>
              </a:rPr>
              <a:t>R</a:t>
            </a:r>
            <a:r>
              <a:rPr lang="en-US" sz="3600" b="1" dirty="0" smtClean="0">
                <a:solidFill>
                  <a:schemeClr val="bg1"/>
                </a:solidFill>
                <a:effectLst>
                  <a:outerShdw blurRad="38100" dist="38100" dir="2700000" algn="tl">
                    <a:srgbClr val="424634"/>
                  </a:outerShdw>
                </a:effectLst>
              </a:rPr>
              <a:t>easons </a:t>
            </a:r>
            <a:r>
              <a:rPr lang="en-US" sz="3600" b="1" dirty="0">
                <a:solidFill>
                  <a:schemeClr val="bg1"/>
                </a:solidFill>
                <a:effectLst>
                  <a:outerShdw blurRad="38100" dist="38100" dir="2700000" algn="tl">
                    <a:srgbClr val="424634"/>
                  </a:outerShdw>
                </a:effectLst>
              </a:rPr>
              <a:t>they were offended:</a:t>
            </a:r>
            <a:endParaRPr lang="en-US" sz="2600" b="1" dirty="0">
              <a:solidFill>
                <a:schemeClr val="bg1"/>
              </a:solidFill>
              <a:effectLst>
                <a:outerShdw blurRad="38100" dist="38100" dir="2700000" algn="tl">
                  <a:srgbClr val="424634"/>
                </a:outerShdw>
              </a:effectLst>
            </a:endParaRPr>
          </a:p>
        </p:txBody>
      </p:sp>
      <p:sp>
        <p:nvSpPr>
          <p:cNvPr id="7" name="Content Placeholder 6"/>
          <p:cNvSpPr>
            <a:spLocks noGrp="1"/>
          </p:cNvSpPr>
          <p:nvPr>
            <p:ph idx="1"/>
          </p:nvPr>
        </p:nvSpPr>
        <p:spPr>
          <a:xfrm>
            <a:off x="152400" y="990600"/>
            <a:ext cx="8813800" cy="5638800"/>
          </a:xfrm>
        </p:spPr>
        <p:txBody>
          <a:bodyPr>
            <a:noAutofit/>
          </a:bodyPr>
          <a:lstStyle/>
          <a:p>
            <a:pPr lvl="0"/>
            <a:r>
              <a:rPr lang="en-US" sz="3600" b="1" dirty="0" smtClean="0">
                <a:solidFill>
                  <a:schemeClr val="bg1"/>
                </a:solidFill>
                <a:effectLst>
                  <a:outerShdw blurRad="38100" dist="38100" dir="2700000" algn="tl">
                    <a:srgbClr val="424634"/>
                  </a:outerShdw>
                </a:effectLst>
              </a:rPr>
              <a:t>Jesus in essence was telling them to ‘step up’ and consume Him rather than just having Him a part of their life</a:t>
            </a:r>
            <a:endParaRPr lang="en-US" sz="3600" b="1" dirty="0">
              <a:solidFill>
                <a:schemeClr val="bg1"/>
              </a:solidFill>
              <a:effectLst>
                <a:outerShdw blurRad="38100" dist="38100" dir="2700000" algn="tl">
                  <a:srgbClr val="424634"/>
                </a:outerShdw>
              </a:effectLst>
            </a:endParaRPr>
          </a:p>
          <a:p>
            <a:pPr lvl="0"/>
            <a:r>
              <a:rPr lang="en-US" sz="3600" b="1" dirty="0">
                <a:solidFill>
                  <a:schemeClr val="bg1"/>
                </a:solidFill>
                <a:effectLst>
                  <a:outerShdw blurRad="38100" dist="38100" dir="2700000" algn="tl">
                    <a:srgbClr val="424634"/>
                  </a:outerShdw>
                </a:effectLst>
              </a:rPr>
              <a:t>What Jesus said </a:t>
            </a:r>
            <a:r>
              <a:rPr lang="en-US" sz="3600" b="1" dirty="0" smtClean="0">
                <a:solidFill>
                  <a:schemeClr val="bg1"/>
                </a:solidFill>
                <a:effectLst>
                  <a:outerShdw blurRad="38100" dist="38100" dir="2700000" algn="tl">
                    <a:srgbClr val="424634"/>
                  </a:outerShdw>
                </a:effectLst>
              </a:rPr>
              <a:t>was </a:t>
            </a:r>
            <a:r>
              <a:rPr lang="en-US" sz="3600" b="1" dirty="0">
                <a:solidFill>
                  <a:schemeClr val="bg1"/>
                </a:solidFill>
                <a:effectLst>
                  <a:outerShdw blurRad="38100" dist="38100" dir="2700000" algn="tl">
                    <a:srgbClr val="424634"/>
                  </a:outerShdw>
                </a:effectLst>
              </a:rPr>
              <a:t>quite graphic and shocking in character </a:t>
            </a:r>
            <a:endParaRPr lang="en-US" sz="3600" b="1" dirty="0" smtClean="0">
              <a:solidFill>
                <a:schemeClr val="bg1"/>
              </a:solidFill>
              <a:effectLst>
                <a:outerShdw blurRad="38100" dist="38100" dir="2700000" algn="tl">
                  <a:srgbClr val="424634"/>
                </a:outerShdw>
              </a:effectLst>
            </a:endParaRPr>
          </a:p>
          <a:p>
            <a:pPr lvl="0"/>
            <a:r>
              <a:rPr lang="en-US" sz="3600" b="1" dirty="0" smtClean="0">
                <a:solidFill>
                  <a:schemeClr val="bg1"/>
                </a:solidFill>
                <a:effectLst>
                  <a:outerShdw blurRad="38100" dist="38100" dir="2700000" algn="tl">
                    <a:srgbClr val="424634"/>
                  </a:outerShdw>
                </a:effectLst>
              </a:rPr>
              <a:t>They </a:t>
            </a:r>
            <a:r>
              <a:rPr lang="en-US" sz="3600" b="1" dirty="0">
                <a:solidFill>
                  <a:schemeClr val="bg1"/>
                </a:solidFill>
                <a:effectLst>
                  <a:outerShdw blurRad="38100" dist="38100" dir="2700000" algn="tl">
                    <a:srgbClr val="424634"/>
                  </a:outerShdw>
                </a:effectLst>
              </a:rPr>
              <a:t>were focused on what THEY FELT </a:t>
            </a:r>
            <a:r>
              <a:rPr lang="en-US" sz="3600" b="1" dirty="0" smtClean="0">
                <a:solidFill>
                  <a:schemeClr val="bg1"/>
                </a:solidFill>
                <a:effectLst>
                  <a:outerShdw blurRad="38100" dist="38100" dir="2700000" algn="tl">
                    <a:srgbClr val="424634"/>
                  </a:outerShdw>
                </a:effectLst>
              </a:rPr>
              <a:t>(confusion, anger, and outrage) when </a:t>
            </a:r>
            <a:r>
              <a:rPr lang="en-US" sz="3600" b="1" dirty="0">
                <a:solidFill>
                  <a:schemeClr val="bg1"/>
                </a:solidFill>
                <a:effectLst>
                  <a:outerShdw blurRad="38100" dist="38100" dir="2700000" algn="tl">
                    <a:srgbClr val="424634"/>
                  </a:outerShdw>
                </a:effectLst>
              </a:rPr>
              <a:t>He spoke. They were </a:t>
            </a:r>
            <a:r>
              <a:rPr lang="en-US" sz="3600" b="1" dirty="0" smtClean="0">
                <a:solidFill>
                  <a:schemeClr val="bg1"/>
                </a:solidFill>
                <a:effectLst>
                  <a:outerShdw blurRad="38100" dist="38100" dir="2700000" algn="tl">
                    <a:srgbClr val="424634"/>
                  </a:outerShdw>
                </a:effectLst>
              </a:rPr>
              <a:t>self-absorbed</a:t>
            </a:r>
          </a:p>
        </p:txBody>
      </p:sp>
    </p:spTree>
    <p:extLst>
      <p:ext uri="{BB962C8B-B14F-4D97-AF65-F5344CB8AC3E}">
        <p14:creationId xmlns:p14="http://schemas.microsoft.com/office/powerpoint/2010/main" val="11557821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fade">
                                      <p:cBhvr>
                                        <p:cTn id="7" dur="500"/>
                                        <p:tgtEl>
                                          <p:spTgt spid="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7">
                                            <p:txEl>
                                              <p:pRg st="1" end="1"/>
                                            </p:txEl>
                                          </p:spTgt>
                                        </p:tgtEl>
                                        <p:attrNameLst>
                                          <p:attrName>style.visibility</p:attrName>
                                        </p:attrNameLst>
                                      </p:cBhvr>
                                      <p:to>
                                        <p:strVal val="visible"/>
                                      </p:to>
                                    </p:set>
                                    <p:animEffect transition="in" filter="fade">
                                      <p:cBhvr>
                                        <p:cTn id="12" dur="500"/>
                                        <p:tgtEl>
                                          <p:spTgt spid="7">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7">
                                            <p:txEl>
                                              <p:pRg st="2" end="2"/>
                                            </p:txEl>
                                          </p:spTgt>
                                        </p:tgtEl>
                                        <p:attrNameLst>
                                          <p:attrName>style.visibility</p:attrName>
                                        </p:attrNameLst>
                                      </p:cBhvr>
                                      <p:to>
                                        <p:strVal val="visible"/>
                                      </p:to>
                                    </p:set>
                                    <p:animEffect transition="in" filter="fade">
                                      <p:cBhvr>
                                        <p:cTn id="17" dur="500"/>
                                        <p:tgtEl>
                                          <p:spTgt spid="7">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25015</TotalTime>
  <Words>951</Words>
  <Application>Microsoft Office PowerPoint</Application>
  <PresentationFormat>On-screen Show (4:3)</PresentationFormat>
  <Paragraphs>69</Paragraphs>
  <Slides>26</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26</vt:i4>
      </vt:variant>
    </vt:vector>
  </HeadingPairs>
  <TitlesOfParts>
    <vt:vector size="30" baseType="lpstr">
      <vt:lpstr>Arial</vt:lpstr>
      <vt:lpstr>Calibri</vt:lpstr>
      <vt:lpstr>Courier New</vt:lpstr>
      <vt:lpstr>Office Theme</vt:lpstr>
      <vt:lpstr>CONVERSATIONS WITH JOHN</vt:lpstr>
      <vt:lpstr>Offense: skandalon (“scandal”)</vt:lpstr>
      <vt:lpstr>Luke 17:1-5 (NKJV)</vt:lpstr>
      <vt:lpstr>Luke 17:1-5 (NKJV)</vt:lpstr>
      <vt:lpstr>PowerPoint Presentation</vt:lpstr>
      <vt:lpstr>Reasons they were offended:</vt:lpstr>
      <vt:lpstr>PowerPoint Presentation</vt:lpstr>
      <vt:lpstr>PowerPoint Presentation</vt:lpstr>
      <vt:lpstr>Reasons they were offended:</vt:lpstr>
      <vt:lpstr>PowerPoint Presentation</vt:lpstr>
      <vt:lpstr>PowerPoint Presentation</vt:lpstr>
      <vt:lpstr>PowerPoint Presentation</vt:lpstr>
      <vt:lpstr>Romans 12:19 (NLT)</vt:lpstr>
      <vt:lpstr>Matthew 5:43-48 (MSG)</vt:lpstr>
      <vt:lpstr>Matthew 5:43-48 (MSG)</vt:lpstr>
      <vt:lpstr>Matthew 5:43-48 (MSG)</vt:lpstr>
      <vt:lpstr>1 Peter 2:21-23 (NIV)</vt:lpstr>
      <vt:lpstr>PowerPoint Presentation</vt:lpstr>
      <vt:lpstr>Matthew 18:15-17</vt:lpstr>
      <vt:lpstr>Matthew 18:15-17</vt:lpstr>
      <vt:lpstr>Matthew 18:15-17</vt:lpstr>
      <vt:lpstr>Matthew 18:15-17</vt:lpstr>
      <vt:lpstr>Matthew 18:15-17</vt:lpstr>
      <vt:lpstr>PowerPoint Presentation</vt:lpstr>
      <vt:lpstr>PowerPoint Presentation</vt:lpstr>
      <vt:lpstr>PowerPoint Presentation</vt:lpstr>
    </vt:vector>
  </TitlesOfParts>
  <Company>Microsoft</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Shawn McCracken</dc:creator>
  <cp:lastModifiedBy>Shawn McCracken</cp:lastModifiedBy>
  <cp:revision>264</cp:revision>
  <dcterms:created xsi:type="dcterms:W3CDTF">2011-12-15T15:57:33Z</dcterms:created>
  <dcterms:modified xsi:type="dcterms:W3CDTF">2012-06-10T11:59:05Z</dcterms:modified>
</cp:coreProperties>
</file>