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65" r:id="rId2"/>
    <p:sldId id="364" r:id="rId3"/>
    <p:sldId id="279" r:id="rId4"/>
    <p:sldId id="355" r:id="rId5"/>
    <p:sldId id="360" r:id="rId6"/>
    <p:sldId id="363" r:id="rId7"/>
    <p:sldId id="372" r:id="rId8"/>
    <p:sldId id="393" r:id="rId9"/>
    <p:sldId id="381" r:id="rId10"/>
    <p:sldId id="380" r:id="rId11"/>
    <p:sldId id="379" r:id="rId12"/>
    <p:sldId id="378" r:id="rId13"/>
    <p:sldId id="377" r:id="rId14"/>
    <p:sldId id="387" r:id="rId15"/>
    <p:sldId id="374" r:id="rId16"/>
    <p:sldId id="394" r:id="rId17"/>
    <p:sldId id="386" r:id="rId18"/>
    <p:sldId id="385" r:id="rId19"/>
    <p:sldId id="384" r:id="rId20"/>
    <p:sldId id="383" r:id="rId21"/>
    <p:sldId id="388" r:id="rId22"/>
    <p:sldId id="321" r:id="rId23"/>
    <p:sldId id="359" r:id="rId24"/>
    <p:sldId id="397" r:id="rId25"/>
    <p:sldId id="396" r:id="rId26"/>
    <p:sldId id="395" r:id="rId27"/>
    <p:sldId id="389" r:id="rId28"/>
    <p:sldId id="399" r:id="rId29"/>
    <p:sldId id="398" r:id="rId30"/>
    <p:sldId id="390" r:id="rId31"/>
    <p:sldId id="402" r:id="rId32"/>
    <p:sldId id="401" r:id="rId33"/>
    <p:sldId id="391" r:id="rId34"/>
    <p:sldId id="404" r:id="rId35"/>
    <p:sldId id="403" r:id="rId36"/>
    <p:sldId id="392" r:id="rId37"/>
    <p:sldId id="406" r:id="rId38"/>
    <p:sldId id="405" r:id="rId39"/>
    <p:sldId id="407" r:id="rId40"/>
    <p:sldId id="409" r:id="rId41"/>
    <p:sldId id="408" r:id="rId42"/>
    <p:sldId id="410" r:id="rId43"/>
    <p:sldId id="36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D"/>
    <a:srgbClr val="FFFFA7"/>
    <a:srgbClr val="FFFF66"/>
    <a:srgbClr val="D1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2" autoAdjust="0"/>
    <p:restoredTop sz="94684" autoAdjust="0"/>
  </p:normalViewPr>
  <p:slideViewPr>
    <p:cSldViewPr>
      <p:cViewPr>
        <p:scale>
          <a:sx n="75" d="100"/>
          <a:sy n="75" d="100"/>
        </p:scale>
        <p:origin x="-2826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Own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8382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Small or large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Refusal to repent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Guilt, shame and condemnation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3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Own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8382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Small or large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Refusal to repent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Guilt, shame and condemnation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Hide and justify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1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Own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8382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Small or large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Refusal to repent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Guilt, shame and condemnation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Hide and justify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Effects of sin magnify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Own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8382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Small or large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Refusal to repent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Guilt, shame and condemnation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Hide and justify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Effects of sin magnify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Result: </a:t>
            </a: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sin and the penalties of the sin begin to strangle us spiritually, emotionally and even physically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0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Psalm 19:12-13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(NLT)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>
            <a:noAutofit/>
          </a:bodyPr>
          <a:lstStyle/>
          <a:p>
            <a:pPr marL="4763" lvl="1" indent="0">
              <a:buNone/>
            </a:pPr>
            <a:r>
              <a:rPr lang="en-US" sz="3600" b="1" baseline="30000" dirty="0" smtClean="0">
                <a:solidFill>
                  <a:srgbClr val="FFFFA7"/>
                </a:solidFill>
              </a:rPr>
              <a:t>12</a:t>
            </a:r>
            <a:r>
              <a:rPr lang="en-US" sz="3600" b="1" baseline="30000" dirty="0">
                <a:solidFill>
                  <a:srgbClr val="FFFFA7"/>
                </a:solidFill>
              </a:rPr>
              <a:t> </a:t>
            </a:r>
            <a:r>
              <a:rPr lang="en-US" sz="3600" b="1" dirty="0">
                <a:solidFill>
                  <a:srgbClr val="FFFFA7"/>
                </a:solidFill>
              </a:rPr>
              <a:t> How can I know all the sins lurking in my heart? Cleanse me from these hidden faults</a:t>
            </a:r>
            <a:r>
              <a:rPr lang="en-US" sz="3600" b="1" dirty="0" smtClean="0">
                <a:solidFill>
                  <a:srgbClr val="FFFFA7"/>
                </a:solidFill>
              </a:rPr>
              <a:t>. </a:t>
            </a:r>
            <a:r>
              <a:rPr lang="en-US" sz="3600" b="1" baseline="30000" dirty="0" smtClean="0">
                <a:solidFill>
                  <a:srgbClr val="FFFFA7"/>
                </a:solidFill>
              </a:rPr>
              <a:t>13</a:t>
            </a:r>
            <a:r>
              <a:rPr lang="en-US" sz="3600" b="1" baseline="30000" dirty="0">
                <a:solidFill>
                  <a:srgbClr val="FFFFA7"/>
                </a:solidFill>
              </a:rPr>
              <a:t> </a:t>
            </a:r>
            <a:r>
              <a:rPr lang="en-US" sz="3600" b="1" dirty="0">
                <a:solidFill>
                  <a:srgbClr val="FFFFA7"/>
                </a:solidFill>
              </a:rPr>
              <a:t> </a:t>
            </a:r>
            <a:r>
              <a:rPr lang="en-US" sz="3600" b="1" dirty="0" smtClean="0">
                <a:solidFill>
                  <a:srgbClr val="FFFFA7"/>
                </a:solidFill>
              </a:rPr>
              <a:t>Keep </a:t>
            </a:r>
            <a:r>
              <a:rPr lang="en-US" sz="3600" b="1" dirty="0">
                <a:solidFill>
                  <a:srgbClr val="FFFFA7"/>
                </a:solidFill>
              </a:rPr>
              <a:t>your servant from deliberate sins!  </a:t>
            </a:r>
            <a:r>
              <a:rPr lang="en-US" sz="3600" b="1" i="1" dirty="0">
                <a:solidFill>
                  <a:schemeClr val="bg1"/>
                </a:solidFill>
              </a:rPr>
              <a:t>Don’t let them control me</a:t>
            </a:r>
            <a:r>
              <a:rPr lang="en-US" sz="3600" b="1" dirty="0">
                <a:solidFill>
                  <a:srgbClr val="FFFFA7"/>
                </a:solidFill>
              </a:rPr>
              <a:t>.  Then I will be free of guilt and innocent of great sin.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4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Sin Against Us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Sin Against Us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May start small or big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9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Sin Against Us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May start small or big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don’t forgive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Sin Against Us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May start small or big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don’t forgive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Anger, hatred, blame &amp; shame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Sin Against Us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May start small or big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don’t forgive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Anger, hatred, blame &amp; shame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Bitterness </a:t>
            </a: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sets in</a:t>
            </a: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4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2" name="Picture 2" descr="C:\Users\swiens\Documents\Personal Docs\Faith Folder\Whistling Pines\Mission and Vision\individualcirclesofdiscipleshiplogos\Get Oth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0" y="1283525"/>
            <a:ext cx="4124325" cy="41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Sin Against Us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May start small or big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don’t forgive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Anger, hatred, blame &amp; shame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Bitterness </a:t>
            </a: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sets in</a:t>
            </a: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u="sng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Result: </a:t>
            </a:r>
            <a:r>
              <a:rPr lang="en-US" sz="4400" dirty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other person’s sin and the penalties of their sin begin to strangle us spiritually, emotionally and even </a:t>
            </a: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physically…their sin becomes our sin!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0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8:31-36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(NLT)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baseline="30000" dirty="0">
                <a:solidFill>
                  <a:srgbClr val="FFFFA7"/>
                </a:solidFill>
              </a:rPr>
              <a:t>31 </a:t>
            </a:r>
            <a:r>
              <a:rPr lang="en-US" b="1" dirty="0">
                <a:solidFill>
                  <a:srgbClr val="FFFFA7"/>
                </a:solidFill>
              </a:rPr>
              <a:t>Jesus said to the people who believed in him, “You are truly my disciples if you remain faithful to my teachings. </a:t>
            </a:r>
            <a:r>
              <a:rPr lang="en-US" b="1" baseline="30000" dirty="0">
                <a:solidFill>
                  <a:srgbClr val="FFFFA7"/>
                </a:solidFill>
              </a:rPr>
              <a:t>32 </a:t>
            </a:r>
            <a:r>
              <a:rPr lang="en-US" b="1" dirty="0">
                <a:solidFill>
                  <a:srgbClr val="FFFFA7"/>
                </a:solidFill>
              </a:rPr>
              <a:t>And you will know the truth, and the truth will set you free</a:t>
            </a:r>
            <a:r>
              <a:rPr lang="en-US" b="1" dirty="0" smtClean="0">
                <a:solidFill>
                  <a:srgbClr val="FFFFA7"/>
                </a:solidFill>
              </a:rPr>
              <a:t>.” </a:t>
            </a:r>
            <a:r>
              <a:rPr lang="en-US" b="1" baseline="30000" dirty="0" smtClean="0">
                <a:solidFill>
                  <a:srgbClr val="FFFFA7"/>
                </a:solidFill>
              </a:rPr>
              <a:t>33</a:t>
            </a:r>
            <a:r>
              <a:rPr lang="en-US" b="1" baseline="30000" dirty="0">
                <a:solidFill>
                  <a:srgbClr val="FFFFA7"/>
                </a:solidFill>
              </a:rPr>
              <a:t> </a:t>
            </a:r>
            <a:r>
              <a:rPr lang="en-US" b="1" dirty="0">
                <a:solidFill>
                  <a:srgbClr val="FFFFA7"/>
                </a:solidFill>
              </a:rPr>
              <a:t>“But we are descendants of Abraham,” they said. “We have never been slaves to anyone. What do you mean, ‘You will be set free</a:t>
            </a:r>
            <a:r>
              <a:rPr lang="en-US" b="1" dirty="0" smtClean="0">
                <a:solidFill>
                  <a:srgbClr val="FFFFA7"/>
                </a:solidFill>
              </a:rPr>
              <a:t>’?” </a:t>
            </a:r>
            <a:r>
              <a:rPr lang="en-US" b="1" baseline="30000" dirty="0" smtClean="0">
                <a:solidFill>
                  <a:srgbClr val="FFFFA7"/>
                </a:solidFill>
              </a:rPr>
              <a:t>34</a:t>
            </a:r>
            <a:r>
              <a:rPr lang="en-US" b="1" baseline="30000" dirty="0">
                <a:solidFill>
                  <a:srgbClr val="FFFFA7"/>
                </a:solidFill>
              </a:rPr>
              <a:t> </a:t>
            </a:r>
            <a:r>
              <a:rPr lang="en-US" b="1" dirty="0">
                <a:solidFill>
                  <a:srgbClr val="FFFFA7"/>
                </a:solidFill>
              </a:rPr>
              <a:t>Jesus replied, “I tell you the truth, </a:t>
            </a:r>
            <a:r>
              <a:rPr lang="en-US" b="1" dirty="0">
                <a:solidFill>
                  <a:schemeClr val="bg1"/>
                </a:solidFill>
              </a:rPr>
              <a:t>everyone who sins is a slave of sin. </a:t>
            </a:r>
            <a:r>
              <a:rPr lang="en-US" b="1" baseline="30000" dirty="0">
                <a:solidFill>
                  <a:srgbClr val="FFFFA7"/>
                </a:solidFill>
              </a:rPr>
              <a:t>35 </a:t>
            </a:r>
            <a:r>
              <a:rPr lang="en-US" b="1" dirty="0">
                <a:solidFill>
                  <a:srgbClr val="FFFFA7"/>
                </a:solidFill>
              </a:rPr>
              <a:t>A slave is not a permanent member of the family, but a son is part of the family forever. </a:t>
            </a:r>
            <a:r>
              <a:rPr lang="en-US" b="1" baseline="30000" dirty="0">
                <a:solidFill>
                  <a:srgbClr val="FFFFA7"/>
                </a:solidFill>
              </a:rPr>
              <a:t>36 </a:t>
            </a:r>
            <a:r>
              <a:rPr lang="en-US" b="1" dirty="0">
                <a:solidFill>
                  <a:schemeClr val="bg1"/>
                </a:solidFill>
              </a:rPr>
              <a:t>So if the Son sets you free, you are truly free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3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88" y="1981200"/>
            <a:ext cx="8242712" cy="19870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you ready to break free of the captivity of sin?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1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" y="457200"/>
            <a:ext cx="8839200" cy="3124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It won’t be easy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228600" y="213360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" y="457200"/>
            <a:ext cx="8839200" cy="3124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It won’t be easy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You will have to get uncomfortable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228600" y="213360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6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" y="457200"/>
            <a:ext cx="8839200" cy="3124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It won’t be easy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You will have to get uncomfortable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You will experience pain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228600" y="213360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5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" y="457200"/>
            <a:ext cx="8839200" cy="3124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It won’t be easy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You will have to get uncomfortable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You will experience pain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228600" y="213360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2971800"/>
            <a:ext cx="88392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the </a:t>
            </a:r>
            <a:r>
              <a:rPr lang="en-US" b="1" dirty="0">
                <a:solidFill>
                  <a:srgbClr val="FFFF7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way out of the captivity of sin</a:t>
            </a:r>
          </a:p>
        </p:txBody>
      </p:sp>
    </p:spTree>
    <p:extLst>
      <p:ext uri="{BB962C8B-B14F-4D97-AF65-F5344CB8AC3E}">
        <p14:creationId xmlns:p14="http://schemas.microsoft.com/office/powerpoint/2010/main" val="26382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Bring it to the light</a:t>
            </a:r>
          </a:p>
          <a:p>
            <a:pPr marL="971550" lvl="1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James 5:16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 “</a:t>
            </a:r>
            <a:r>
              <a:rPr lang="en-US" sz="3200" i="1" u="sng" dirty="0" smtClean="0">
                <a:solidFill>
                  <a:srgbClr val="FFFF7D"/>
                </a:solidFill>
              </a:rPr>
              <a:t>Confess </a:t>
            </a:r>
            <a:r>
              <a:rPr lang="en-US" sz="3200" i="1" u="sng" dirty="0">
                <a:solidFill>
                  <a:srgbClr val="FFFF7D"/>
                </a:solidFill>
              </a:rPr>
              <a:t>your sins to each other</a:t>
            </a:r>
            <a:r>
              <a:rPr lang="en-US" sz="3200" i="1" dirty="0">
                <a:solidFill>
                  <a:srgbClr val="FFFF7D"/>
                </a:solidFill>
              </a:rPr>
              <a:t> and pray for each other </a:t>
            </a:r>
            <a:r>
              <a:rPr lang="en-US" sz="3200" b="1" i="1" u="sng" dirty="0">
                <a:solidFill>
                  <a:schemeClr val="bg1"/>
                </a:solidFill>
              </a:rPr>
              <a:t>so</a:t>
            </a:r>
            <a:r>
              <a:rPr lang="en-US" sz="3200" i="1" u="sng" dirty="0">
                <a:solidFill>
                  <a:schemeClr val="bg1"/>
                </a:solidFill>
              </a:rPr>
              <a:t> </a:t>
            </a:r>
            <a:r>
              <a:rPr lang="en-US" sz="3200" b="1" i="1" u="sng" dirty="0">
                <a:solidFill>
                  <a:schemeClr val="bg1"/>
                </a:solidFill>
              </a:rPr>
              <a:t>that you may be healed</a:t>
            </a:r>
            <a:r>
              <a:rPr lang="en-US" sz="3200" i="1" dirty="0">
                <a:solidFill>
                  <a:schemeClr val="bg1"/>
                </a:solidFill>
              </a:rPr>
              <a:t>.</a:t>
            </a:r>
            <a:r>
              <a:rPr lang="en-US" sz="3200" i="1" dirty="0">
                <a:solidFill>
                  <a:srgbClr val="FFFF7D"/>
                </a:solidFill>
              </a:rPr>
              <a:t> The earnest prayer of a righteous person has great power and produces wonderful results</a:t>
            </a:r>
            <a:r>
              <a:rPr lang="en-US" sz="3200" i="1" dirty="0" smtClean="0">
                <a:solidFill>
                  <a:srgbClr val="FFFF7D"/>
                </a:solidFill>
              </a:rPr>
              <a:t>.”</a:t>
            </a:r>
            <a:endParaRPr lang="en-US" sz="3200" i="1" dirty="0" smtClean="0">
              <a:solidFill>
                <a:srgbClr val="FFFF7D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0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Bring it to the light</a:t>
            </a:r>
          </a:p>
          <a:p>
            <a:pPr marL="971550" lvl="1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James 5:16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 “</a:t>
            </a:r>
            <a:r>
              <a:rPr lang="en-US" sz="3200" i="1" u="sng" dirty="0" smtClean="0">
                <a:solidFill>
                  <a:srgbClr val="FFFF7D"/>
                </a:solidFill>
              </a:rPr>
              <a:t>Confess </a:t>
            </a:r>
            <a:r>
              <a:rPr lang="en-US" sz="3200" i="1" u="sng" dirty="0">
                <a:solidFill>
                  <a:srgbClr val="FFFF7D"/>
                </a:solidFill>
              </a:rPr>
              <a:t>your sins to each other</a:t>
            </a:r>
            <a:r>
              <a:rPr lang="en-US" sz="3200" i="1" dirty="0">
                <a:solidFill>
                  <a:srgbClr val="FFFF7D"/>
                </a:solidFill>
              </a:rPr>
              <a:t> and pray for each other </a:t>
            </a:r>
            <a:r>
              <a:rPr lang="en-US" sz="3200" b="1" i="1" u="sng" dirty="0">
                <a:solidFill>
                  <a:schemeClr val="bg1"/>
                </a:solidFill>
              </a:rPr>
              <a:t>so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b="1" i="1" u="sng" dirty="0">
                <a:solidFill>
                  <a:schemeClr val="bg1"/>
                </a:solidFill>
              </a:rPr>
              <a:t>that you may be healed</a:t>
            </a:r>
            <a:r>
              <a:rPr lang="en-US" sz="3200" i="1" dirty="0">
                <a:solidFill>
                  <a:schemeClr val="bg1"/>
                </a:solidFill>
              </a:rPr>
              <a:t>.</a:t>
            </a:r>
            <a:r>
              <a:rPr lang="en-US" sz="3200" i="1" dirty="0">
                <a:solidFill>
                  <a:srgbClr val="FFFF7D"/>
                </a:solidFill>
              </a:rPr>
              <a:t> The earnest prayer of a righteous person has great power and produces wonderful results</a:t>
            </a:r>
            <a:r>
              <a:rPr lang="en-US" sz="3200" i="1" dirty="0" smtClean="0">
                <a:solidFill>
                  <a:srgbClr val="FFFF7D"/>
                </a:solidFill>
              </a:rPr>
              <a:t>.”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Confess to Who? </a:t>
            </a:r>
          </a:p>
          <a:p>
            <a:pPr marL="977900" lvl="2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Those you have sinned against and hurt</a:t>
            </a:r>
          </a:p>
          <a:p>
            <a:pPr marL="977900" lvl="2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People you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– The body of Christ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977900" lvl="2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People who will not judge nor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condemn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4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Bring it to the light</a:t>
            </a:r>
          </a:p>
          <a:p>
            <a:pPr marL="971550" lvl="1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James 5:16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- “</a:t>
            </a:r>
            <a:r>
              <a:rPr lang="en-US" sz="3200" i="1" u="sng" dirty="0" smtClean="0">
                <a:solidFill>
                  <a:srgbClr val="FFFF7D"/>
                </a:solidFill>
              </a:rPr>
              <a:t>Confess </a:t>
            </a:r>
            <a:r>
              <a:rPr lang="en-US" sz="3200" i="1" u="sng" dirty="0">
                <a:solidFill>
                  <a:srgbClr val="FFFF7D"/>
                </a:solidFill>
              </a:rPr>
              <a:t>your sins to each other</a:t>
            </a:r>
            <a:r>
              <a:rPr lang="en-US" sz="3200" i="1" dirty="0">
                <a:solidFill>
                  <a:srgbClr val="FFFF7D"/>
                </a:solidFill>
              </a:rPr>
              <a:t> and pray for each other </a:t>
            </a:r>
            <a:r>
              <a:rPr lang="en-US" sz="3200" b="1" i="1" u="sng" dirty="0">
                <a:solidFill>
                  <a:schemeClr val="bg1"/>
                </a:solidFill>
              </a:rPr>
              <a:t>so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b="1" i="1" u="sng" dirty="0">
                <a:solidFill>
                  <a:schemeClr val="bg1"/>
                </a:solidFill>
              </a:rPr>
              <a:t>that you may be healed</a:t>
            </a:r>
            <a:r>
              <a:rPr lang="en-US" sz="3200" i="1" dirty="0">
                <a:solidFill>
                  <a:schemeClr val="bg1"/>
                </a:solidFill>
              </a:rPr>
              <a:t>.</a:t>
            </a:r>
            <a:r>
              <a:rPr lang="en-US" sz="3200" i="1" dirty="0">
                <a:solidFill>
                  <a:srgbClr val="FFFF7D"/>
                </a:solidFill>
              </a:rPr>
              <a:t> The earnest prayer of a righteous person has great power and produces wonderful results</a:t>
            </a:r>
            <a:r>
              <a:rPr lang="en-US" sz="3200" i="1" dirty="0" smtClean="0">
                <a:solidFill>
                  <a:srgbClr val="FFFF7D"/>
                </a:solidFill>
              </a:rPr>
              <a:t>.”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Confess to Who? </a:t>
            </a:r>
          </a:p>
          <a:p>
            <a:pPr marL="977900" lvl="2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Those you have sinned against and hurt</a:t>
            </a:r>
          </a:p>
          <a:p>
            <a:pPr marL="977900" lvl="2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People you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– The body of Christ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977900" lvl="2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People who will not judge nor condemn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more you </a:t>
            </a:r>
            <a:r>
              <a:rPr lang="en-US" b="1" i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confess your sin </a:t>
            </a:r>
            <a:r>
              <a:rPr lang="en-US" b="1" i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 a constructive way the faster you heal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73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7924800" cy="1089025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Captivity of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(Acts 8:4-25)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52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 and/or Forgive</a:t>
            </a: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Acts 3:19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– “</a:t>
            </a:r>
            <a:r>
              <a:rPr lang="en-US" sz="3200" dirty="0" smtClean="0">
                <a:solidFill>
                  <a:srgbClr val="FFFF7D"/>
                </a:solidFill>
              </a:rPr>
              <a:t>Now </a:t>
            </a:r>
            <a:r>
              <a:rPr lang="en-US" sz="3200" dirty="0">
                <a:solidFill>
                  <a:srgbClr val="FFFF7D"/>
                </a:solidFill>
              </a:rPr>
              <a:t>repent of your sins and turn to God, so that your sins may be wiped away</a:t>
            </a:r>
            <a:r>
              <a:rPr lang="en-US" sz="3200" dirty="0" smtClean="0">
                <a:solidFill>
                  <a:srgbClr val="FFFF7D"/>
                </a:solidFill>
              </a:rPr>
              <a:t>.” 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Colossians 3:13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-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</a:t>
            </a:r>
            <a:r>
              <a:rPr lang="en-US" sz="3200" baseline="30000" dirty="0">
                <a:solidFill>
                  <a:srgbClr val="FFFF7D"/>
                </a:solidFill>
              </a:rPr>
              <a:t> </a:t>
            </a:r>
            <a:r>
              <a:rPr lang="en-US" sz="3200" dirty="0">
                <a:solidFill>
                  <a:srgbClr val="FFFF7D"/>
                </a:solidFill>
              </a:rPr>
              <a:t>Make allowance for each other’s faults, and forgive anyone who offends you. Remember, the Lord forgave you, so you must forgive others</a:t>
            </a:r>
            <a:r>
              <a:rPr lang="en-US" sz="3200" dirty="0" smtClean="0">
                <a:solidFill>
                  <a:srgbClr val="FFFF7D"/>
                </a:solidFill>
              </a:rPr>
              <a:t>.”</a:t>
            </a:r>
            <a:endParaRPr lang="en-US" sz="3200" dirty="0" smtClean="0">
              <a:solidFill>
                <a:srgbClr val="FFFF7D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2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 and/or Forgive</a:t>
            </a: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Acts 3:19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– “</a:t>
            </a:r>
            <a:r>
              <a:rPr lang="en-US" sz="3200" dirty="0" smtClean="0">
                <a:solidFill>
                  <a:srgbClr val="FFFF7D"/>
                </a:solidFill>
              </a:rPr>
              <a:t>Now </a:t>
            </a:r>
            <a:r>
              <a:rPr lang="en-US" sz="3200" dirty="0">
                <a:solidFill>
                  <a:srgbClr val="FFFF7D"/>
                </a:solidFill>
              </a:rPr>
              <a:t>repent of your sins and turn to God, so that your sins may be wiped away</a:t>
            </a:r>
            <a:r>
              <a:rPr lang="en-US" sz="3200" dirty="0" smtClean="0">
                <a:solidFill>
                  <a:srgbClr val="FFFF7D"/>
                </a:solidFill>
              </a:rPr>
              <a:t>.” 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Colossians 3:13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-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</a:t>
            </a:r>
            <a:r>
              <a:rPr lang="en-US" sz="3200" baseline="30000" dirty="0">
                <a:solidFill>
                  <a:srgbClr val="FFFF7D"/>
                </a:solidFill>
              </a:rPr>
              <a:t> </a:t>
            </a:r>
            <a:r>
              <a:rPr lang="en-US" sz="3200" dirty="0">
                <a:solidFill>
                  <a:srgbClr val="FFFF7D"/>
                </a:solidFill>
              </a:rPr>
              <a:t>Make allowance for each other’s faults, and forgive anyone who offends you. Remember, the Lord forgave you, so you must forgive others</a:t>
            </a:r>
            <a:r>
              <a:rPr lang="en-US" sz="3200" dirty="0" smtClean="0">
                <a:solidFill>
                  <a:srgbClr val="FFFF7D"/>
                </a:solidFill>
              </a:rPr>
              <a:t>.”</a:t>
            </a:r>
          </a:p>
          <a:p>
            <a:pPr marL="406400" lvl="2" indent="-406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Repentance is a decision</a:t>
            </a:r>
          </a:p>
          <a:p>
            <a:pPr marL="406400" lvl="2" indent="-406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Forgiveness is an act of the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will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6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 and/or Forgive</a:t>
            </a: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Acts 3:19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– “</a:t>
            </a:r>
            <a:r>
              <a:rPr lang="en-US" sz="3200" dirty="0" smtClean="0">
                <a:solidFill>
                  <a:srgbClr val="FFFF7D"/>
                </a:solidFill>
              </a:rPr>
              <a:t>Now </a:t>
            </a:r>
            <a:r>
              <a:rPr lang="en-US" sz="3200" dirty="0">
                <a:solidFill>
                  <a:srgbClr val="FFFF7D"/>
                </a:solidFill>
              </a:rPr>
              <a:t>repent of your sins and turn to God, so that your sins may be wiped away</a:t>
            </a:r>
            <a:r>
              <a:rPr lang="en-US" sz="3200" dirty="0" smtClean="0">
                <a:solidFill>
                  <a:srgbClr val="FFFF7D"/>
                </a:solidFill>
              </a:rPr>
              <a:t>.” 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Colossians 3:13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-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</a:t>
            </a:r>
            <a:r>
              <a:rPr lang="en-US" sz="3200" baseline="30000" dirty="0">
                <a:solidFill>
                  <a:srgbClr val="FFFF7D"/>
                </a:solidFill>
              </a:rPr>
              <a:t> </a:t>
            </a:r>
            <a:r>
              <a:rPr lang="en-US" sz="3200" dirty="0">
                <a:solidFill>
                  <a:srgbClr val="FFFF7D"/>
                </a:solidFill>
              </a:rPr>
              <a:t>Make allowance for each other’s faults, and forgive anyone who offends you. Remember, the Lord forgave you, so you must forgive others</a:t>
            </a:r>
            <a:r>
              <a:rPr lang="en-US" sz="3200" dirty="0" smtClean="0">
                <a:solidFill>
                  <a:srgbClr val="FFFF7D"/>
                </a:solidFill>
              </a:rPr>
              <a:t>.”</a:t>
            </a:r>
          </a:p>
          <a:p>
            <a:pPr marL="406400" lvl="2" indent="-406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Repentance is a decision</a:t>
            </a:r>
          </a:p>
          <a:p>
            <a:pPr marL="406400" lvl="2" indent="-4064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Forgiveness is an act of the will</a:t>
            </a:r>
          </a:p>
          <a:p>
            <a:pPr marL="0" lvl="2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You emotions will fall in line as the healing continues and the shackles of sin </a:t>
            </a:r>
            <a:r>
              <a:rPr lang="en-US" sz="3200" b="1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will fall </a:t>
            </a:r>
            <a:r>
              <a:rPr lang="en-US" sz="3200" b="1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away – </a:t>
            </a:r>
            <a:r>
              <a:rPr lang="en-US" sz="3200" b="1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albeit sometimes </a:t>
            </a:r>
            <a:r>
              <a:rPr lang="en-US" sz="3200" b="1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slowly</a:t>
            </a:r>
            <a:endParaRPr lang="en-US" sz="3200" b="1" i="1" dirty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1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Establish Truth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hat does God and His word say about you when you repent and forgive?</a:t>
            </a:r>
            <a:endParaRPr lang="en-US" sz="3200" b="1" u="sng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640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0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Establish Truth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hat does God and His word say about you when you repent and forgive?</a:t>
            </a:r>
            <a:endParaRPr lang="en-US" sz="3200" b="1" u="sng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8:1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– “</a:t>
            </a:r>
            <a:r>
              <a:rPr lang="en-US" sz="3200" dirty="0" smtClean="0">
                <a:solidFill>
                  <a:srgbClr val="FFFF7D"/>
                </a:solidFill>
              </a:rPr>
              <a:t>There is </a:t>
            </a:r>
            <a:r>
              <a:rPr lang="en-US" sz="3200" b="1" dirty="0" smtClean="0">
                <a:solidFill>
                  <a:srgbClr val="FFFF7D"/>
                </a:solidFill>
              </a:rPr>
              <a:t>no condemnation </a:t>
            </a:r>
            <a:r>
              <a:rPr lang="en-US" sz="3200" dirty="0" smtClean="0">
                <a:solidFill>
                  <a:srgbClr val="FFFF7D"/>
                </a:solidFill>
              </a:rPr>
              <a:t>for those that belong to Jesus Christ.”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6:6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-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</a:t>
            </a:r>
            <a:r>
              <a:rPr lang="en-US" sz="3200" baseline="30000" dirty="0">
                <a:solidFill>
                  <a:srgbClr val="FFFF7D"/>
                </a:solidFill>
              </a:rPr>
              <a:t> </a:t>
            </a:r>
            <a:r>
              <a:rPr lang="en-US" sz="3200" dirty="0">
                <a:solidFill>
                  <a:srgbClr val="FFFF7D"/>
                </a:solidFill>
              </a:rPr>
              <a:t>We know that our old sinful selves were crucified with Christ so that sin might lose its power in our lives. </a:t>
            </a:r>
            <a:r>
              <a:rPr lang="en-US" sz="3200" b="1" dirty="0">
                <a:solidFill>
                  <a:srgbClr val="FFFF7D"/>
                </a:solidFill>
              </a:rPr>
              <a:t>We are no longer slaves to sin</a:t>
            </a:r>
            <a:r>
              <a:rPr lang="en-US" sz="3200" dirty="0" smtClean="0">
                <a:solidFill>
                  <a:srgbClr val="FFFF7D"/>
                </a:solidFill>
              </a:rPr>
              <a:t>.”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lvl="2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3200" i="1" dirty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2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Establish Truth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hat does God and His word say about you when you repent and forgive?</a:t>
            </a:r>
            <a:endParaRPr lang="en-US" sz="3200" b="1" u="sng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8:1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– “</a:t>
            </a:r>
            <a:r>
              <a:rPr lang="en-US" sz="3200" dirty="0" smtClean="0">
                <a:solidFill>
                  <a:srgbClr val="FFFF7D"/>
                </a:solidFill>
              </a:rPr>
              <a:t>There is </a:t>
            </a:r>
            <a:r>
              <a:rPr lang="en-US" sz="3200" b="1" dirty="0" smtClean="0">
                <a:solidFill>
                  <a:srgbClr val="FFFF7D"/>
                </a:solidFill>
              </a:rPr>
              <a:t>no condemnation </a:t>
            </a:r>
            <a:r>
              <a:rPr lang="en-US" sz="3200" dirty="0" smtClean="0">
                <a:solidFill>
                  <a:srgbClr val="FFFF7D"/>
                </a:solidFill>
              </a:rPr>
              <a:t>for those that belong to Jesus Christ.”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20700" lvl="1" indent="-5207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6:6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- </a:t>
            </a:r>
            <a:r>
              <a:rPr lang="en-US" sz="3200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</a:t>
            </a:r>
            <a:r>
              <a:rPr lang="en-US" sz="3200" baseline="30000" dirty="0">
                <a:solidFill>
                  <a:srgbClr val="FFFF7D"/>
                </a:solidFill>
              </a:rPr>
              <a:t> </a:t>
            </a:r>
            <a:r>
              <a:rPr lang="en-US" sz="3200" dirty="0">
                <a:solidFill>
                  <a:srgbClr val="FFFF7D"/>
                </a:solidFill>
              </a:rPr>
              <a:t>We know that our old sinful selves were crucified with Christ so that sin might lose its power in our lives. </a:t>
            </a:r>
            <a:r>
              <a:rPr lang="en-US" sz="3200" b="1" dirty="0">
                <a:solidFill>
                  <a:srgbClr val="FFFF7D"/>
                </a:solidFill>
              </a:rPr>
              <a:t>We are no longer slaves to sin</a:t>
            </a:r>
            <a:r>
              <a:rPr lang="en-US" sz="3200" dirty="0" smtClean="0">
                <a:solidFill>
                  <a:srgbClr val="FFFF7D"/>
                </a:solidFill>
              </a:rPr>
              <a:t>.”</a:t>
            </a:r>
            <a:endParaRPr lang="en-US" sz="3200" dirty="0" smtClean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0" lvl="2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enemy will tell you lies to keep you in bondage to sin…The truth of God is the </a:t>
            </a:r>
            <a:r>
              <a:rPr lang="en-US" sz="3200" i="1" u="sng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only thing</a:t>
            </a:r>
            <a:r>
              <a:rPr lang="en-US" sz="3200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that will keep you from falling back into the captivity of sin.</a:t>
            </a:r>
            <a:endParaRPr lang="en-US" sz="3200" i="1" dirty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22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that God Will Heal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Becoming freed from the captivity of sin often times take time…it is not always instantaneous.</a:t>
            </a:r>
            <a:endParaRPr lang="en-US" sz="3200" b="1" u="sng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5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that God Will Heal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Becoming freed from the captivity of sin often </a:t>
            </a:r>
            <a:r>
              <a:rPr lang="en-US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takes </a:t>
            </a:r>
            <a:r>
              <a:rPr lang="en-US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time…it is not always instantaneous.</a:t>
            </a:r>
            <a:endParaRPr lang="en-US" sz="3200" b="1" u="sng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8:28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– “</a:t>
            </a:r>
            <a:r>
              <a:rPr lang="en-US" dirty="0" smtClean="0">
                <a:solidFill>
                  <a:srgbClr val="FFFF7D"/>
                </a:solidFill>
              </a:rPr>
              <a:t>And </a:t>
            </a:r>
            <a:r>
              <a:rPr lang="en-US" dirty="0">
                <a:solidFill>
                  <a:srgbClr val="FFFF7D"/>
                </a:solidFill>
              </a:rPr>
              <a:t>we know that God causes everything to work together﻿</a:t>
            </a:r>
            <a:r>
              <a:rPr lang="en-US" baseline="30000" dirty="0">
                <a:solidFill>
                  <a:srgbClr val="FFFF7D"/>
                </a:solidFill>
              </a:rPr>
              <a:t> </a:t>
            </a:r>
            <a:r>
              <a:rPr lang="en-US" dirty="0" smtClean="0">
                <a:solidFill>
                  <a:srgbClr val="FFFF7D"/>
                </a:solidFill>
              </a:rPr>
              <a:t>for </a:t>
            </a:r>
            <a:r>
              <a:rPr lang="en-US" dirty="0">
                <a:solidFill>
                  <a:srgbClr val="FFFF7D"/>
                </a:solidFill>
              </a:rPr>
              <a:t>the good of those who love God and are called according to his purpose for them</a:t>
            </a:r>
            <a:r>
              <a:rPr lang="en-US" dirty="0" smtClean="0">
                <a:solidFill>
                  <a:srgbClr val="FFFF7D"/>
                </a:solidFill>
              </a:rPr>
              <a:t>.” </a:t>
            </a:r>
          </a:p>
          <a:p>
            <a:pPr marL="40640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1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Free from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that God Will Heal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Becoming freed from the captivity of sin often takes time…it is not always instantaneous.</a:t>
            </a:r>
            <a:endParaRPr lang="en-US" b="1" u="sng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Romans </a:t>
            </a:r>
            <a:r>
              <a:rPr lang="en-US" sz="3200" b="1" u="sng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8:28</a:t>
            </a:r>
            <a:r>
              <a:rPr lang="en-US" sz="32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– “</a:t>
            </a:r>
            <a:r>
              <a:rPr lang="en-US" dirty="0" smtClean="0">
                <a:solidFill>
                  <a:srgbClr val="FFFF7D"/>
                </a:solidFill>
              </a:rPr>
              <a:t>And </a:t>
            </a:r>
            <a:r>
              <a:rPr lang="en-US" dirty="0">
                <a:solidFill>
                  <a:srgbClr val="FFFF7D"/>
                </a:solidFill>
              </a:rPr>
              <a:t>we know that God causes everything to work together﻿</a:t>
            </a:r>
            <a:r>
              <a:rPr lang="en-US" baseline="30000" dirty="0">
                <a:solidFill>
                  <a:srgbClr val="FFFF7D"/>
                </a:solidFill>
              </a:rPr>
              <a:t> </a:t>
            </a:r>
            <a:r>
              <a:rPr lang="en-US" dirty="0" smtClean="0">
                <a:solidFill>
                  <a:srgbClr val="FFFF7D"/>
                </a:solidFill>
              </a:rPr>
              <a:t>for </a:t>
            </a:r>
            <a:r>
              <a:rPr lang="en-US" dirty="0">
                <a:solidFill>
                  <a:srgbClr val="FFFF7D"/>
                </a:solidFill>
              </a:rPr>
              <a:t>the good of those who love God and are called according to his purpose for them</a:t>
            </a:r>
            <a:r>
              <a:rPr lang="en-US" dirty="0" smtClean="0">
                <a:solidFill>
                  <a:srgbClr val="FFFF7D"/>
                </a:solidFill>
              </a:rPr>
              <a:t>.” 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FFFF7D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We are promised everything will work to good…not that it will happen instantaneously.  </a:t>
            </a:r>
            <a:endParaRPr lang="en-US" sz="3200" i="1" dirty="0">
              <a:solidFill>
                <a:srgbClr val="FFFF7D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3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Choice…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3124200"/>
          </a:xfrm>
        </p:spPr>
        <p:txBody>
          <a:bodyPr>
            <a:noAutofit/>
          </a:bodyPr>
          <a:lstStyle/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Bring it to the light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 and/or Forgive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Establish Truth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God will Heal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640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8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267700" cy="906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8:4-25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Choice…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3124200"/>
          </a:xfrm>
        </p:spPr>
        <p:txBody>
          <a:bodyPr>
            <a:noAutofit/>
          </a:bodyPr>
          <a:lstStyle/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Bring it to the light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 and/or Forgive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Establish Truth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God will Heal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640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640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Got any better ideas?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Choice…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3124200"/>
          </a:xfrm>
        </p:spPr>
        <p:txBody>
          <a:bodyPr>
            <a:noAutofit/>
          </a:bodyPr>
          <a:lstStyle/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Bring it to the light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Repent and/or Forgive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Establish Truth</a:t>
            </a:r>
          </a:p>
          <a:p>
            <a:pPr marL="9779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Trust God will Heal</a:t>
            </a:r>
            <a:endParaRPr lang="en-US" sz="4400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640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40640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Got any better ideas?</a:t>
            </a:r>
          </a:p>
          <a:p>
            <a:pPr marL="406400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How’s that been working for you?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6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Isaiah 58:8 – 9a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(NLT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7D"/>
                </a:solidFill>
              </a:rPr>
              <a:t>“Then your salvation will come like the </a:t>
            </a:r>
            <a:r>
              <a:rPr lang="en-US" sz="4000" dirty="0" smtClean="0">
                <a:solidFill>
                  <a:srgbClr val="FFFF7D"/>
                </a:solidFill>
              </a:rPr>
              <a:t>dawn, and </a:t>
            </a:r>
            <a:r>
              <a:rPr lang="en-US" sz="4000" dirty="0">
                <a:solidFill>
                  <a:srgbClr val="FFFF7D"/>
                </a:solidFill>
              </a:rPr>
              <a:t>your wounds will quickly </a:t>
            </a:r>
            <a:r>
              <a:rPr lang="en-US" sz="4000" dirty="0" smtClean="0">
                <a:solidFill>
                  <a:srgbClr val="FFFF7D"/>
                </a:solidFill>
              </a:rPr>
              <a:t>heal.  Your </a:t>
            </a:r>
            <a:r>
              <a:rPr lang="en-US" sz="4000" dirty="0">
                <a:solidFill>
                  <a:srgbClr val="FFFF7D"/>
                </a:solidFill>
              </a:rPr>
              <a:t>godliness will lead you </a:t>
            </a:r>
            <a:r>
              <a:rPr lang="en-US" sz="4000" dirty="0" smtClean="0">
                <a:solidFill>
                  <a:srgbClr val="FFFF7D"/>
                </a:solidFill>
              </a:rPr>
              <a:t>forward, and </a:t>
            </a:r>
            <a:r>
              <a:rPr lang="en-US" sz="4000" dirty="0">
                <a:solidFill>
                  <a:srgbClr val="FFFF7D"/>
                </a:solidFill>
              </a:rPr>
              <a:t>the glory of the L</a:t>
            </a:r>
            <a:r>
              <a:rPr lang="en-US" sz="4000" cap="small" dirty="0">
                <a:solidFill>
                  <a:srgbClr val="FFFF7D"/>
                </a:solidFill>
              </a:rPr>
              <a:t>ord</a:t>
            </a:r>
            <a:r>
              <a:rPr lang="en-US" sz="4000" dirty="0">
                <a:solidFill>
                  <a:srgbClr val="FFFF7D"/>
                </a:solidFill>
              </a:rPr>
              <a:t> will protect you from </a:t>
            </a:r>
            <a:r>
              <a:rPr lang="en-US" sz="4000" dirty="0" smtClean="0">
                <a:solidFill>
                  <a:srgbClr val="FFFF7D"/>
                </a:solidFill>
              </a:rPr>
              <a:t>behind. </a:t>
            </a:r>
            <a:r>
              <a:rPr lang="en-US" sz="4000" baseline="30000" dirty="0" smtClean="0">
                <a:solidFill>
                  <a:srgbClr val="FFFF7D"/>
                </a:solidFill>
              </a:rPr>
              <a:t>9</a:t>
            </a:r>
            <a:r>
              <a:rPr lang="en-US" sz="4000" baseline="30000" dirty="0">
                <a:solidFill>
                  <a:srgbClr val="FFFF7D"/>
                </a:solidFill>
              </a:rPr>
              <a:t> </a:t>
            </a:r>
            <a:r>
              <a:rPr lang="en-US" sz="4000" dirty="0">
                <a:solidFill>
                  <a:srgbClr val="FFFF7D"/>
                </a:solidFill>
              </a:rPr>
              <a:t> </a:t>
            </a:r>
            <a:r>
              <a:rPr lang="en-US" sz="4000" dirty="0" smtClean="0">
                <a:solidFill>
                  <a:srgbClr val="FFFF7D"/>
                </a:solidFill>
              </a:rPr>
              <a:t>Then </a:t>
            </a:r>
            <a:r>
              <a:rPr lang="en-US" sz="4000" dirty="0">
                <a:solidFill>
                  <a:srgbClr val="FFFF7D"/>
                </a:solidFill>
              </a:rPr>
              <a:t>when you call, the L</a:t>
            </a:r>
            <a:r>
              <a:rPr lang="en-US" sz="4000" cap="small" dirty="0">
                <a:solidFill>
                  <a:srgbClr val="FFFF7D"/>
                </a:solidFill>
              </a:rPr>
              <a:t>ord</a:t>
            </a:r>
            <a:r>
              <a:rPr lang="en-US" sz="4000" dirty="0">
                <a:solidFill>
                  <a:srgbClr val="FFFF7D"/>
                </a:solidFill>
              </a:rPr>
              <a:t> will answer</a:t>
            </a:r>
            <a:r>
              <a:rPr lang="en-US" sz="4000" dirty="0" smtClean="0">
                <a:solidFill>
                  <a:srgbClr val="FFFF7D"/>
                </a:solidFill>
              </a:rPr>
              <a:t>.  ‘</a:t>
            </a:r>
            <a:r>
              <a:rPr lang="en-US" sz="4000" dirty="0">
                <a:solidFill>
                  <a:srgbClr val="FFFF7D"/>
                </a:solidFill>
              </a:rPr>
              <a:t>Yes, I am here,’ he will quickly reply</a:t>
            </a:r>
            <a:r>
              <a:rPr lang="en-US" sz="4000" dirty="0" smtClean="0">
                <a:solidFill>
                  <a:srgbClr val="FFFF7D"/>
                </a:solidFill>
              </a:rPr>
              <a:t>.”</a:t>
            </a:r>
            <a:endParaRPr lang="en-US" sz="4000" dirty="0">
              <a:solidFill>
                <a:srgbClr val="FFFF7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3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8:23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A7"/>
                </a:solidFill>
              </a:rPr>
              <a:t>NASB </a:t>
            </a:r>
            <a:r>
              <a:rPr lang="en-US" sz="4000" dirty="0">
                <a:solidFill>
                  <a:srgbClr val="FFFFA7"/>
                </a:solidFill>
              </a:rPr>
              <a:t>- “For I see that you are in the gall of bitterness and in ﻿the ﻿bondage of iniquity.”</a:t>
            </a:r>
            <a:endParaRPr lang="en-US" sz="4000" b="1" dirty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NLT – </a:t>
            </a:r>
            <a:r>
              <a:rPr lang="en-US" sz="40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“F</a:t>
            </a:r>
            <a:r>
              <a:rPr lang="en-US" sz="4000" dirty="0" smtClean="0">
                <a:solidFill>
                  <a:srgbClr val="FFFFA7"/>
                </a:solidFill>
              </a:rPr>
              <a:t>or </a:t>
            </a:r>
            <a:r>
              <a:rPr lang="en-US" sz="4000" dirty="0">
                <a:solidFill>
                  <a:srgbClr val="FFFFA7"/>
                </a:solidFill>
              </a:rPr>
              <a:t>I can see that you are full of bitter jealousy and are held captive by sin</a:t>
            </a:r>
            <a:r>
              <a:rPr lang="en-US" sz="4000" dirty="0" smtClean="0">
                <a:solidFill>
                  <a:srgbClr val="FFFFA7"/>
                </a:solidFill>
              </a:rPr>
              <a:t>.”</a:t>
            </a:r>
          </a:p>
          <a:p>
            <a:pPr marL="571500" indent="-5715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FFA7"/>
                </a:solidFill>
              </a:rPr>
              <a:t>NIV – “</a:t>
            </a:r>
            <a:r>
              <a:rPr lang="en-US" sz="4000" dirty="0" smtClean="0">
                <a:solidFill>
                  <a:srgbClr val="FFFFA7"/>
                </a:solidFill>
              </a:rPr>
              <a:t>For </a:t>
            </a:r>
            <a:r>
              <a:rPr lang="en-US" sz="4000" dirty="0">
                <a:solidFill>
                  <a:srgbClr val="FFFFA7"/>
                </a:solidFill>
              </a:rPr>
              <a:t>I see that you are full of bitterness and captive to sin</a:t>
            </a:r>
            <a:r>
              <a:rPr lang="en-US" sz="4000" dirty="0" smtClean="0">
                <a:solidFill>
                  <a:srgbClr val="FFFFA7"/>
                </a:solidFill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7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Hebrews 12:1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(NIV)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“Therefore</a:t>
            </a:r>
            <a:r>
              <a:rPr lang="en-US" sz="4000" b="1" dirty="0">
                <a:solidFill>
                  <a:schemeClr val="bg1"/>
                </a:solidFill>
              </a:rPr>
              <a:t>, since we are surrounded by such a great cloud of witnesses, let us throw off everything that hinders </a:t>
            </a:r>
            <a:r>
              <a:rPr lang="en-US" sz="4000" b="1" dirty="0">
                <a:solidFill>
                  <a:srgbClr val="FFFF00"/>
                </a:solidFill>
              </a:rPr>
              <a:t>and the sin that so easily entangles</a:t>
            </a:r>
            <a:r>
              <a:rPr lang="en-US" sz="4000" b="1" dirty="0">
                <a:solidFill>
                  <a:schemeClr val="bg1"/>
                </a:solidFill>
              </a:rPr>
              <a:t>, and let us run with perseverance the race marked out for us</a:t>
            </a:r>
            <a:r>
              <a:rPr lang="en-US" sz="4000" b="1" dirty="0" smtClean="0">
                <a:solidFill>
                  <a:schemeClr val="bg1"/>
                </a:solidFill>
              </a:rPr>
              <a:t>.”</a:t>
            </a:r>
            <a:endParaRPr lang="en-US" sz="40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0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Own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838200"/>
            <a:ext cx="89154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400" dirty="0" smtClean="0">
              <a:solidFill>
                <a:srgbClr val="FFFFA7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1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Own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8382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Small or large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4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38"/>
            <a:ext cx="8267700" cy="906162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Our Own Sin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838200"/>
            <a:ext cx="8915400" cy="5715000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Small or large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solidFill>
                  <a:srgbClr val="FFFFA7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Refusal to repent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152400"/>
            <a:ext cx="9290732" cy="1689476"/>
            <a:chOff x="0" y="-152400"/>
            <a:chExt cx="9290732" cy="168947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0" y="800100"/>
              <a:ext cx="7391400" cy="0"/>
            </a:xfrm>
            <a:prstGeom prst="line">
              <a:avLst/>
            </a:prstGeom>
            <a:ln w="28575">
              <a:solidFill>
                <a:srgbClr val="D1C9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-152400"/>
              <a:ext cx="2432732" cy="168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16614</TotalTime>
  <Words>1018</Words>
  <Application>Microsoft Office PowerPoint</Application>
  <PresentationFormat>On-screen Show (4:3)</PresentationFormat>
  <Paragraphs>190</Paragraphs>
  <Slides>43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The Captivity of Sin</vt:lpstr>
      <vt:lpstr>Acts 8:4-25</vt:lpstr>
      <vt:lpstr>Acts 8:23</vt:lpstr>
      <vt:lpstr>Hebrews 12:1 (NIV)</vt:lpstr>
      <vt:lpstr>Our Own Sin</vt:lpstr>
      <vt:lpstr>Our Own Sin</vt:lpstr>
      <vt:lpstr>Our Own Sin</vt:lpstr>
      <vt:lpstr>Our Own Sin</vt:lpstr>
      <vt:lpstr>Our Own Sin</vt:lpstr>
      <vt:lpstr>Our Own Sin</vt:lpstr>
      <vt:lpstr>Our Own Sin</vt:lpstr>
      <vt:lpstr>Psalm 19:12-13 (NLT)</vt:lpstr>
      <vt:lpstr>A Sin Against Us</vt:lpstr>
      <vt:lpstr>A Sin Against Us</vt:lpstr>
      <vt:lpstr>A Sin Against Us</vt:lpstr>
      <vt:lpstr>A Sin Against Us</vt:lpstr>
      <vt:lpstr>A Sin Against Us</vt:lpstr>
      <vt:lpstr>A Sin Against Us</vt:lpstr>
      <vt:lpstr>John 8:31-36 (NLT)</vt:lpstr>
      <vt:lpstr>Are you ready to break free of the captivity of sin?</vt:lpstr>
      <vt:lpstr>- It won’t be easy </vt:lpstr>
      <vt:lpstr>- It won’t be easy - You will have to get uncomfortable </vt:lpstr>
      <vt:lpstr>- It won’t be easy - You will have to get uncomfortable - You will experience pain</vt:lpstr>
      <vt:lpstr>- It won’t be easy - You will have to get uncomfortable - You will experience pain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Breaking Free from Sin</vt:lpstr>
      <vt:lpstr>Our Choice…</vt:lpstr>
      <vt:lpstr>Our Choice…</vt:lpstr>
      <vt:lpstr>Our Choice…</vt:lpstr>
      <vt:lpstr>Isaiah 58:8 – 9a (NLT)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Scott Wiens</cp:lastModifiedBy>
  <cp:revision>189</cp:revision>
  <dcterms:created xsi:type="dcterms:W3CDTF">2013-08-10T13:23:42Z</dcterms:created>
  <dcterms:modified xsi:type="dcterms:W3CDTF">2014-02-02T12:22:59Z</dcterms:modified>
</cp:coreProperties>
</file>