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83" r:id="rId2"/>
    <p:sldId id="376" r:id="rId3"/>
    <p:sldId id="391" r:id="rId4"/>
    <p:sldId id="400" r:id="rId5"/>
    <p:sldId id="403" r:id="rId6"/>
    <p:sldId id="404" r:id="rId7"/>
    <p:sldId id="399" r:id="rId8"/>
    <p:sldId id="402" r:id="rId9"/>
    <p:sldId id="405" r:id="rId10"/>
    <p:sldId id="406" r:id="rId11"/>
    <p:sldId id="40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n McCracken" initials="SM" lastIdx="1" clrIdx="0">
    <p:extLst>
      <p:ext uri="{19B8F6BF-5375-455C-9EA6-DF929625EA0E}">
        <p15:presenceInfo xmlns:p15="http://schemas.microsoft.com/office/powerpoint/2012/main" userId="186c92fd99d7d9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C20"/>
    <a:srgbClr val="0E1559"/>
    <a:srgbClr val="436C97"/>
    <a:srgbClr val="927086"/>
    <a:srgbClr val="9CC1AD"/>
    <a:srgbClr val="CDA3A4"/>
    <a:srgbClr val="544967"/>
    <a:srgbClr val="000099"/>
    <a:srgbClr val="DFBC21"/>
    <a:srgbClr val="D4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9" autoAdjust="0"/>
    <p:restoredTop sz="86443" autoAdjust="0"/>
  </p:normalViewPr>
  <p:slideViewPr>
    <p:cSldViewPr>
      <p:cViewPr varScale="1">
        <p:scale>
          <a:sx n="46" d="100"/>
          <a:sy n="46" d="100"/>
        </p:scale>
        <p:origin x="66" y="1170"/>
      </p:cViewPr>
      <p:guideLst>
        <p:guide orient="horz" pos="2160"/>
        <p:guide pos="2880"/>
      </p:guideLst>
    </p:cSldViewPr>
  </p:slideViewPr>
  <p:outlineViewPr>
    <p:cViewPr>
      <p:scale>
        <a:sx n="33" d="100"/>
        <a:sy n="33" d="100"/>
      </p:scale>
      <p:origin x="0" y="32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E5EE1-EBB7-419E-BDCF-5E5C1341421E}" type="datetimeFigureOut">
              <a:rPr lang="en-US" smtClean="0"/>
              <a:t>6/4/2016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9EF85-1D41-4A8F-B0C1-91437FB3551E}" type="slidenum">
              <a:rPr lang="en-US" smtClean="0"/>
              <a:t>‹#›</a:t>
            </a:fld>
            <a:endParaRPr lang="en-US"/>
          </a:p>
        </p:txBody>
      </p:sp>
    </p:spTree>
    <p:extLst>
      <p:ext uri="{BB962C8B-B14F-4D97-AF65-F5344CB8AC3E}">
        <p14:creationId xmlns:p14="http://schemas.microsoft.com/office/powerpoint/2010/main" val="326310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2</a:t>
            </a:fld>
            <a:endParaRPr lang="en-US"/>
          </a:p>
        </p:txBody>
      </p:sp>
    </p:spTree>
    <p:extLst>
      <p:ext uri="{BB962C8B-B14F-4D97-AF65-F5344CB8AC3E}">
        <p14:creationId xmlns:p14="http://schemas.microsoft.com/office/powerpoint/2010/main" val="3242833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11</a:t>
            </a:fld>
            <a:endParaRPr lang="en-US"/>
          </a:p>
        </p:txBody>
      </p:sp>
    </p:spTree>
    <p:extLst>
      <p:ext uri="{BB962C8B-B14F-4D97-AF65-F5344CB8AC3E}">
        <p14:creationId xmlns:p14="http://schemas.microsoft.com/office/powerpoint/2010/main" val="315771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3</a:t>
            </a:fld>
            <a:endParaRPr lang="en-US"/>
          </a:p>
        </p:txBody>
      </p:sp>
    </p:spTree>
    <p:extLst>
      <p:ext uri="{BB962C8B-B14F-4D97-AF65-F5344CB8AC3E}">
        <p14:creationId xmlns:p14="http://schemas.microsoft.com/office/powerpoint/2010/main" val="117849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4</a:t>
            </a:fld>
            <a:endParaRPr lang="en-US"/>
          </a:p>
        </p:txBody>
      </p:sp>
    </p:spTree>
    <p:extLst>
      <p:ext uri="{BB962C8B-B14F-4D97-AF65-F5344CB8AC3E}">
        <p14:creationId xmlns:p14="http://schemas.microsoft.com/office/powerpoint/2010/main" val="198780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5</a:t>
            </a:fld>
            <a:endParaRPr lang="en-US"/>
          </a:p>
        </p:txBody>
      </p:sp>
    </p:spTree>
    <p:extLst>
      <p:ext uri="{BB962C8B-B14F-4D97-AF65-F5344CB8AC3E}">
        <p14:creationId xmlns:p14="http://schemas.microsoft.com/office/powerpoint/2010/main" val="257952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6</a:t>
            </a:fld>
            <a:endParaRPr lang="en-US"/>
          </a:p>
        </p:txBody>
      </p:sp>
    </p:spTree>
    <p:extLst>
      <p:ext uri="{BB962C8B-B14F-4D97-AF65-F5344CB8AC3E}">
        <p14:creationId xmlns:p14="http://schemas.microsoft.com/office/powerpoint/2010/main" val="3231456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7</a:t>
            </a:fld>
            <a:endParaRPr lang="en-US"/>
          </a:p>
        </p:txBody>
      </p:sp>
    </p:spTree>
    <p:extLst>
      <p:ext uri="{BB962C8B-B14F-4D97-AF65-F5344CB8AC3E}">
        <p14:creationId xmlns:p14="http://schemas.microsoft.com/office/powerpoint/2010/main" val="2357108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8</a:t>
            </a:fld>
            <a:endParaRPr lang="en-US"/>
          </a:p>
        </p:txBody>
      </p:sp>
    </p:spTree>
    <p:extLst>
      <p:ext uri="{BB962C8B-B14F-4D97-AF65-F5344CB8AC3E}">
        <p14:creationId xmlns:p14="http://schemas.microsoft.com/office/powerpoint/2010/main" val="241513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9</a:t>
            </a:fld>
            <a:endParaRPr lang="en-US"/>
          </a:p>
        </p:txBody>
      </p:sp>
    </p:spTree>
    <p:extLst>
      <p:ext uri="{BB962C8B-B14F-4D97-AF65-F5344CB8AC3E}">
        <p14:creationId xmlns:p14="http://schemas.microsoft.com/office/powerpoint/2010/main" val="354941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10</a:t>
            </a:fld>
            <a:endParaRPr lang="en-US"/>
          </a:p>
        </p:txBody>
      </p:sp>
    </p:spTree>
    <p:extLst>
      <p:ext uri="{BB962C8B-B14F-4D97-AF65-F5344CB8AC3E}">
        <p14:creationId xmlns:p14="http://schemas.microsoft.com/office/powerpoint/2010/main" val="149789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11B702-9B24-4592-8FE6-536AC921B1A6}" type="datetimeFigureOut">
              <a:rPr lang="en-US" smtClean="0"/>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08970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30541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51387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306153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11B702-9B24-4592-8FE6-536AC921B1A6}" type="datetimeFigureOut">
              <a:rPr lang="en-US" smtClean="0"/>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410298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11B702-9B24-4592-8FE6-536AC921B1A6}" type="datetimeFigureOut">
              <a:rPr lang="en-US" smtClean="0"/>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32517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11B702-9B24-4592-8FE6-536AC921B1A6}" type="datetimeFigureOut">
              <a:rPr lang="en-US" smtClean="0"/>
              <a:t>6/4/2016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77564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11B702-9B24-4592-8FE6-536AC921B1A6}" type="datetimeFigureOut">
              <a:rPr lang="en-US" smtClean="0"/>
              <a:t>6/4/2016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9024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1B702-9B24-4592-8FE6-536AC921B1A6}" type="datetimeFigureOut">
              <a:rPr lang="en-US" smtClean="0"/>
              <a:t>6/4/2016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28091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89118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23082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1B702-9B24-4592-8FE6-536AC921B1A6}" type="datetimeFigureOut">
              <a:rPr lang="en-US" smtClean="0"/>
              <a:t>6/4/2016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6310C-84E9-44B8-AB10-0F1349C3341B}" type="slidenum">
              <a:rPr lang="en-US" smtClean="0"/>
              <a:t>‹#›</a:t>
            </a:fld>
            <a:endParaRPr lang="en-US"/>
          </a:p>
        </p:txBody>
      </p:sp>
    </p:spTree>
    <p:extLst>
      <p:ext uri="{BB962C8B-B14F-4D97-AF65-F5344CB8AC3E}">
        <p14:creationId xmlns:p14="http://schemas.microsoft.com/office/powerpoint/2010/main" val="2125073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240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990600"/>
            <a:ext cx="8305800" cy="5867400"/>
          </a:xfrm>
          <a:effectLst>
            <a:glow rad="63500">
              <a:schemeClr val="bg1"/>
            </a:glow>
          </a:effectLst>
        </p:spPr>
        <p:txBody>
          <a:bodyPr>
            <a:noAutofit/>
          </a:bodyPr>
          <a:lstStyle/>
          <a:p>
            <a:pPr marL="0" indent="0" algn="ctr">
              <a:lnSpc>
                <a:spcPct val="85000"/>
              </a:lnSpc>
              <a:spcBef>
                <a:spcPts val="0"/>
              </a:spcBef>
              <a:buClr>
                <a:srgbClr val="DFBC20"/>
              </a:buClr>
              <a:buSzPct val="100000"/>
              <a:buNone/>
            </a:pPr>
            <a:r>
              <a:rPr lang="en-US" sz="4500" b="1" dirty="0">
                <a:solidFill>
                  <a:schemeClr val="bg1"/>
                </a:solidFill>
                <a:effectLst>
                  <a:glow rad="127000">
                    <a:srgbClr val="0E1559"/>
                  </a:glow>
                  <a:outerShdw blurRad="38100" dist="38100" dir="2700000" algn="tl">
                    <a:srgbClr val="000000">
                      <a:alpha val="43137"/>
                    </a:srgbClr>
                  </a:outerShdw>
                </a:effectLst>
              </a:rPr>
              <a:t>For </a:t>
            </a:r>
            <a:r>
              <a:rPr lang="en-US" sz="4500" b="1" dirty="0">
                <a:solidFill>
                  <a:srgbClr val="DFBC20"/>
                </a:solidFill>
                <a:effectLst>
                  <a:glow rad="127000">
                    <a:srgbClr val="0E1559"/>
                  </a:glow>
                  <a:outerShdw blurRad="38100" dist="38100" dir="2700000" algn="tl">
                    <a:srgbClr val="000000">
                      <a:alpha val="43137"/>
                    </a:srgbClr>
                  </a:outerShdw>
                </a:effectLst>
              </a:rPr>
              <a:t>everything</a:t>
            </a:r>
            <a:r>
              <a:rPr lang="en-US" sz="4500" b="1" dirty="0">
                <a:solidFill>
                  <a:schemeClr val="bg1"/>
                </a:solidFill>
                <a:effectLst>
                  <a:glow rad="127000">
                    <a:srgbClr val="0E1559"/>
                  </a:glow>
                  <a:outerShdw blurRad="38100" dist="38100" dir="2700000" algn="tl">
                    <a:srgbClr val="000000">
                      <a:alpha val="43137"/>
                    </a:srgbClr>
                  </a:outerShdw>
                </a:effectLst>
              </a:rPr>
              <a:t> comes from him and exists by his power and is intended for his glory. All glory to him forever! Amen.</a:t>
            </a: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u="sng" dirty="0">
                <a:ln w="15875">
                  <a:noFill/>
                </a:ln>
                <a:solidFill>
                  <a:schemeClr val="bg1"/>
                </a:solidFill>
                <a:effectLst>
                  <a:glow rad="127000">
                    <a:srgbClr val="0E1559"/>
                  </a:glow>
                  <a:outerShdw blurRad="38100" dist="38100" dir="2700000" algn="tl">
                    <a:srgbClr val="000000">
                      <a:alpha val="43137"/>
                    </a:srgbClr>
                  </a:outerShdw>
                </a:effectLst>
              </a:rPr>
              <a:t>Romans 11:36</a:t>
            </a:r>
            <a:r>
              <a:rPr lang="en-US" sz="4500" b="1" dirty="0">
                <a:ln w="15875">
                  <a:noFill/>
                </a:ln>
                <a:solidFill>
                  <a:schemeClr val="bg1"/>
                </a:solidFill>
                <a:effectLst>
                  <a:glow rad="127000">
                    <a:srgbClr val="0E1559"/>
                  </a:glow>
                  <a:outerShdw blurRad="38100" dist="38100" dir="2700000" algn="tl">
                    <a:srgbClr val="000000">
                      <a:alpha val="43137"/>
                    </a:srgbClr>
                  </a:outerShdw>
                </a:effectLst>
              </a:rPr>
              <a:t> </a:t>
            </a:r>
            <a:r>
              <a:rPr lang="en-US" sz="3500" b="1" dirty="0">
                <a:ln w="15875">
                  <a:noFill/>
                </a:ln>
                <a:solidFill>
                  <a:schemeClr val="bg1"/>
                </a:solidFill>
                <a:effectLst>
                  <a:glow rad="127000">
                    <a:srgbClr val="0E1559"/>
                  </a:glow>
                  <a:outerShdw blurRad="38100" dist="38100" dir="2700000" algn="tl">
                    <a:srgbClr val="000000">
                      <a:alpha val="43137"/>
                    </a:srgbClr>
                  </a:outerShdw>
                </a:effectLst>
              </a:rPr>
              <a:t>(NLT)</a:t>
            </a:r>
          </a:p>
        </p:txBody>
      </p:sp>
    </p:spTree>
    <p:extLst>
      <p:ext uri="{BB962C8B-B14F-4D97-AF65-F5344CB8AC3E}">
        <p14:creationId xmlns:p14="http://schemas.microsoft.com/office/powerpoint/2010/main" val="151477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72143" y="381000"/>
            <a:ext cx="8684772" cy="6477000"/>
          </a:xfrm>
          <a:effectLst>
            <a:glow rad="63500">
              <a:schemeClr val="bg1"/>
            </a:glow>
          </a:effectLst>
        </p:spPr>
        <p:txBody>
          <a:bodyPr>
            <a:noAutofit/>
          </a:bodyPr>
          <a:lstStyle/>
          <a:p>
            <a:pPr marL="0" indent="0">
              <a:lnSpc>
                <a:spcPct val="85000"/>
              </a:lnSpc>
              <a:spcBef>
                <a:spcPts val="0"/>
              </a:spcBef>
              <a:buClr>
                <a:srgbClr val="DFBC20"/>
              </a:buClr>
              <a:buSzPct val="100000"/>
              <a:buNone/>
            </a:pPr>
            <a:r>
              <a:rPr lang="en-US" sz="4800" b="1" dirty="0">
                <a:solidFill>
                  <a:schemeClr val="bg1"/>
                </a:solidFill>
                <a:effectLst>
                  <a:glow rad="127000">
                    <a:srgbClr val="0E1559"/>
                  </a:glow>
                  <a:outerShdw blurRad="38100" dist="38100" dir="2700000" algn="tl">
                    <a:srgbClr val="000000">
                      <a:alpha val="43137"/>
                    </a:srgbClr>
                  </a:outerShdw>
                </a:effectLst>
              </a:rPr>
              <a:t>“I think we delight to praise what we enjoy because the praise not merely expresses but completes the enjoyment. It is not out of compliment that lovers keep on telling one another how beautiful they are; the </a:t>
            </a:r>
            <a:br>
              <a:rPr lang="en-US" sz="4800" b="1" dirty="0">
                <a:solidFill>
                  <a:schemeClr val="bg1"/>
                </a:solidFill>
                <a:effectLst>
                  <a:glow rad="127000">
                    <a:srgbClr val="0E1559"/>
                  </a:glow>
                  <a:outerShdw blurRad="38100" dist="38100" dir="2700000" algn="tl">
                    <a:srgbClr val="000000">
                      <a:alpha val="43137"/>
                    </a:srgbClr>
                  </a:outerShdw>
                </a:effectLst>
              </a:rPr>
            </a:br>
            <a:r>
              <a:rPr lang="en-US" sz="4800" b="1" dirty="0">
                <a:solidFill>
                  <a:schemeClr val="bg1"/>
                </a:solidFill>
                <a:effectLst>
                  <a:glow rad="127000">
                    <a:srgbClr val="0E1559"/>
                  </a:glow>
                  <a:outerShdw blurRad="38100" dist="38100" dir="2700000" algn="tl">
                    <a:srgbClr val="000000">
                      <a:alpha val="43137"/>
                    </a:srgbClr>
                  </a:outerShdw>
                </a:effectLst>
              </a:rPr>
              <a:t>delight is incomplete till it </a:t>
            </a:r>
            <a:br>
              <a:rPr lang="en-US" sz="4800" b="1" dirty="0">
                <a:solidFill>
                  <a:schemeClr val="bg1"/>
                </a:solidFill>
                <a:effectLst>
                  <a:glow rad="127000">
                    <a:srgbClr val="0E1559"/>
                  </a:glow>
                  <a:outerShdw blurRad="38100" dist="38100" dir="2700000" algn="tl">
                    <a:srgbClr val="000000">
                      <a:alpha val="43137"/>
                    </a:srgbClr>
                  </a:outerShdw>
                </a:effectLst>
              </a:rPr>
            </a:br>
            <a:r>
              <a:rPr lang="en-US" sz="4800" b="1" dirty="0">
                <a:solidFill>
                  <a:schemeClr val="bg1"/>
                </a:solidFill>
                <a:effectLst>
                  <a:glow rad="127000">
                    <a:srgbClr val="0E1559"/>
                  </a:glow>
                  <a:outerShdw blurRad="38100" dist="38100" dir="2700000" algn="tl">
                    <a:srgbClr val="000000">
                      <a:alpha val="43137"/>
                    </a:srgbClr>
                  </a:outerShdw>
                </a:effectLst>
              </a:rPr>
              <a:t>is expressed.” </a:t>
            </a:r>
          </a:p>
          <a:p>
            <a:pPr marL="0" indent="0">
              <a:lnSpc>
                <a:spcPct val="60000"/>
              </a:lnSpc>
              <a:spcBef>
                <a:spcPts val="0"/>
              </a:spcBef>
              <a:buClr>
                <a:srgbClr val="DFBC20"/>
              </a:buClr>
              <a:buSzPct val="100000"/>
              <a:buNone/>
            </a:pPr>
            <a:r>
              <a:rPr lang="en-US" sz="4800" b="1" dirty="0">
                <a:solidFill>
                  <a:schemeClr val="bg1"/>
                </a:solidFill>
                <a:effectLst>
                  <a:glow rad="127000">
                    <a:srgbClr val="0E1559"/>
                  </a:glow>
                  <a:outerShdw blurRad="38100" dist="38100" dir="2700000" algn="tl">
                    <a:srgbClr val="000000">
                      <a:alpha val="43137"/>
                    </a:srgbClr>
                  </a:outerShdw>
                </a:effectLst>
              </a:rPr>
              <a:t>                                       - C.S. Lewis</a:t>
            </a:r>
          </a:p>
        </p:txBody>
      </p:sp>
    </p:spTree>
    <p:extLst>
      <p:ext uri="{BB962C8B-B14F-4D97-AF65-F5344CB8AC3E}">
        <p14:creationId xmlns:p14="http://schemas.microsoft.com/office/powerpoint/2010/main" val="197377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57200"/>
            <a:ext cx="3720928" cy="5049145"/>
          </a:xfrm>
          <a:prstGeom prst="rect">
            <a:avLst/>
          </a:prstGeom>
          <a:effectLst>
            <a:glow>
              <a:schemeClr val="bg1"/>
            </a:glow>
            <a:outerShdw blurRad="50800" dist="50800" dir="5400000" algn="ctr" rotWithShape="0">
              <a:schemeClr val="tx1">
                <a:alpha val="60000"/>
              </a:schemeClr>
            </a:outerShdw>
          </a:effectLst>
        </p:spPr>
      </p:pic>
      <p:sp>
        <p:nvSpPr>
          <p:cNvPr id="7" name="Title 6"/>
          <p:cNvSpPr>
            <a:spLocks noGrp="1"/>
          </p:cNvSpPr>
          <p:nvPr>
            <p:ph type="title"/>
          </p:nvPr>
        </p:nvSpPr>
        <p:spPr>
          <a:xfrm>
            <a:off x="3854970" y="3962400"/>
            <a:ext cx="5257800" cy="1143000"/>
          </a:xfrm>
          <a:effectLst>
            <a:glow rad="127000">
              <a:schemeClr val="accent1"/>
            </a:glow>
          </a:effectLst>
        </p:spPr>
        <p:txBody>
          <a:bodyPr>
            <a:noAutofit/>
          </a:bodyPr>
          <a:lstStyle/>
          <a:p>
            <a:pPr>
              <a:lnSpc>
                <a:spcPct val="90000"/>
              </a:lnSpc>
              <a:spcBef>
                <a:spcPts val="0"/>
              </a:spcBef>
            </a:pPr>
            <a:r>
              <a:rPr lang="en-US" sz="4500" b="1" u="sng" dirty="0">
                <a:ln w="15875">
                  <a:noFill/>
                </a:ln>
                <a:solidFill>
                  <a:schemeClr val="bg1"/>
                </a:solidFill>
                <a:effectLst>
                  <a:glow rad="127000">
                    <a:srgbClr val="0E1559"/>
                  </a:glow>
                  <a:outerShdw blurRad="38100" dist="38100" dir="2700000" algn="tl">
                    <a:srgbClr val="000000">
                      <a:alpha val="43137"/>
                    </a:srgbClr>
                  </a:outerShdw>
                </a:effectLst>
              </a:rPr>
              <a:t>Week 23</a:t>
            </a:r>
            <a:br>
              <a:rPr lang="en-US" sz="4500" b="1" dirty="0">
                <a:ln w="15875">
                  <a:noFill/>
                </a:ln>
                <a:solidFill>
                  <a:schemeClr val="bg1"/>
                </a:solidFill>
                <a:effectLst>
                  <a:glow rad="127000">
                    <a:srgbClr val="0E1559"/>
                  </a:glow>
                  <a:outerShdw blurRad="38100" dist="38100" dir="2700000" algn="tl">
                    <a:srgbClr val="000000">
                      <a:alpha val="43137"/>
                    </a:srgbClr>
                  </a:outerShdw>
                </a:effectLst>
              </a:rPr>
            </a:br>
            <a:r>
              <a:rPr lang="en-US" sz="4500" b="1" dirty="0">
                <a:ln w="15875">
                  <a:noFill/>
                </a:ln>
                <a:solidFill>
                  <a:schemeClr val="bg1"/>
                </a:solidFill>
                <a:effectLst>
                  <a:glow rad="127000">
                    <a:srgbClr val="0E1559"/>
                  </a:glow>
                  <a:outerShdw blurRad="38100" dist="38100" dir="2700000" algn="tl">
                    <a:srgbClr val="000000">
                      <a:alpha val="43137"/>
                    </a:srgbClr>
                  </a:outerShdw>
                </a:effectLst>
              </a:rPr>
              <a:t>I Will Worship</a:t>
            </a:r>
            <a:r>
              <a:rPr lang="en-US" sz="4500" b="1" i="1" dirty="0">
                <a:ln w="15875">
                  <a:noFill/>
                </a:ln>
                <a:solidFill>
                  <a:schemeClr val="bg1"/>
                </a:solidFill>
                <a:effectLst>
                  <a:glow rad="127000">
                    <a:srgbClr val="0E1559"/>
                  </a:glow>
                  <a:outerShdw blurRad="38100" dist="38100" dir="2700000" algn="tl">
                    <a:srgbClr val="000000">
                      <a:alpha val="43137"/>
                    </a:srgbClr>
                  </a:outerShdw>
                </a:effectLst>
              </a:rPr>
              <a:t>!</a:t>
            </a:r>
            <a:br>
              <a:rPr lang="en-US" sz="4500" b="1" dirty="0">
                <a:ln w="15875">
                  <a:noFill/>
                </a:ln>
                <a:solidFill>
                  <a:schemeClr val="bg1"/>
                </a:solidFill>
                <a:effectLst>
                  <a:glow rad="127000">
                    <a:srgbClr val="0E1559"/>
                  </a:glow>
                  <a:outerShdw blurRad="38100" dist="38100" dir="2700000" algn="tl">
                    <a:srgbClr val="000000">
                      <a:alpha val="43137"/>
                    </a:srgbClr>
                  </a:outerShdw>
                </a:effectLst>
              </a:rPr>
            </a:br>
            <a:r>
              <a:rPr lang="en-US" sz="4500" b="1" dirty="0">
                <a:ln w="15875">
                  <a:noFill/>
                </a:ln>
                <a:solidFill>
                  <a:schemeClr val="bg1"/>
                </a:solidFill>
                <a:effectLst>
                  <a:glow rad="127000">
                    <a:srgbClr val="0E1559"/>
                  </a:glow>
                  <a:outerShdw blurRad="38100" dist="38100" dir="2700000" algn="tl">
                    <a:srgbClr val="000000">
                      <a:alpha val="43137"/>
                    </a:srgbClr>
                  </a:outerShdw>
                </a:effectLst>
              </a:rPr>
              <a:t>(Job 1)</a:t>
            </a:r>
          </a:p>
        </p:txBody>
      </p:sp>
    </p:spTree>
    <p:extLst>
      <p:ext uri="{BB962C8B-B14F-4D97-AF65-F5344CB8AC3E}">
        <p14:creationId xmlns:p14="http://schemas.microsoft.com/office/powerpoint/2010/main" val="3656424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14400"/>
            <a:ext cx="8915400" cy="5943600"/>
          </a:xfrm>
          <a:effectLst>
            <a:glow rad="63500">
              <a:schemeClr val="bg1"/>
            </a:glow>
          </a:effectLst>
        </p:spPr>
        <p:txBody>
          <a:bodyPr>
            <a:noAutofit/>
          </a:bodyPr>
          <a:lstStyle/>
          <a:p>
            <a:pPr marL="0" indent="0">
              <a:lnSpc>
                <a:spcPct val="85000"/>
              </a:lnSpc>
              <a:spcBef>
                <a:spcPts val="0"/>
              </a:spcBef>
              <a:buClr>
                <a:srgbClr val="DFBC20"/>
              </a:buClr>
              <a:buSzPct val="100000"/>
              <a:buNone/>
            </a:pPr>
            <a:r>
              <a:rPr lang="en-US" sz="4500" b="1" baseline="30000" dirty="0">
                <a:solidFill>
                  <a:schemeClr val="bg1"/>
                </a:solidFill>
                <a:effectLst>
                  <a:glow rad="127000">
                    <a:srgbClr val="0E1559"/>
                  </a:glow>
                  <a:outerShdw blurRad="38100" dist="38100" dir="2700000" algn="tl">
                    <a:srgbClr val="000000">
                      <a:alpha val="43137"/>
                    </a:srgbClr>
                  </a:outerShdw>
                </a:effectLst>
              </a:rPr>
              <a:t>20</a:t>
            </a:r>
            <a:r>
              <a:rPr lang="en-US" sz="4500" b="1" dirty="0">
                <a:solidFill>
                  <a:schemeClr val="bg1"/>
                </a:solidFill>
                <a:effectLst>
                  <a:glow rad="127000">
                    <a:srgbClr val="0E1559"/>
                  </a:glow>
                  <a:outerShdw blurRad="38100" dist="38100" dir="2700000" algn="tl">
                    <a:srgbClr val="000000">
                      <a:alpha val="43137"/>
                    </a:srgbClr>
                  </a:outerShdw>
                </a:effectLst>
              </a:rPr>
              <a:t> At this, Job got up and tore his robe and shaved his head. </a:t>
            </a:r>
            <a:r>
              <a:rPr lang="en-US" sz="4500" b="1" dirty="0">
                <a:solidFill>
                  <a:srgbClr val="DFBC20"/>
                </a:solidFill>
                <a:effectLst>
                  <a:glow rad="127000">
                    <a:srgbClr val="0E1559"/>
                  </a:glow>
                  <a:outerShdw blurRad="38100" dist="38100" dir="2700000" algn="tl">
                    <a:srgbClr val="000000">
                      <a:alpha val="43137"/>
                    </a:srgbClr>
                  </a:outerShdw>
                </a:effectLst>
              </a:rPr>
              <a:t>Then he fell to the ground in worship</a:t>
            </a: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500" b="1" baseline="30000" dirty="0">
                <a:solidFill>
                  <a:schemeClr val="bg1"/>
                </a:solidFill>
                <a:effectLst>
                  <a:glow rad="127000">
                    <a:srgbClr val="0E1559"/>
                  </a:glow>
                  <a:outerShdw blurRad="38100" dist="38100" dir="2700000" algn="tl">
                    <a:srgbClr val="000000">
                      <a:alpha val="43137"/>
                    </a:srgbClr>
                  </a:outerShdw>
                </a:effectLst>
              </a:rPr>
              <a:t>21</a:t>
            </a:r>
            <a:r>
              <a:rPr lang="en-US" sz="4500" b="1" dirty="0">
                <a:solidFill>
                  <a:schemeClr val="bg1"/>
                </a:solidFill>
                <a:effectLst>
                  <a:glow rad="127000">
                    <a:srgbClr val="0E1559"/>
                  </a:glow>
                  <a:outerShdw blurRad="38100" dist="38100" dir="2700000" algn="tl">
                    <a:srgbClr val="000000">
                      <a:alpha val="43137"/>
                    </a:srgbClr>
                  </a:outerShdw>
                </a:effectLst>
              </a:rPr>
              <a:t> and said: “Naked I came from my mother’s womb, and naked I will depart. The Lord gave and the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Lord has taken away; </a:t>
            </a:r>
            <a:r>
              <a:rPr lang="en-US" sz="4500" b="1" dirty="0">
                <a:solidFill>
                  <a:srgbClr val="DFBC20"/>
                </a:solidFill>
                <a:effectLst>
                  <a:glow rad="127000">
                    <a:srgbClr val="0E1559"/>
                  </a:glow>
                  <a:outerShdw blurRad="38100" dist="38100" dir="2700000" algn="tl">
                    <a:srgbClr val="000000">
                      <a:alpha val="43137"/>
                    </a:srgbClr>
                  </a:outerShdw>
                </a:effectLst>
              </a:rPr>
              <a:t>may the </a:t>
            </a:r>
            <a:br>
              <a:rPr lang="en-US" sz="4500" b="1" dirty="0">
                <a:solidFill>
                  <a:srgbClr val="DFBC20"/>
                </a:solidFill>
                <a:effectLst>
                  <a:glow rad="127000">
                    <a:srgbClr val="0E1559"/>
                  </a:glow>
                  <a:outerShdw blurRad="38100" dist="38100" dir="2700000" algn="tl">
                    <a:srgbClr val="000000">
                      <a:alpha val="43137"/>
                    </a:srgbClr>
                  </a:outerShdw>
                </a:effectLst>
              </a:rPr>
            </a:br>
            <a:r>
              <a:rPr lang="en-US" sz="4500" b="1" dirty="0">
                <a:solidFill>
                  <a:srgbClr val="DFBC20"/>
                </a:solidFill>
                <a:effectLst>
                  <a:glow rad="127000">
                    <a:srgbClr val="0E1559"/>
                  </a:glow>
                  <a:outerShdw blurRad="38100" dist="38100" dir="2700000" algn="tl">
                    <a:srgbClr val="000000">
                      <a:alpha val="43137"/>
                    </a:srgbClr>
                  </a:outerShdw>
                </a:effectLst>
              </a:rPr>
              <a:t>name of the Lord be praised</a:t>
            </a:r>
            <a:r>
              <a:rPr lang="en-US" sz="4500" b="1" dirty="0">
                <a:solidFill>
                  <a:schemeClr val="bg1"/>
                </a:solidFill>
                <a:effectLst>
                  <a:glow rad="127000">
                    <a:srgbClr val="0E1559"/>
                  </a:glow>
                  <a:outerShdw blurRad="38100" dist="38100" dir="2700000" algn="tl">
                    <a:srgbClr val="000000">
                      <a:alpha val="43137"/>
                    </a:srgbClr>
                  </a:outerShdw>
                </a:effectLst>
              </a:rPr>
              <a:t>.”</a:t>
            </a:r>
          </a:p>
          <a:p>
            <a:pPr marL="457200" lvl="1" indent="0">
              <a:lnSpc>
                <a:spcPct val="80000"/>
              </a:lnSpc>
              <a:spcBef>
                <a:spcPts val="1200"/>
              </a:spcBef>
              <a:buClr>
                <a:srgbClr val="DFBC20"/>
              </a:buClr>
              <a:buSzPct val="100000"/>
              <a:buNone/>
            </a:pPr>
            <a:endParaRPr lang="en-US" sz="4500" b="1" dirty="0">
              <a:solidFill>
                <a:schemeClr val="bg1"/>
              </a:solidFill>
              <a:effectLst>
                <a:glow rad="127000">
                  <a:srgbClr val="0E1559"/>
                </a:glow>
                <a:outerShdw blurRad="38100" dist="38100" dir="2700000" algn="tl">
                  <a:srgbClr val="000000">
                    <a:alpha val="43137"/>
                  </a:srgbClr>
                </a:outerShdw>
              </a:effectLst>
            </a:endParaRP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u="sng" dirty="0">
                <a:ln w="15875">
                  <a:noFill/>
                </a:ln>
                <a:solidFill>
                  <a:schemeClr val="bg1"/>
                </a:solidFill>
                <a:effectLst>
                  <a:glow rad="127000">
                    <a:srgbClr val="0E1559"/>
                  </a:glow>
                  <a:outerShdw blurRad="38100" dist="38100" dir="2700000" algn="tl">
                    <a:srgbClr val="000000">
                      <a:alpha val="43137"/>
                    </a:srgbClr>
                  </a:outerShdw>
                </a:effectLst>
              </a:rPr>
              <a:t>Job 1:20-21</a:t>
            </a:r>
            <a:endParaRPr lang="en-US" sz="3500" b="1" u="sng" dirty="0">
              <a:ln w="15875">
                <a:noFill/>
              </a:ln>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162567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590800" y="791738"/>
            <a:ext cx="6553200" cy="1905000"/>
          </a:xfrm>
          <a:effectLst>
            <a:glow rad="63500">
              <a:schemeClr val="bg1"/>
            </a:glow>
          </a:effectLst>
        </p:spPr>
        <p:txBody>
          <a:bodyPr numCol="2">
            <a:noAutofit/>
          </a:bodyPr>
          <a:lstStyle/>
          <a:p>
            <a:pPr>
              <a:lnSpc>
                <a:spcPct val="85000"/>
              </a:lnSpc>
              <a:spcBef>
                <a:spcPts val="0"/>
              </a:spcBef>
              <a:buClr>
                <a:srgbClr val="DFBC20"/>
              </a:buClr>
              <a:buSzPct val="100000"/>
              <a:buFont typeface="Wingdings" panose="05000000000000000000" pitchFamily="2" charset="2"/>
              <a:buChar char="ü"/>
            </a:pPr>
            <a:r>
              <a:rPr lang="en-US" sz="4500" b="1" dirty="0">
                <a:solidFill>
                  <a:srgbClr val="DFBC20"/>
                </a:solidFill>
                <a:effectLst>
                  <a:glow rad="127000">
                    <a:srgbClr val="0E1559"/>
                  </a:glow>
                  <a:outerShdw blurRad="38100" dist="38100" dir="2700000" algn="tl">
                    <a:srgbClr val="000000">
                      <a:alpha val="43137"/>
                    </a:srgbClr>
                  </a:outerShdw>
                </a:effectLst>
              </a:rPr>
              <a:t> </a:t>
            </a:r>
            <a:r>
              <a:rPr lang="en-US" sz="4500" b="1" dirty="0">
                <a:solidFill>
                  <a:schemeClr val="bg1"/>
                </a:solidFill>
                <a:effectLst>
                  <a:glow rad="127000">
                    <a:srgbClr val="0E1559"/>
                  </a:glow>
                  <a:outerShdw blurRad="38100" dist="38100" dir="2700000" algn="tl">
                    <a:srgbClr val="000000">
                      <a:alpha val="43137"/>
                    </a:srgbClr>
                  </a:outerShdw>
                </a:effectLst>
              </a:rPr>
              <a:t>a lifestyle</a:t>
            </a:r>
          </a:p>
          <a:p>
            <a:pPr>
              <a:lnSpc>
                <a:spcPct val="85000"/>
              </a:lnSpc>
              <a:spcBef>
                <a:spcPts val="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 a choice</a:t>
            </a:r>
          </a:p>
          <a:p>
            <a:pPr>
              <a:lnSpc>
                <a:spcPct val="85000"/>
              </a:lnSpc>
              <a:spcBef>
                <a:spcPts val="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 a process</a:t>
            </a:r>
          </a:p>
          <a:p>
            <a:pPr marL="0" indent="0">
              <a:lnSpc>
                <a:spcPct val="85000"/>
              </a:lnSpc>
              <a:spcBef>
                <a:spcPts val="0"/>
              </a:spcBef>
              <a:buClr>
                <a:srgbClr val="DFBC20"/>
              </a:buClr>
              <a:buSzPct val="100000"/>
              <a:buNone/>
            </a:pPr>
            <a:endParaRPr lang="en-US" sz="4500" b="1" dirty="0">
              <a:solidFill>
                <a:schemeClr val="bg1"/>
              </a:solidFill>
              <a:effectLst>
                <a:glow rad="127000">
                  <a:srgbClr val="0E1559"/>
                </a:glow>
                <a:outerShdw blurRad="38100" dist="38100" dir="2700000" algn="tl">
                  <a:srgbClr val="000000">
                    <a:alpha val="43137"/>
                  </a:srgbClr>
                </a:outerShdw>
              </a:effectLst>
            </a:endParaRP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dirty="0">
                <a:ln w="15875">
                  <a:noFill/>
                </a:ln>
                <a:solidFill>
                  <a:schemeClr val="bg1"/>
                </a:solidFill>
                <a:effectLst>
                  <a:glow rad="127000">
                    <a:srgbClr val="0E1559"/>
                  </a:glow>
                  <a:outerShdw blurRad="38100" dist="38100" dir="2700000" algn="tl">
                    <a:srgbClr val="000000">
                      <a:alpha val="43137"/>
                    </a:srgbClr>
                  </a:outerShdw>
                </a:effectLst>
              </a:rPr>
              <a:t>Worship is…</a:t>
            </a:r>
            <a:endParaRPr lang="en-US" sz="3500" b="1" dirty="0">
              <a:ln w="15875">
                <a:noFill/>
              </a:ln>
              <a:solidFill>
                <a:schemeClr val="bg1"/>
              </a:solidFill>
              <a:effectLst>
                <a:glow rad="127000">
                  <a:srgbClr val="0E1559"/>
                </a:glow>
                <a:outerShdw blurRad="38100" dist="38100" dir="2700000" algn="tl">
                  <a:srgbClr val="000000">
                    <a:alpha val="43137"/>
                  </a:srgbClr>
                </a:outerShdw>
              </a:effectLst>
            </a:endParaRPr>
          </a:p>
        </p:txBody>
      </p:sp>
      <p:sp>
        <p:nvSpPr>
          <p:cNvPr id="5" name="Content Placeholder 3"/>
          <p:cNvSpPr txBox="1">
            <a:spLocks/>
          </p:cNvSpPr>
          <p:nvPr/>
        </p:nvSpPr>
        <p:spPr>
          <a:xfrm>
            <a:off x="518160" y="2696738"/>
            <a:ext cx="8153400" cy="4134986"/>
          </a:xfrm>
          <a:prstGeom prst="rect">
            <a:avLst/>
          </a:prstGeom>
          <a:effectLst>
            <a:glow rad="63500">
              <a:schemeClr val="bg1"/>
            </a:glow>
          </a:effectLst>
        </p:spPr>
        <p:txBody>
          <a:bodyPr vert="horz" lIns="91440" tIns="45720" rIns="91440" bIns="45720" numCol="2" spcCol="91440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5000"/>
              </a:lnSpc>
              <a:spcBef>
                <a:spcPts val="0"/>
              </a:spcBef>
              <a:buClr>
                <a:srgbClr val="DFBC20"/>
              </a:buClr>
              <a:buSzPct val="100000"/>
              <a:buNone/>
            </a:pPr>
            <a:r>
              <a:rPr lang="en-US" sz="4500" b="1" dirty="0">
                <a:solidFill>
                  <a:srgbClr val="DFBC20"/>
                </a:solidFill>
                <a:effectLst>
                  <a:glow rad="127000">
                    <a:srgbClr val="0E1559"/>
                  </a:glow>
                  <a:outerShdw blurRad="38100" dist="38100" dir="2700000" algn="tl">
                    <a:srgbClr val="000000">
                      <a:alpha val="43137"/>
                    </a:srgbClr>
                  </a:outerShdw>
                </a:effectLst>
              </a:rPr>
              <a:t>  </a:t>
            </a:r>
            <a:r>
              <a:rPr lang="en-US" sz="4500" b="1" u="sng" dirty="0">
                <a:solidFill>
                  <a:srgbClr val="DFBC20"/>
                </a:solidFill>
                <a:effectLst>
                  <a:glow rad="127000">
                    <a:srgbClr val="0E1559"/>
                  </a:glow>
                  <a:outerShdw blurRad="38100" dist="38100" dir="2700000" algn="tl">
                    <a:srgbClr val="000000">
                      <a:alpha val="43137"/>
                    </a:srgbClr>
                  </a:outerShdw>
                </a:effectLst>
              </a:rPr>
              <a:t>PRAISE</a:t>
            </a:r>
          </a:p>
          <a:p>
            <a:pPr>
              <a:lnSpc>
                <a:spcPct val="85000"/>
              </a:lnSpc>
              <a:spcBef>
                <a:spcPts val="60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Joyful Appreciation                                    </a:t>
            </a:r>
          </a:p>
          <a:p>
            <a:pPr>
              <a:lnSpc>
                <a:spcPct val="85000"/>
              </a:lnSpc>
              <a:spcBef>
                <a:spcPts val="1200"/>
              </a:spcBef>
              <a:spcAft>
                <a:spcPts val="600"/>
              </a:spcAft>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Thanksgiving</a:t>
            </a:r>
          </a:p>
          <a:p>
            <a:pPr>
              <a:lnSpc>
                <a:spcPct val="85000"/>
              </a:lnSpc>
              <a:spcBef>
                <a:spcPts val="60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What God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Has Done </a:t>
            </a:r>
          </a:p>
          <a:p>
            <a:pPr marL="0" indent="0">
              <a:lnSpc>
                <a:spcPct val="85000"/>
              </a:lnSpc>
              <a:spcBef>
                <a:spcPts val="0"/>
              </a:spcBef>
              <a:buClr>
                <a:srgbClr val="DFBC20"/>
              </a:buClr>
              <a:buSzPct val="100000"/>
              <a:buNone/>
            </a:pPr>
            <a:r>
              <a:rPr lang="en-US" sz="4500" b="1" dirty="0">
                <a:solidFill>
                  <a:srgbClr val="DFBC20"/>
                </a:solidFill>
                <a:effectLst>
                  <a:glow rad="127000">
                    <a:srgbClr val="0E1559"/>
                  </a:glow>
                  <a:outerShdw blurRad="38100" dist="38100" dir="2700000" algn="tl">
                    <a:srgbClr val="000000">
                      <a:alpha val="43137"/>
                    </a:srgbClr>
                  </a:outerShdw>
                </a:effectLst>
              </a:rPr>
              <a:t>  </a:t>
            </a:r>
            <a:r>
              <a:rPr lang="en-US" sz="4500" b="1" u="sng" dirty="0">
                <a:solidFill>
                  <a:srgbClr val="DFBC20"/>
                </a:solidFill>
                <a:effectLst>
                  <a:glow rad="127000">
                    <a:srgbClr val="0E1559"/>
                  </a:glow>
                  <a:outerShdw blurRad="38100" dist="38100" dir="2700000" algn="tl">
                    <a:srgbClr val="000000">
                      <a:alpha val="43137"/>
                    </a:srgbClr>
                  </a:outerShdw>
                </a:effectLst>
              </a:rPr>
              <a:t>WORSHIP</a:t>
            </a:r>
          </a:p>
          <a:p>
            <a:pPr>
              <a:lnSpc>
                <a:spcPct val="85000"/>
              </a:lnSpc>
              <a:spcBef>
                <a:spcPts val="60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Reverent</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Adoration</a:t>
            </a:r>
          </a:p>
          <a:p>
            <a:pPr>
              <a:lnSpc>
                <a:spcPct val="85000"/>
              </a:lnSpc>
              <a:spcBef>
                <a:spcPts val="1200"/>
              </a:spcBef>
              <a:spcAft>
                <a:spcPts val="1200"/>
              </a:spcAft>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Surrender</a:t>
            </a:r>
          </a:p>
          <a:p>
            <a:pPr>
              <a:lnSpc>
                <a:spcPct val="85000"/>
              </a:lnSpc>
              <a:spcBef>
                <a:spcPts val="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Who God Is </a:t>
            </a:r>
          </a:p>
        </p:txBody>
      </p:sp>
    </p:spTree>
    <p:extLst>
      <p:ext uri="{BB962C8B-B14F-4D97-AF65-F5344CB8AC3E}">
        <p14:creationId xmlns:p14="http://schemas.microsoft.com/office/powerpoint/2010/main" val="399395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500"/>
                                        <p:tgtEl>
                                          <p:spTgt spid="5">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par>
                                <p:cTn id="39" presetID="42" presetClass="exit" presetSubtype="0" fill="hold" nodeType="withEffect">
                                  <p:stCondLst>
                                    <p:cond delay="0"/>
                                  </p:stCondLst>
                                  <p:childTnLst>
                                    <p:animEffect transition="out" filter="fade">
                                      <p:cBhvr>
                                        <p:cTn id="40" dur="1000"/>
                                        <p:tgtEl>
                                          <p:spTgt spid="2050"/>
                                        </p:tgtEl>
                                      </p:cBhvr>
                                    </p:animEffect>
                                    <p:anim calcmode="lin" valueType="num">
                                      <p:cBhvr>
                                        <p:cTn id="41" dur="1000"/>
                                        <p:tgtEl>
                                          <p:spTgt spid="2050"/>
                                        </p:tgtEl>
                                        <p:attrNameLst>
                                          <p:attrName>ppt_x</p:attrName>
                                        </p:attrNameLst>
                                      </p:cBhvr>
                                      <p:tavLst>
                                        <p:tav tm="0">
                                          <p:val>
                                            <p:strVal val="ppt_x"/>
                                          </p:val>
                                        </p:tav>
                                        <p:tav tm="100000">
                                          <p:val>
                                            <p:strVal val="ppt_x"/>
                                          </p:val>
                                        </p:tav>
                                      </p:tavLst>
                                    </p:anim>
                                    <p:anim calcmode="lin" valueType="num">
                                      <p:cBhvr>
                                        <p:cTn id="42" dur="1000"/>
                                        <p:tgtEl>
                                          <p:spTgt spid="2050"/>
                                        </p:tgtEl>
                                        <p:attrNameLst>
                                          <p:attrName>ppt_y</p:attrName>
                                        </p:attrNameLst>
                                      </p:cBhvr>
                                      <p:tavLst>
                                        <p:tav tm="0">
                                          <p:val>
                                            <p:strVal val="ppt_y"/>
                                          </p:val>
                                        </p:tav>
                                        <p:tav tm="100000">
                                          <p:val>
                                            <p:strVal val="ppt_y+.1"/>
                                          </p:val>
                                        </p:tav>
                                      </p:tavLst>
                                    </p:anim>
                                    <p:set>
                                      <p:cBhvr>
                                        <p:cTn id="43" dur="1" fill="hold">
                                          <p:stCondLst>
                                            <p:cond delay="999"/>
                                          </p:stCondLst>
                                        </p:cTn>
                                        <p:tgtEl>
                                          <p:spTgt spid="205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fade">
                                      <p:cBhvr>
                                        <p:cTn id="48" dur="500"/>
                                        <p:tgtEl>
                                          <p:spTgt spid="5">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500"/>
                                        <p:tgtEl>
                                          <p:spTgt spid="5">
                                            <p:txEl>
                                              <p:pRg st="3" end="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animEffect transition="in" filter="fade">
                                      <p:cBhvr>
                                        <p:cTn id="5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914400"/>
            <a:ext cx="8915400" cy="5943600"/>
          </a:xfrm>
          <a:effectLst>
            <a:glow rad="63500">
              <a:schemeClr val="bg1"/>
            </a:glow>
          </a:effectLst>
        </p:spPr>
        <p:txBody>
          <a:bodyPr>
            <a:noAutofit/>
          </a:bodyPr>
          <a:lstStyle/>
          <a:p>
            <a:pPr marL="0" indent="0">
              <a:lnSpc>
                <a:spcPct val="85000"/>
              </a:lnSpc>
              <a:spcBef>
                <a:spcPts val="0"/>
              </a:spcBef>
              <a:buClr>
                <a:srgbClr val="DFBC20"/>
              </a:buClr>
              <a:buSzPct val="100000"/>
              <a:buNone/>
            </a:pPr>
            <a:r>
              <a:rPr lang="en-US" sz="4500" b="1" baseline="30000" dirty="0">
                <a:solidFill>
                  <a:schemeClr val="bg1"/>
                </a:solidFill>
                <a:effectLst>
                  <a:glow rad="127000">
                    <a:srgbClr val="0E1559"/>
                  </a:glow>
                  <a:outerShdw blurRad="38100" dist="38100" dir="2700000" algn="tl">
                    <a:srgbClr val="000000">
                      <a:alpha val="43137"/>
                    </a:srgbClr>
                  </a:outerShdw>
                </a:effectLst>
              </a:rPr>
              <a:t>1</a:t>
            </a:r>
            <a:r>
              <a:rPr lang="en-US" sz="4500" b="1" dirty="0">
                <a:solidFill>
                  <a:schemeClr val="bg1"/>
                </a:solidFill>
                <a:effectLst>
                  <a:glow rad="127000">
                    <a:srgbClr val="0E1559"/>
                  </a:glow>
                  <a:outerShdw blurRad="38100" dist="38100" dir="2700000" algn="tl">
                    <a:srgbClr val="000000">
                      <a:alpha val="43137"/>
                    </a:srgbClr>
                  </a:outerShdw>
                </a:effectLst>
              </a:rPr>
              <a:t> Shout for joy to the Lord, all the earth. </a:t>
            </a:r>
            <a:r>
              <a:rPr lang="en-US" sz="4500" b="1" baseline="30000" dirty="0">
                <a:solidFill>
                  <a:schemeClr val="bg1"/>
                </a:solidFill>
                <a:effectLst>
                  <a:glow rad="127000">
                    <a:srgbClr val="0E1559"/>
                  </a:glow>
                  <a:outerShdw blurRad="38100" dist="38100" dir="2700000" algn="tl">
                    <a:srgbClr val="000000">
                      <a:alpha val="43137"/>
                    </a:srgbClr>
                  </a:outerShdw>
                </a:effectLst>
              </a:rPr>
              <a:t>2</a:t>
            </a:r>
            <a:r>
              <a:rPr lang="en-US" sz="4500" b="1" dirty="0">
                <a:solidFill>
                  <a:schemeClr val="bg1"/>
                </a:solidFill>
                <a:effectLst>
                  <a:glow rad="127000">
                    <a:srgbClr val="0E1559"/>
                  </a:glow>
                  <a:outerShdw blurRad="38100" dist="38100" dir="2700000" algn="tl">
                    <a:srgbClr val="000000">
                      <a:alpha val="43137"/>
                    </a:srgbClr>
                  </a:outerShdw>
                </a:effectLst>
              </a:rPr>
              <a:t> Worship the Lord with gladness; come before him with joyful songs. </a:t>
            </a:r>
            <a:r>
              <a:rPr lang="en-US" sz="4500" b="1" baseline="30000" dirty="0">
                <a:solidFill>
                  <a:schemeClr val="bg1"/>
                </a:solidFill>
                <a:effectLst>
                  <a:glow rad="127000">
                    <a:srgbClr val="0E1559"/>
                  </a:glow>
                  <a:outerShdw blurRad="38100" dist="38100" dir="2700000" algn="tl">
                    <a:srgbClr val="000000">
                      <a:alpha val="43137"/>
                    </a:srgbClr>
                  </a:outerShdw>
                </a:effectLst>
              </a:rPr>
              <a:t>3</a:t>
            </a:r>
            <a:r>
              <a:rPr lang="en-US" sz="4500" b="1" dirty="0">
                <a:solidFill>
                  <a:schemeClr val="bg1"/>
                </a:solidFill>
                <a:effectLst>
                  <a:glow rad="127000">
                    <a:srgbClr val="0E1559"/>
                  </a:glow>
                  <a:outerShdw blurRad="38100" dist="38100" dir="2700000" algn="tl">
                    <a:srgbClr val="000000">
                      <a:alpha val="43137"/>
                    </a:srgbClr>
                  </a:outerShdw>
                </a:effectLst>
              </a:rPr>
              <a:t> Know that the Lord is God. It is he who made us, and we are his; we are his people, the sheep of his pasture. </a:t>
            </a:r>
            <a:r>
              <a:rPr lang="en-US" sz="4500" b="1" baseline="30000" dirty="0">
                <a:solidFill>
                  <a:schemeClr val="bg1"/>
                </a:solidFill>
                <a:effectLst>
                  <a:glow rad="127000">
                    <a:srgbClr val="0E1559"/>
                  </a:glow>
                  <a:outerShdw blurRad="38100" dist="38100" dir="2700000" algn="tl">
                    <a:srgbClr val="000000">
                      <a:alpha val="43137"/>
                    </a:srgbClr>
                  </a:outerShdw>
                </a:effectLst>
              </a:rPr>
              <a:t>4</a:t>
            </a:r>
            <a:r>
              <a:rPr lang="en-US" sz="4500" b="1" dirty="0">
                <a:solidFill>
                  <a:schemeClr val="bg1"/>
                </a:solidFill>
                <a:effectLst>
                  <a:glow rad="127000">
                    <a:srgbClr val="0E1559"/>
                  </a:glow>
                  <a:outerShdw blurRad="38100" dist="38100" dir="2700000" algn="tl">
                    <a:srgbClr val="000000">
                      <a:alpha val="43137"/>
                    </a:srgbClr>
                  </a:outerShdw>
                </a:effectLst>
              </a:rPr>
              <a:t> Enter his gates with thanksgiving and his courts with praise; give thanks to him and praise his name.</a:t>
            </a: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u="sng" dirty="0">
                <a:ln w="15875">
                  <a:noFill/>
                </a:ln>
                <a:solidFill>
                  <a:srgbClr val="DFBC20"/>
                </a:solidFill>
                <a:effectLst>
                  <a:glow rad="127000">
                    <a:srgbClr val="0E1559"/>
                  </a:glow>
                  <a:outerShdw blurRad="38100" dist="38100" dir="2700000" algn="tl">
                    <a:srgbClr val="000000">
                      <a:alpha val="43137"/>
                    </a:srgbClr>
                  </a:outerShdw>
                </a:effectLst>
              </a:rPr>
              <a:t>Psalm 100:1-5</a:t>
            </a:r>
            <a:endParaRPr lang="en-US" sz="3500" b="1" u="sng" dirty="0">
              <a:ln w="15875">
                <a:noFill/>
              </a:ln>
              <a:solidFill>
                <a:srgbClr val="DFBC2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469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914400"/>
            <a:ext cx="8732520" cy="5943600"/>
          </a:xfrm>
          <a:effectLst>
            <a:glow rad="63500">
              <a:schemeClr val="bg1"/>
            </a:glow>
          </a:effectLst>
        </p:spPr>
        <p:txBody>
          <a:bodyPr>
            <a:noAutofit/>
          </a:bodyPr>
          <a:lstStyle/>
          <a:p>
            <a:pPr marL="0" indent="0">
              <a:lnSpc>
                <a:spcPct val="85000"/>
              </a:lnSpc>
              <a:spcBef>
                <a:spcPts val="0"/>
              </a:spcBef>
              <a:buClr>
                <a:srgbClr val="DFBC20"/>
              </a:buClr>
              <a:buSzPct val="100000"/>
              <a:buNone/>
            </a:pPr>
            <a:r>
              <a:rPr lang="en-US" sz="4500" b="1" baseline="30000" dirty="0">
                <a:solidFill>
                  <a:schemeClr val="bg1"/>
                </a:solidFill>
                <a:effectLst>
                  <a:glow rad="127000">
                    <a:srgbClr val="0E1559"/>
                  </a:glow>
                  <a:outerShdw blurRad="38100" dist="38100" dir="2700000" algn="tl">
                    <a:srgbClr val="000000">
                      <a:alpha val="43137"/>
                    </a:srgbClr>
                  </a:outerShdw>
                </a:effectLst>
              </a:rPr>
              <a:t>5</a:t>
            </a:r>
            <a:r>
              <a:rPr lang="en-US" sz="4500" b="1" dirty="0">
                <a:solidFill>
                  <a:schemeClr val="bg1"/>
                </a:solidFill>
                <a:effectLst>
                  <a:glow rad="127000">
                    <a:srgbClr val="0E1559"/>
                  </a:glow>
                  <a:outerShdw blurRad="38100" dist="38100" dir="2700000" algn="tl">
                    <a:srgbClr val="000000">
                      <a:alpha val="43137"/>
                    </a:srgbClr>
                  </a:outerShdw>
                </a:effectLst>
              </a:rPr>
              <a:t> For the Lord is good and his love endures forever; his faithfulness continues through all generations.</a:t>
            </a:r>
          </a:p>
          <a:p>
            <a:pPr marL="0" indent="0" algn="ctr">
              <a:lnSpc>
                <a:spcPct val="85000"/>
              </a:lnSpc>
              <a:spcBef>
                <a:spcPts val="3000"/>
              </a:spcBef>
              <a:spcAft>
                <a:spcPts val="600"/>
              </a:spcAft>
              <a:buClr>
                <a:srgbClr val="DFBC20"/>
              </a:buClr>
              <a:buSzPct val="100000"/>
              <a:buNone/>
            </a:pPr>
            <a:r>
              <a:rPr lang="en-US" sz="4500" b="1" u="sng" dirty="0">
                <a:solidFill>
                  <a:srgbClr val="DFBC20"/>
                </a:solidFill>
                <a:effectLst>
                  <a:glow rad="127000">
                    <a:srgbClr val="0E1559"/>
                  </a:glow>
                  <a:outerShdw blurRad="38100" dist="38100" dir="2700000" algn="tl">
                    <a:srgbClr val="000000">
                      <a:alpha val="43137"/>
                    </a:srgbClr>
                  </a:outerShdw>
                </a:effectLst>
              </a:rPr>
              <a:t>Psalm 95: 6-7</a:t>
            </a:r>
          </a:p>
          <a:p>
            <a:pPr marL="0" indent="0">
              <a:lnSpc>
                <a:spcPct val="85000"/>
              </a:lnSpc>
              <a:spcBef>
                <a:spcPts val="0"/>
              </a:spcBef>
              <a:buClr>
                <a:srgbClr val="DFBC20"/>
              </a:buClr>
              <a:buSzPct val="100000"/>
              <a:buNone/>
            </a:pPr>
            <a:r>
              <a:rPr lang="en-US" sz="4500" b="1" baseline="30000" dirty="0">
                <a:solidFill>
                  <a:schemeClr val="bg1"/>
                </a:solidFill>
                <a:effectLst>
                  <a:glow rad="127000">
                    <a:srgbClr val="0E1559"/>
                  </a:glow>
                  <a:outerShdw blurRad="38100" dist="38100" dir="2700000" algn="tl">
                    <a:srgbClr val="000000">
                      <a:alpha val="43137"/>
                    </a:srgbClr>
                  </a:outerShdw>
                </a:effectLst>
              </a:rPr>
              <a:t>6</a:t>
            </a:r>
            <a:r>
              <a:rPr lang="en-US" sz="4500" b="1" dirty="0">
                <a:solidFill>
                  <a:schemeClr val="bg1"/>
                </a:solidFill>
                <a:effectLst>
                  <a:glow rad="127000">
                    <a:srgbClr val="0E1559"/>
                  </a:glow>
                  <a:outerShdw blurRad="38100" dist="38100" dir="2700000" algn="tl">
                    <a:srgbClr val="000000">
                      <a:alpha val="43137"/>
                    </a:srgbClr>
                  </a:outerShdw>
                </a:effectLst>
              </a:rPr>
              <a:t> Come, let us bow down in worship, let us kneel before the Lord our Maker; </a:t>
            </a:r>
            <a:r>
              <a:rPr lang="en-US" sz="4500" b="1" baseline="30000" dirty="0">
                <a:solidFill>
                  <a:schemeClr val="bg1"/>
                </a:solidFill>
                <a:effectLst>
                  <a:glow rad="127000">
                    <a:srgbClr val="0E1559"/>
                  </a:glow>
                  <a:outerShdw blurRad="38100" dist="38100" dir="2700000" algn="tl">
                    <a:srgbClr val="000000">
                      <a:alpha val="43137"/>
                    </a:srgbClr>
                  </a:outerShdw>
                </a:effectLst>
              </a:rPr>
              <a:t>7</a:t>
            </a:r>
            <a:r>
              <a:rPr lang="en-US" sz="4500" b="1" dirty="0">
                <a:solidFill>
                  <a:schemeClr val="bg1"/>
                </a:solidFill>
                <a:effectLst>
                  <a:glow rad="127000">
                    <a:srgbClr val="0E1559"/>
                  </a:glow>
                  <a:outerShdw blurRad="38100" dist="38100" dir="2700000" algn="tl">
                    <a:srgbClr val="000000">
                      <a:alpha val="43137"/>
                    </a:srgbClr>
                  </a:outerShdw>
                </a:effectLst>
              </a:rPr>
              <a:t> for he is our God and we are the people of his pasture, the flock under his care.</a:t>
            </a:r>
          </a:p>
          <a:p>
            <a:pPr marL="0" indent="0">
              <a:lnSpc>
                <a:spcPct val="85000"/>
              </a:lnSpc>
              <a:spcBef>
                <a:spcPts val="0"/>
              </a:spcBef>
              <a:buClr>
                <a:srgbClr val="DFBC20"/>
              </a:buClr>
              <a:buSzPct val="100000"/>
              <a:buNone/>
            </a:pPr>
            <a:endParaRPr lang="en-US" sz="4500" b="1" dirty="0">
              <a:solidFill>
                <a:schemeClr val="bg1"/>
              </a:solidFill>
              <a:effectLst>
                <a:glow rad="127000">
                  <a:srgbClr val="0E1559"/>
                </a:glow>
                <a:outerShdw blurRad="38100" dist="38100" dir="2700000" algn="tl">
                  <a:srgbClr val="000000">
                    <a:alpha val="43137"/>
                  </a:srgbClr>
                </a:outerShdw>
              </a:effectLst>
            </a:endParaRPr>
          </a:p>
          <a:p>
            <a:pPr marL="0" indent="0">
              <a:lnSpc>
                <a:spcPct val="85000"/>
              </a:lnSpc>
              <a:spcBef>
                <a:spcPts val="0"/>
              </a:spcBef>
              <a:buClr>
                <a:srgbClr val="DFBC20"/>
              </a:buClr>
              <a:buSzPct val="100000"/>
              <a:buNone/>
            </a:pPr>
            <a:endParaRPr lang="en-US" sz="4500" b="1" dirty="0">
              <a:solidFill>
                <a:schemeClr val="bg1"/>
              </a:solidFill>
              <a:effectLst>
                <a:glow rad="127000">
                  <a:srgbClr val="0E1559"/>
                </a:glow>
                <a:outerShdw blurRad="38100" dist="38100" dir="2700000" algn="tl">
                  <a:srgbClr val="000000">
                    <a:alpha val="43137"/>
                  </a:srgbClr>
                </a:outerShdw>
              </a:effectLst>
            </a:endParaRP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u="sng" dirty="0">
                <a:ln w="15875">
                  <a:noFill/>
                </a:ln>
                <a:solidFill>
                  <a:srgbClr val="DFBC20"/>
                </a:solidFill>
                <a:effectLst>
                  <a:glow rad="127000">
                    <a:srgbClr val="0E1559"/>
                  </a:glow>
                  <a:outerShdw blurRad="38100" dist="38100" dir="2700000" algn="tl">
                    <a:srgbClr val="000000">
                      <a:alpha val="43137"/>
                    </a:srgbClr>
                  </a:outerShdw>
                </a:effectLst>
              </a:rPr>
              <a:t>Psalm 100:1-5</a:t>
            </a:r>
            <a:endParaRPr lang="en-US" sz="3500" b="1" u="sng" dirty="0">
              <a:ln w="15875">
                <a:noFill/>
              </a:ln>
              <a:solidFill>
                <a:srgbClr val="DFBC2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59069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72143" y="228600"/>
            <a:ext cx="8684772" cy="6629400"/>
          </a:xfrm>
          <a:effectLst>
            <a:glow rad="63500">
              <a:schemeClr val="bg1"/>
            </a:glow>
          </a:effectLst>
        </p:spPr>
        <p:txBody>
          <a:bodyPr>
            <a:noAutofit/>
          </a:bodyPr>
          <a:lstStyle/>
          <a:p>
            <a:pPr marL="0" indent="0">
              <a:lnSpc>
                <a:spcPct val="80000"/>
              </a:lnSpc>
              <a:spcBef>
                <a:spcPts val="0"/>
              </a:spcBef>
              <a:buClr>
                <a:srgbClr val="DFBC20"/>
              </a:buClr>
              <a:buSzPct val="100000"/>
              <a:buNone/>
            </a:pPr>
            <a:r>
              <a:rPr lang="en-US" sz="4350" b="1" dirty="0">
                <a:solidFill>
                  <a:schemeClr val="bg1"/>
                </a:solidFill>
                <a:effectLst>
                  <a:glow rad="127000">
                    <a:srgbClr val="0E1559"/>
                  </a:glow>
                  <a:outerShdw blurRad="38100" dist="38100" dir="2700000" algn="tl">
                    <a:srgbClr val="000000">
                      <a:alpha val="43137"/>
                    </a:srgbClr>
                  </a:outerShdw>
                </a:effectLst>
              </a:rPr>
              <a:t>“Missions is not the ultimate goal of the church. Worship is. Missions exists because worship doesn't. Worship is ultimate, not missions, because God is ultimate, not man. When this age is over, and the countless millions of the redeemed fall on their faces before the throne of God, missions will be no more. </a:t>
            </a:r>
          </a:p>
          <a:p>
            <a:pPr marL="0" indent="0">
              <a:lnSpc>
                <a:spcPct val="80000"/>
              </a:lnSpc>
              <a:spcBef>
                <a:spcPts val="0"/>
              </a:spcBef>
              <a:buClr>
                <a:srgbClr val="DFBC20"/>
              </a:buClr>
              <a:buSzPct val="100000"/>
              <a:buNone/>
            </a:pPr>
            <a:r>
              <a:rPr lang="en-US" sz="4350" b="1" dirty="0">
                <a:solidFill>
                  <a:schemeClr val="bg1"/>
                </a:solidFill>
                <a:effectLst>
                  <a:glow rad="127000">
                    <a:srgbClr val="0E1559"/>
                  </a:glow>
                  <a:outerShdw blurRad="38100" dist="38100" dir="2700000" algn="tl">
                    <a:srgbClr val="000000">
                      <a:alpha val="43137"/>
                    </a:srgbClr>
                  </a:outerShdw>
                </a:effectLst>
              </a:rPr>
              <a:t>It is a temporary necessity. But worship abides forever.” </a:t>
            </a:r>
            <a:br>
              <a:rPr lang="en-US" sz="4350" b="1" dirty="0">
                <a:solidFill>
                  <a:schemeClr val="bg1"/>
                </a:solidFill>
                <a:effectLst>
                  <a:glow rad="127000">
                    <a:srgbClr val="0E1559"/>
                  </a:glow>
                  <a:outerShdw blurRad="38100" dist="38100" dir="2700000" algn="tl">
                    <a:srgbClr val="000000">
                      <a:alpha val="43137"/>
                    </a:srgbClr>
                  </a:outerShdw>
                </a:effectLst>
              </a:rPr>
            </a:br>
            <a:r>
              <a:rPr lang="en-US" sz="4350" b="1" dirty="0">
                <a:solidFill>
                  <a:schemeClr val="bg1"/>
                </a:solidFill>
                <a:effectLst>
                  <a:glow rad="127000">
                    <a:srgbClr val="0E1559"/>
                  </a:glow>
                  <a:outerShdw blurRad="38100" dist="38100" dir="2700000" algn="tl">
                    <a:srgbClr val="000000">
                      <a:alpha val="43137"/>
                    </a:srgbClr>
                  </a:outerShdw>
                </a:effectLst>
              </a:rPr>
              <a:t>-John Piper (Let the Nations Be Glad)</a:t>
            </a:r>
          </a:p>
        </p:txBody>
      </p:sp>
    </p:spTree>
    <p:extLst>
      <p:ext uri="{BB962C8B-B14F-4D97-AF65-F5344CB8AC3E}">
        <p14:creationId xmlns:p14="http://schemas.microsoft.com/office/powerpoint/2010/main" val="249587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14400"/>
            <a:ext cx="8915400" cy="5943600"/>
          </a:xfrm>
          <a:effectLst>
            <a:glow rad="63500">
              <a:schemeClr val="bg1"/>
            </a:glow>
          </a:effectLst>
        </p:spPr>
        <p:txBody>
          <a:bodyPr>
            <a:noAutofit/>
          </a:bodyPr>
          <a:lstStyle/>
          <a:p>
            <a:pPr marL="0" indent="0">
              <a:lnSpc>
                <a:spcPct val="85000"/>
              </a:lnSpc>
              <a:spcBef>
                <a:spcPts val="0"/>
              </a:spcBef>
              <a:buClr>
                <a:srgbClr val="DFBC20"/>
              </a:buClr>
              <a:buSzPct val="100000"/>
              <a:buNone/>
            </a:pPr>
            <a:r>
              <a:rPr lang="en-US" sz="4500" b="1" baseline="30000" dirty="0">
                <a:solidFill>
                  <a:schemeClr val="bg1"/>
                </a:solidFill>
                <a:effectLst>
                  <a:glow rad="127000">
                    <a:srgbClr val="0E1559"/>
                  </a:glow>
                  <a:outerShdw blurRad="38100" dist="38100" dir="2700000" algn="tl">
                    <a:srgbClr val="000000">
                      <a:alpha val="43137"/>
                    </a:srgbClr>
                  </a:outerShdw>
                </a:effectLst>
              </a:rPr>
              <a:t>23</a:t>
            </a:r>
            <a:r>
              <a:rPr lang="en-US" sz="4500" b="1" dirty="0">
                <a:solidFill>
                  <a:schemeClr val="bg1"/>
                </a:solidFill>
                <a:effectLst>
                  <a:glow rad="127000">
                    <a:srgbClr val="0E1559"/>
                  </a:glow>
                  <a:outerShdw blurRad="38100" dist="38100" dir="2700000" algn="tl">
                    <a:srgbClr val="000000">
                      <a:alpha val="43137"/>
                    </a:srgbClr>
                  </a:outerShdw>
                </a:effectLst>
              </a:rPr>
              <a:t> Yet a time is coming and has now come when the true worshipers will </a:t>
            </a:r>
            <a:r>
              <a:rPr lang="en-US" sz="4500" b="1" dirty="0">
                <a:solidFill>
                  <a:srgbClr val="DFBC20"/>
                </a:solidFill>
                <a:effectLst>
                  <a:glow rad="127000">
                    <a:srgbClr val="0E1559"/>
                  </a:glow>
                  <a:outerShdw blurRad="38100" dist="38100" dir="2700000" algn="tl">
                    <a:srgbClr val="000000">
                      <a:alpha val="43137"/>
                    </a:srgbClr>
                  </a:outerShdw>
                </a:effectLst>
              </a:rPr>
              <a:t>worship</a:t>
            </a:r>
            <a:r>
              <a:rPr lang="en-US" sz="4500" b="1" dirty="0">
                <a:solidFill>
                  <a:schemeClr val="bg1"/>
                </a:solidFill>
                <a:effectLst>
                  <a:glow rad="127000">
                    <a:srgbClr val="0E1559"/>
                  </a:glow>
                  <a:outerShdw blurRad="38100" dist="38100" dir="2700000" algn="tl">
                    <a:srgbClr val="000000">
                      <a:alpha val="43137"/>
                    </a:srgbClr>
                  </a:outerShdw>
                </a:effectLst>
              </a:rPr>
              <a:t> the Father in the </a:t>
            </a:r>
            <a:r>
              <a:rPr lang="en-US" sz="4500" b="1" dirty="0">
                <a:solidFill>
                  <a:srgbClr val="DFBC20"/>
                </a:solidFill>
                <a:effectLst>
                  <a:glow rad="127000">
                    <a:srgbClr val="0E1559"/>
                  </a:glow>
                  <a:outerShdw blurRad="38100" dist="38100" dir="2700000" algn="tl">
                    <a:srgbClr val="000000">
                      <a:alpha val="43137"/>
                    </a:srgbClr>
                  </a:outerShdw>
                </a:effectLst>
              </a:rPr>
              <a:t>Spirit</a:t>
            </a:r>
            <a:r>
              <a:rPr lang="en-US" sz="4500" b="1" dirty="0">
                <a:solidFill>
                  <a:schemeClr val="bg1"/>
                </a:solidFill>
                <a:effectLst>
                  <a:glow rad="127000">
                    <a:srgbClr val="0E1559"/>
                  </a:glow>
                  <a:outerShdw blurRad="38100" dist="38100" dir="2700000" algn="tl">
                    <a:srgbClr val="000000">
                      <a:alpha val="43137"/>
                    </a:srgbClr>
                  </a:outerShdw>
                </a:effectLst>
              </a:rPr>
              <a:t> and in </a:t>
            </a:r>
            <a:r>
              <a:rPr lang="en-US" sz="4500" b="1" dirty="0">
                <a:solidFill>
                  <a:srgbClr val="DFBC20"/>
                </a:solidFill>
                <a:effectLst>
                  <a:glow rad="127000">
                    <a:srgbClr val="0E1559"/>
                  </a:glow>
                  <a:outerShdw blurRad="38100" dist="38100" dir="2700000" algn="tl">
                    <a:srgbClr val="000000">
                      <a:alpha val="43137"/>
                    </a:srgbClr>
                  </a:outerShdw>
                </a:effectLst>
              </a:rPr>
              <a:t>truth</a:t>
            </a:r>
            <a:r>
              <a:rPr lang="en-US" sz="4500" b="1" dirty="0">
                <a:solidFill>
                  <a:schemeClr val="bg1"/>
                </a:solidFill>
                <a:effectLst>
                  <a:glow rad="127000">
                    <a:srgbClr val="0E1559"/>
                  </a:glow>
                  <a:outerShdw blurRad="38100" dist="38100" dir="2700000" algn="tl">
                    <a:srgbClr val="000000">
                      <a:alpha val="43137"/>
                    </a:srgbClr>
                  </a:outerShdw>
                </a:effectLst>
              </a:rPr>
              <a:t>, for they are the kind of worshipers the Father seeks. </a:t>
            </a:r>
          </a:p>
          <a:p>
            <a:pPr>
              <a:lnSpc>
                <a:spcPct val="85000"/>
              </a:lnSpc>
              <a:spcBef>
                <a:spcPts val="18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500" b="1" dirty="0">
                <a:solidFill>
                  <a:srgbClr val="DFBC20"/>
                </a:solidFill>
                <a:effectLst>
                  <a:glow rad="127000">
                    <a:srgbClr val="0E1559"/>
                  </a:glow>
                  <a:outerShdw blurRad="38100" dist="38100" dir="2700000" algn="tl">
                    <a:srgbClr val="000000">
                      <a:alpha val="43137"/>
                    </a:srgbClr>
                  </a:outerShdw>
                </a:effectLst>
              </a:rPr>
              <a:t>Worship</a:t>
            </a: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500" b="1" i="1" dirty="0" err="1">
                <a:solidFill>
                  <a:schemeClr val="bg1"/>
                </a:solidFill>
                <a:effectLst>
                  <a:glow rad="127000">
                    <a:srgbClr val="0E1559"/>
                  </a:glow>
                  <a:outerShdw blurRad="38100" dist="38100" dir="2700000" algn="tl">
                    <a:srgbClr val="000000">
                      <a:alpha val="43137"/>
                    </a:srgbClr>
                  </a:outerShdw>
                </a:effectLst>
              </a:rPr>
              <a:t>proskuneo</a:t>
            </a:r>
            <a:r>
              <a:rPr lang="en-US" sz="4500" b="1" dirty="0">
                <a:solidFill>
                  <a:schemeClr val="bg1"/>
                </a:solidFill>
                <a:effectLst>
                  <a:glow rad="127000">
                    <a:srgbClr val="0E1559"/>
                  </a:glow>
                  <a:outerShdw blurRad="38100" dist="38100" dir="2700000" algn="tl">
                    <a:srgbClr val="000000">
                      <a:alpha val="43137"/>
                    </a:srgbClr>
                  </a:outerShdw>
                </a:effectLst>
              </a:rPr>
              <a:t>)</a:t>
            </a:r>
          </a:p>
          <a:p>
            <a:pPr>
              <a:lnSpc>
                <a:spcPct val="85000"/>
              </a:lnSpc>
              <a:spcBef>
                <a:spcPts val="18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500" b="1" dirty="0">
                <a:solidFill>
                  <a:srgbClr val="DFBC20"/>
                </a:solidFill>
                <a:effectLst>
                  <a:glow rad="127000">
                    <a:srgbClr val="0E1559"/>
                  </a:glow>
                  <a:outerShdw blurRad="38100" dist="38100" dir="2700000" algn="tl">
                    <a:srgbClr val="000000">
                      <a:alpha val="43137"/>
                    </a:srgbClr>
                  </a:outerShdw>
                </a:effectLst>
              </a:rPr>
              <a:t>Spirit</a:t>
            </a: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500" b="1" i="1" dirty="0" err="1">
                <a:solidFill>
                  <a:schemeClr val="bg1"/>
                </a:solidFill>
                <a:effectLst>
                  <a:glow rad="127000">
                    <a:srgbClr val="0E1559"/>
                  </a:glow>
                  <a:outerShdw blurRad="38100" dist="38100" dir="2700000" algn="tl">
                    <a:srgbClr val="000000">
                      <a:alpha val="43137"/>
                    </a:srgbClr>
                  </a:outerShdw>
                </a:effectLst>
              </a:rPr>
              <a:t>pneuma</a:t>
            </a:r>
            <a:r>
              <a:rPr lang="en-US" sz="4500" b="1" dirty="0">
                <a:solidFill>
                  <a:schemeClr val="bg1"/>
                </a:solidFill>
                <a:effectLst>
                  <a:glow rad="127000">
                    <a:srgbClr val="0E1559"/>
                  </a:glow>
                  <a:outerShdw blurRad="38100" dist="38100" dir="2700000" algn="tl">
                    <a:srgbClr val="000000">
                      <a:alpha val="43137"/>
                    </a:srgbClr>
                  </a:outerShdw>
                </a:effectLst>
              </a:rPr>
              <a:t>)</a:t>
            </a:r>
          </a:p>
          <a:p>
            <a:pPr>
              <a:lnSpc>
                <a:spcPct val="85000"/>
              </a:lnSpc>
              <a:spcBef>
                <a:spcPts val="18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500" b="1" dirty="0">
                <a:solidFill>
                  <a:srgbClr val="DFBC20"/>
                </a:solidFill>
                <a:effectLst>
                  <a:glow rad="127000">
                    <a:srgbClr val="0E1559"/>
                  </a:glow>
                  <a:outerShdw blurRad="38100" dist="38100" dir="2700000" algn="tl">
                    <a:srgbClr val="000000">
                      <a:alpha val="43137"/>
                    </a:srgbClr>
                  </a:outerShdw>
                </a:effectLst>
              </a:rPr>
              <a:t>Truth</a:t>
            </a: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500" b="1" i="1" dirty="0" err="1">
                <a:solidFill>
                  <a:schemeClr val="bg1"/>
                </a:solidFill>
                <a:effectLst>
                  <a:glow rad="127000">
                    <a:srgbClr val="0E1559"/>
                  </a:glow>
                  <a:outerShdw blurRad="38100" dist="38100" dir="2700000" algn="tl">
                    <a:srgbClr val="000000">
                      <a:alpha val="43137"/>
                    </a:srgbClr>
                  </a:outerShdw>
                </a:effectLst>
              </a:rPr>
              <a:t>alethia</a:t>
            </a:r>
            <a:r>
              <a:rPr lang="en-US" sz="4500" b="1" dirty="0">
                <a:solidFill>
                  <a:schemeClr val="bg1"/>
                </a:solidFill>
                <a:effectLst>
                  <a:glow rad="127000">
                    <a:srgbClr val="0E1559"/>
                  </a:glow>
                  <a:outerShdw blurRad="38100" dist="38100" dir="2700000" algn="tl">
                    <a:srgbClr val="000000">
                      <a:alpha val="43137"/>
                    </a:srgbClr>
                  </a:outerShdw>
                </a:effectLst>
              </a:rPr>
              <a:t>)</a:t>
            </a: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u="sng" dirty="0">
                <a:ln w="15875">
                  <a:noFill/>
                </a:ln>
                <a:solidFill>
                  <a:schemeClr val="bg1"/>
                </a:solidFill>
                <a:effectLst>
                  <a:glow rad="127000">
                    <a:srgbClr val="0E1559"/>
                  </a:glow>
                  <a:outerShdw blurRad="38100" dist="38100" dir="2700000" algn="tl">
                    <a:srgbClr val="000000">
                      <a:alpha val="43137"/>
                    </a:srgbClr>
                  </a:outerShdw>
                </a:effectLst>
              </a:rPr>
              <a:t>John 4:23</a:t>
            </a:r>
            <a:endParaRPr lang="en-US" sz="3500" b="1" u="sng" dirty="0">
              <a:ln w="15875">
                <a:noFill/>
              </a:ln>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88705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685800" y="990600"/>
            <a:ext cx="8458200" cy="5867400"/>
          </a:xfrm>
          <a:effectLst>
            <a:glow rad="63500">
              <a:schemeClr val="bg1"/>
            </a:glow>
          </a:effectLst>
        </p:spPr>
        <p:txBody>
          <a:bodyPr>
            <a:noAutofit/>
          </a:bodyPr>
          <a:lstStyle/>
          <a:p>
            <a:pPr>
              <a:spcBef>
                <a:spcPts val="1200"/>
              </a:spcBef>
              <a:buClr>
                <a:srgbClr val="DFBC20"/>
              </a:buClr>
              <a:buSzPct val="100000"/>
              <a:buFont typeface="Wingdings" panose="05000000000000000000" pitchFamily="2" charset="2"/>
              <a:buChar char="ü"/>
            </a:pPr>
            <a:r>
              <a:rPr lang="en-US" sz="4500" b="1" dirty="0">
                <a:solidFill>
                  <a:srgbClr val="DFBC20"/>
                </a:solidFill>
                <a:effectLst>
                  <a:glow rad="127000">
                    <a:srgbClr val="0E1559"/>
                  </a:glow>
                  <a:outerShdw blurRad="38100" dist="38100" dir="2700000" algn="tl">
                    <a:srgbClr val="000000">
                      <a:alpha val="43137"/>
                    </a:srgbClr>
                  </a:outerShdw>
                </a:effectLst>
              </a:rPr>
              <a:t> </a:t>
            </a:r>
            <a:r>
              <a:rPr lang="en-US" sz="4500" b="1" dirty="0">
                <a:solidFill>
                  <a:schemeClr val="bg1"/>
                </a:solidFill>
                <a:effectLst>
                  <a:glow rad="127000">
                    <a:srgbClr val="0E1559"/>
                  </a:glow>
                  <a:outerShdw blurRad="38100" dist="38100" dir="2700000" algn="tl">
                    <a:srgbClr val="000000">
                      <a:alpha val="43137"/>
                    </a:srgbClr>
                  </a:outerShdw>
                </a:effectLst>
              </a:rPr>
              <a:t>obedience</a:t>
            </a:r>
          </a:p>
          <a:p>
            <a:pPr>
              <a:spcBef>
                <a:spcPts val="12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 spiritual disciplines</a:t>
            </a:r>
          </a:p>
          <a:p>
            <a:pPr>
              <a:spcBef>
                <a:spcPts val="12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 relationships</a:t>
            </a:r>
          </a:p>
          <a:p>
            <a:pPr>
              <a:spcBef>
                <a:spcPts val="12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 formal worship service</a:t>
            </a:r>
          </a:p>
          <a:p>
            <a:pPr>
              <a:spcBef>
                <a:spcPts val="12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500" b="1" dirty="0">
                <a:solidFill>
                  <a:srgbClr val="DFBC20"/>
                </a:solidFill>
                <a:effectLst>
                  <a:glow rad="127000">
                    <a:srgbClr val="0E1559"/>
                  </a:glow>
                  <a:outerShdw blurRad="38100" dist="38100" dir="2700000" algn="tl">
                    <a:srgbClr val="000000">
                      <a:alpha val="43137"/>
                    </a:srgbClr>
                  </a:outerShdw>
                </a:effectLst>
              </a:rPr>
              <a:t>in spirit</a:t>
            </a:r>
          </a:p>
          <a:p>
            <a:pPr>
              <a:spcBef>
                <a:spcPts val="12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500" b="1" dirty="0">
                <a:solidFill>
                  <a:srgbClr val="DFBC20"/>
                </a:solidFill>
                <a:effectLst>
                  <a:glow rad="127000">
                    <a:srgbClr val="0E1559"/>
                  </a:glow>
                  <a:outerShdw blurRad="38100" dist="38100" dir="2700000" algn="tl">
                    <a:srgbClr val="000000">
                      <a:alpha val="43137"/>
                    </a:srgbClr>
                  </a:outerShdw>
                </a:effectLst>
              </a:rPr>
              <a:t>in truth</a:t>
            </a: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dirty="0">
                <a:ln w="15875">
                  <a:noFill/>
                </a:ln>
                <a:solidFill>
                  <a:schemeClr val="bg1"/>
                </a:solidFill>
                <a:effectLst>
                  <a:glow rad="127000">
                    <a:srgbClr val="0E1559"/>
                  </a:glow>
                  <a:outerShdw blurRad="38100" dist="38100" dir="2700000" algn="tl">
                    <a:srgbClr val="000000">
                      <a:alpha val="43137"/>
                    </a:srgbClr>
                  </a:outerShdw>
                </a:effectLst>
              </a:rPr>
              <a:t>Ways to Worship:</a:t>
            </a:r>
            <a:endParaRPr lang="en-US" sz="3500" b="1" dirty="0">
              <a:ln w="15875">
                <a:noFill/>
              </a:ln>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56008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9965</TotalTime>
  <Words>445</Words>
  <Application>Microsoft Office PowerPoint</Application>
  <PresentationFormat>On-screen Show (4:3)</PresentationFormat>
  <Paragraphs>49</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PowerPoint Presentation</vt:lpstr>
      <vt:lpstr>Week 23 I Will Worship! (Job 1)</vt:lpstr>
      <vt:lpstr>Job 1:20-21</vt:lpstr>
      <vt:lpstr>Worship is…</vt:lpstr>
      <vt:lpstr>Psalm 100:1-5</vt:lpstr>
      <vt:lpstr>Psalm 100:1-5</vt:lpstr>
      <vt:lpstr>PowerPoint Presentation</vt:lpstr>
      <vt:lpstr>John 4:23</vt:lpstr>
      <vt:lpstr>Ways to Worship:</vt:lpstr>
      <vt:lpstr>Romans 11:36 (NLT)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dc:creator>
  <cp:lastModifiedBy>Shawn</cp:lastModifiedBy>
  <cp:revision>300</cp:revision>
  <dcterms:created xsi:type="dcterms:W3CDTF">2015-12-02T18:43:37Z</dcterms:created>
  <dcterms:modified xsi:type="dcterms:W3CDTF">2016-06-05T00:40:28Z</dcterms:modified>
</cp:coreProperties>
</file>