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21" r:id="rId2"/>
    <p:sldId id="364" r:id="rId3"/>
    <p:sldId id="279" r:id="rId4"/>
    <p:sldId id="355" r:id="rId5"/>
    <p:sldId id="360" r:id="rId6"/>
    <p:sldId id="363" r:id="rId7"/>
    <p:sldId id="413" r:id="rId8"/>
    <p:sldId id="412" r:id="rId9"/>
    <p:sldId id="417" r:id="rId10"/>
    <p:sldId id="415" r:id="rId11"/>
    <p:sldId id="416" r:id="rId12"/>
    <p:sldId id="422" r:id="rId13"/>
    <p:sldId id="423" r:id="rId14"/>
    <p:sldId id="414" r:id="rId15"/>
    <p:sldId id="418" r:id="rId16"/>
    <p:sldId id="420" r:id="rId17"/>
    <p:sldId id="419" r:id="rId18"/>
    <p:sldId id="424" r:id="rId19"/>
    <p:sldId id="3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D"/>
    <a:srgbClr val="FFFFA7"/>
    <a:srgbClr val="FFFF66"/>
    <a:srgbClr val="D1C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2" autoAdjust="0"/>
    <p:restoredTop sz="94684" autoAdjust="0"/>
  </p:normalViewPr>
  <p:slideViewPr>
    <p:cSldViewPr>
      <p:cViewPr>
        <p:scale>
          <a:sx n="75" d="100"/>
          <a:sy n="75" d="100"/>
        </p:scale>
        <p:origin x="-1542" y="-378"/>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CDA8F-EB09-47AF-BD37-E486A9291CAB}" type="datetimeFigureOut">
              <a:rPr lang="en-US" smtClean="0"/>
              <a:t>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AB43F-26F5-43D7-90B9-BEF9741E38B7}" type="slidenum">
              <a:rPr lang="en-US" smtClean="0"/>
              <a:t>‹#›</a:t>
            </a:fld>
            <a:endParaRPr lang="en-US"/>
          </a:p>
        </p:txBody>
      </p:sp>
    </p:spTree>
    <p:extLst>
      <p:ext uri="{BB962C8B-B14F-4D97-AF65-F5344CB8AC3E}">
        <p14:creationId xmlns:p14="http://schemas.microsoft.com/office/powerpoint/2010/main" val="259428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13</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9</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10</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11</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12</a:t>
            </a:fld>
            <a:endParaRPr lang="en-US"/>
          </a:p>
        </p:txBody>
      </p:sp>
    </p:spTree>
    <p:extLst>
      <p:ext uri="{BB962C8B-B14F-4D97-AF65-F5344CB8AC3E}">
        <p14:creationId xmlns:p14="http://schemas.microsoft.com/office/powerpoint/2010/main" val="17300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1373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99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5193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7281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48BB-04AA-419F-AE94-FD3960E7C703}"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6771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A48BB-04AA-419F-AE94-FD3960E7C703}"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23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A48BB-04AA-419F-AE94-FD3960E7C703}" type="datetimeFigureOut">
              <a:rPr lang="en-US" smtClean="0"/>
              <a:t>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797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A48BB-04AA-419F-AE94-FD3960E7C703}" type="datetimeFigureOut">
              <a:rPr lang="en-US" smtClean="0"/>
              <a:t>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6855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48BB-04AA-419F-AE94-FD3960E7C703}" type="datetimeFigureOut">
              <a:rPr lang="en-US" smtClean="0"/>
              <a:t>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09238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9126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8946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8BB-04AA-419F-AE94-FD3960E7C703}" type="datetimeFigureOut">
              <a:rPr lang="en-US" smtClean="0"/>
              <a:t>2/15/2014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6654B-2979-4547-9873-E26ACFBBF079}" type="slidenum">
              <a:rPr lang="en-US" smtClean="0"/>
              <a:t>‹#›</a:t>
            </a:fld>
            <a:endParaRPr lang="en-US"/>
          </a:p>
        </p:txBody>
      </p:sp>
    </p:spTree>
    <p:extLst>
      <p:ext uri="{BB962C8B-B14F-4D97-AF65-F5344CB8AC3E}">
        <p14:creationId xmlns:p14="http://schemas.microsoft.com/office/powerpoint/2010/main" val="395167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 y="-28699"/>
            <a:ext cx="9229106"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61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The Conversion of Paul </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4000" b="1" dirty="0" smtClean="0">
                <a:solidFill>
                  <a:srgbClr val="FFFFA7"/>
                </a:solidFill>
              </a:rPr>
              <a:t>Acts 9:6-15</a:t>
            </a:r>
          </a:p>
          <a:p>
            <a:pPr marL="971550" lvl="1" indent="-571500">
              <a:lnSpc>
                <a:spcPct val="80000"/>
              </a:lnSpc>
              <a:spcBef>
                <a:spcPts val="600"/>
              </a:spcBef>
              <a:spcAft>
                <a:spcPts val="600"/>
              </a:spcAft>
            </a:pPr>
            <a:r>
              <a:rPr lang="en-US" sz="3600" dirty="0" smtClean="0">
                <a:solidFill>
                  <a:schemeClr val="bg1"/>
                </a:solidFill>
              </a:rPr>
              <a:t>Saul was commissioned to take the gospel to the Gentiles – to others</a:t>
            </a:r>
          </a:p>
          <a:p>
            <a:pPr marL="971550" lvl="1" indent="-571500">
              <a:lnSpc>
                <a:spcPct val="80000"/>
              </a:lnSpc>
              <a:spcBef>
                <a:spcPts val="600"/>
              </a:spcBef>
              <a:spcAft>
                <a:spcPts val="600"/>
              </a:spcAft>
            </a:pPr>
            <a:r>
              <a:rPr lang="en-US" sz="3600" dirty="0" smtClean="0">
                <a:solidFill>
                  <a:schemeClr val="bg1"/>
                </a:solidFill>
              </a:rPr>
              <a:t>We </a:t>
            </a:r>
            <a:r>
              <a:rPr lang="en-US" sz="3600" dirty="0" smtClean="0">
                <a:solidFill>
                  <a:schemeClr val="bg1"/>
                </a:solidFill>
              </a:rPr>
              <a:t>are </a:t>
            </a:r>
            <a:r>
              <a:rPr lang="en-US" sz="3600" dirty="0" smtClean="0">
                <a:solidFill>
                  <a:schemeClr val="bg1"/>
                </a:solidFill>
              </a:rPr>
              <a:t>chosen to take on His </a:t>
            </a:r>
            <a:r>
              <a:rPr lang="en-US" sz="3600" dirty="0" smtClean="0">
                <a:solidFill>
                  <a:schemeClr val="bg1"/>
                </a:solidFill>
              </a:rPr>
              <a:t>name and witness to the world</a:t>
            </a: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16286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Acts 26:16-18 </a:t>
            </a:r>
            <a:r>
              <a:rPr lang="en-US" sz="2800" b="1" dirty="0" smtClean="0">
                <a:solidFill>
                  <a:schemeClr val="bg1"/>
                </a:solidFill>
                <a:effectLst>
                  <a:outerShdw blurRad="38100" dist="38100" dir="2700000" algn="tl">
                    <a:srgbClr val="000000"/>
                  </a:outerShdw>
                </a:effectLst>
              </a:rPr>
              <a:t>(NIV)</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990600"/>
            <a:ext cx="8610600" cy="5334000"/>
          </a:xfrm>
        </p:spPr>
        <p:txBody>
          <a:bodyPr>
            <a:noAutofit/>
          </a:bodyPr>
          <a:lstStyle/>
          <a:p>
            <a:pPr marL="0" indent="0">
              <a:buNone/>
            </a:pPr>
            <a:r>
              <a:rPr lang="en-US" b="1" baseline="30000" dirty="0">
                <a:solidFill>
                  <a:schemeClr val="bg1"/>
                </a:solidFill>
              </a:rPr>
              <a:t>16 </a:t>
            </a:r>
            <a:r>
              <a:rPr lang="en-US" b="1" dirty="0">
                <a:solidFill>
                  <a:schemeClr val="bg1"/>
                </a:solidFill>
              </a:rPr>
              <a:t>‘Now get up and stand on your feet</a:t>
            </a:r>
            <a:r>
              <a:rPr lang="en-US" b="1" dirty="0">
                <a:solidFill>
                  <a:srgbClr val="FFFF00"/>
                </a:solidFill>
              </a:rPr>
              <a:t>. I have appeared to you to appoint you as a servant and as a witness of what you have seen of me and what I will show you. </a:t>
            </a:r>
            <a:r>
              <a:rPr lang="en-US" b="1" baseline="30000" dirty="0">
                <a:solidFill>
                  <a:schemeClr val="bg1"/>
                </a:solidFill>
              </a:rPr>
              <a:t>17 </a:t>
            </a:r>
            <a:r>
              <a:rPr lang="en-US" b="1" dirty="0">
                <a:solidFill>
                  <a:schemeClr val="bg1"/>
                </a:solidFill>
              </a:rPr>
              <a:t>I will rescue you from your own people and from the Gentiles. I am sending you to them </a:t>
            </a:r>
            <a:r>
              <a:rPr lang="en-US" b="1" baseline="30000" dirty="0">
                <a:solidFill>
                  <a:schemeClr val="bg1"/>
                </a:solidFill>
              </a:rPr>
              <a:t>18 </a:t>
            </a:r>
            <a:r>
              <a:rPr lang="en-US" b="1" dirty="0">
                <a:solidFill>
                  <a:schemeClr val="bg1"/>
                </a:solidFill>
              </a:rPr>
              <a:t>to open their eyes and turn them from darkness to light, and from the power of Satan to God, so that they may receive forgiveness of sins and a place among those who are sanctified by faith in me.’</a:t>
            </a:r>
          </a:p>
          <a:p>
            <a:pPr marL="0" indent="0">
              <a:buNone/>
            </a:pPr>
            <a:endParaRPr lang="en-US" b="1" dirty="0">
              <a:solidFill>
                <a:schemeClr val="bg1"/>
              </a:solidFill>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197832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Ephesians 1:3-6 </a:t>
            </a:r>
            <a:r>
              <a:rPr lang="en-US" sz="2800" b="1" dirty="0" smtClean="0">
                <a:solidFill>
                  <a:schemeClr val="bg1"/>
                </a:solidFill>
                <a:effectLst>
                  <a:outerShdw blurRad="38100" dist="38100" dir="2700000" algn="tl">
                    <a:srgbClr val="000000"/>
                  </a:outerShdw>
                </a:effectLst>
              </a:rPr>
              <a:t>(NIV)</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990600"/>
            <a:ext cx="8610600" cy="5334000"/>
          </a:xfrm>
        </p:spPr>
        <p:txBody>
          <a:bodyPr>
            <a:noAutofit/>
          </a:bodyPr>
          <a:lstStyle/>
          <a:p>
            <a:pPr marL="0" indent="0">
              <a:buNone/>
            </a:pPr>
            <a:r>
              <a:rPr lang="en-US" b="1" baseline="30000" dirty="0">
                <a:solidFill>
                  <a:schemeClr val="bg1"/>
                </a:solidFill>
              </a:rPr>
              <a:t>3 </a:t>
            </a:r>
            <a:r>
              <a:rPr lang="en-US" b="1" dirty="0">
                <a:solidFill>
                  <a:schemeClr val="bg1"/>
                </a:solidFill>
              </a:rPr>
              <a:t>Praise be to the God and Father of our Lord Jesus Christ, who has blessed us in the heavenly realms with every spiritual blessing in Christ. </a:t>
            </a:r>
            <a:r>
              <a:rPr lang="en-US" b="1" baseline="30000" dirty="0">
                <a:solidFill>
                  <a:schemeClr val="bg1"/>
                </a:solidFill>
              </a:rPr>
              <a:t>4 </a:t>
            </a:r>
            <a:r>
              <a:rPr lang="en-US" b="1" dirty="0">
                <a:solidFill>
                  <a:schemeClr val="bg1"/>
                </a:solidFill>
              </a:rPr>
              <a:t>For he chose us in him before the creation of the world to be holy and blameless in his sight. In love </a:t>
            </a:r>
            <a:r>
              <a:rPr lang="en-US" b="1" baseline="30000" dirty="0">
                <a:solidFill>
                  <a:schemeClr val="bg1"/>
                </a:solidFill>
              </a:rPr>
              <a:t>5 </a:t>
            </a:r>
            <a:r>
              <a:rPr lang="en-US" b="1" dirty="0" smtClean="0">
                <a:solidFill>
                  <a:schemeClr val="bg1"/>
                </a:solidFill>
              </a:rPr>
              <a:t>He</a:t>
            </a:r>
            <a:r>
              <a:rPr lang="en-US" b="1" dirty="0">
                <a:solidFill>
                  <a:schemeClr val="bg1"/>
                </a:solidFill>
              </a:rPr>
              <a:t>﻿</a:t>
            </a:r>
            <a:r>
              <a:rPr lang="en-US" b="1" dirty="0" smtClean="0">
                <a:solidFill>
                  <a:schemeClr val="bg1"/>
                </a:solidFill>
              </a:rPr>
              <a:t> </a:t>
            </a:r>
            <a:r>
              <a:rPr lang="en-US" b="1" dirty="0">
                <a:solidFill>
                  <a:schemeClr val="bg1"/>
                </a:solidFill>
              </a:rPr>
              <a:t>predestined us to be adopted as his sons through Jesus Christ, in accordance with his pleasure and will— </a:t>
            </a:r>
            <a:r>
              <a:rPr lang="en-US" b="1" baseline="30000" dirty="0">
                <a:solidFill>
                  <a:schemeClr val="bg1"/>
                </a:solidFill>
              </a:rPr>
              <a:t>6 </a:t>
            </a:r>
            <a:r>
              <a:rPr lang="en-US" b="1" dirty="0">
                <a:solidFill>
                  <a:schemeClr val="bg1"/>
                </a:solidFill>
              </a:rPr>
              <a:t>to the praise of his glorious grace, which he has freely given us in the One he loves. </a:t>
            </a:r>
            <a:endParaRPr lang="en-US" b="1" dirty="0">
              <a:solidFill>
                <a:schemeClr val="bg1"/>
              </a:solidFill>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214786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1 Peter 3:15 </a:t>
            </a:r>
            <a:r>
              <a:rPr lang="en-US" sz="2800" b="1" dirty="0" smtClean="0">
                <a:solidFill>
                  <a:schemeClr val="bg1"/>
                </a:solidFill>
                <a:effectLst>
                  <a:outerShdw blurRad="38100" dist="38100" dir="2700000" algn="tl">
                    <a:srgbClr val="000000"/>
                  </a:outerShdw>
                </a:effectLst>
              </a:rPr>
              <a:t>(NIV)</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990600"/>
            <a:ext cx="8610600" cy="5334000"/>
          </a:xfrm>
        </p:spPr>
        <p:txBody>
          <a:bodyPr>
            <a:noAutofit/>
          </a:bodyPr>
          <a:lstStyle/>
          <a:p>
            <a:pPr marL="0" indent="0">
              <a:buNone/>
            </a:pPr>
            <a:r>
              <a:rPr lang="en-US" b="1" dirty="0">
                <a:solidFill>
                  <a:schemeClr val="bg1"/>
                </a:solidFill>
              </a:rPr>
              <a:t>But in your hearts set apart Christ as Lord. Always be prepared to give an answer to everyone who asks you to give the reason for the hope that you have. </a:t>
            </a:r>
            <a:endParaRPr lang="en-US" b="1" dirty="0">
              <a:solidFill>
                <a:schemeClr val="bg1"/>
              </a:solidFill>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295427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The Conversion of Paul </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4000" b="1" dirty="0" smtClean="0">
                <a:solidFill>
                  <a:srgbClr val="FFFFA7"/>
                </a:solidFill>
              </a:rPr>
              <a:t>Acts 9:16-19</a:t>
            </a:r>
          </a:p>
          <a:p>
            <a:pPr marL="971550" lvl="1" indent="-571500">
              <a:lnSpc>
                <a:spcPct val="80000"/>
              </a:lnSpc>
              <a:spcBef>
                <a:spcPts val="600"/>
              </a:spcBef>
              <a:spcAft>
                <a:spcPts val="600"/>
              </a:spcAft>
            </a:pPr>
            <a:r>
              <a:rPr lang="en-US" sz="3600" dirty="0" smtClean="0">
                <a:solidFill>
                  <a:schemeClr val="bg1"/>
                </a:solidFill>
              </a:rPr>
              <a:t>Saul was not promised an easy life – but one full of joy</a:t>
            </a:r>
          </a:p>
          <a:p>
            <a:pPr marL="971550" lvl="1" indent="-571500">
              <a:lnSpc>
                <a:spcPct val="80000"/>
              </a:lnSpc>
              <a:spcBef>
                <a:spcPts val="600"/>
              </a:spcBef>
              <a:spcAft>
                <a:spcPts val="600"/>
              </a:spcAft>
            </a:pPr>
            <a:r>
              <a:rPr lang="en-US" sz="3600" dirty="0" smtClean="0">
                <a:solidFill>
                  <a:schemeClr val="bg1"/>
                </a:solidFill>
              </a:rPr>
              <a:t>We </a:t>
            </a:r>
            <a:r>
              <a:rPr lang="en-US" sz="3600" dirty="0" smtClean="0">
                <a:solidFill>
                  <a:schemeClr val="bg1"/>
                </a:solidFill>
              </a:rPr>
              <a:t>are promised </a:t>
            </a:r>
            <a:r>
              <a:rPr lang="en-US" sz="3600" u="sng" dirty="0">
                <a:solidFill>
                  <a:schemeClr val="bg1"/>
                </a:solidFill>
              </a:rPr>
              <a:t>e</a:t>
            </a:r>
            <a:r>
              <a:rPr lang="en-US" sz="3600" u="sng" dirty="0" smtClean="0">
                <a:solidFill>
                  <a:schemeClr val="bg1"/>
                </a:solidFill>
              </a:rPr>
              <a:t>ternal</a:t>
            </a:r>
            <a:r>
              <a:rPr lang="en-US" sz="3600" dirty="0" smtClean="0">
                <a:solidFill>
                  <a:schemeClr val="bg1"/>
                </a:solidFill>
              </a:rPr>
              <a:t> </a:t>
            </a:r>
            <a:r>
              <a:rPr lang="en-US" sz="3600" dirty="0" smtClean="0">
                <a:solidFill>
                  <a:schemeClr val="bg1"/>
                </a:solidFill>
              </a:rPr>
              <a:t>life but </a:t>
            </a:r>
            <a:r>
              <a:rPr lang="en-US" sz="3600" dirty="0" smtClean="0">
                <a:solidFill>
                  <a:schemeClr val="bg1"/>
                </a:solidFill>
              </a:rPr>
              <a:t>we are not promised an </a:t>
            </a:r>
            <a:r>
              <a:rPr lang="en-US" sz="3600" u="sng" dirty="0" smtClean="0">
                <a:solidFill>
                  <a:schemeClr val="bg1"/>
                </a:solidFill>
              </a:rPr>
              <a:t>easy</a:t>
            </a:r>
            <a:r>
              <a:rPr lang="en-US" sz="3600" dirty="0" smtClean="0">
                <a:solidFill>
                  <a:schemeClr val="bg1"/>
                </a:solidFill>
              </a:rPr>
              <a:t> life here on earth.</a:t>
            </a:r>
            <a:endParaRPr lang="en-US" sz="3600" dirty="0" smtClean="0">
              <a:solidFill>
                <a:schemeClr val="bg1"/>
              </a:solidFill>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6909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1 Peter 1:6-7 </a:t>
            </a:r>
            <a:r>
              <a:rPr lang="en-US" sz="2800" b="1" dirty="0" smtClean="0">
                <a:solidFill>
                  <a:schemeClr val="bg1"/>
                </a:solidFill>
                <a:effectLst>
                  <a:outerShdw blurRad="38100" dist="38100" dir="2700000" algn="tl">
                    <a:srgbClr val="000000"/>
                  </a:outerShdw>
                </a:effectLst>
              </a:rPr>
              <a:t>(NLT)</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990600"/>
            <a:ext cx="8610600" cy="5334000"/>
          </a:xfrm>
        </p:spPr>
        <p:txBody>
          <a:bodyPr>
            <a:noAutofit/>
          </a:bodyPr>
          <a:lstStyle/>
          <a:p>
            <a:pPr marL="0" indent="0">
              <a:buNone/>
            </a:pPr>
            <a:r>
              <a:rPr lang="en-US" b="1" baseline="30000" dirty="0">
                <a:solidFill>
                  <a:schemeClr val="bg1"/>
                </a:solidFill>
              </a:rPr>
              <a:t>6 </a:t>
            </a:r>
            <a:r>
              <a:rPr lang="en-US" b="1" dirty="0">
                <a:solidFill>
                  <a:schemeClr val="bg1"/>
                </a:solidFill>
              </a:rPr>
              <a:t>So be truly glad.﻿</a:t>
            </a:r>
            <a:r>
              <a:rPr lang="en-US" b="1" baseline="30000" dirty="0">
                <a:solidFill>
                  <a:schemeClr val="bg1"/>
                </a:solidFill>
              </a:rPr>
              <a:t> </a:t>
            </a:r>
            <a:r>
              <a:rPr lang="en-US" b="1" dirty="0" smtClean="0">
                <a:solidFill>
                  <a:schemeClr val="bg1"/>
                </a:solidFill>
              </a:rPr>
              <a:t> There </a:t>
            </a:r>
            <a:r>
              <a:rPr lang="en-US" b="1" dirty="0">
                <a:solidFill>
                  <a:schemeClr val="bg1"/>
                </a:solidFill>
              </a:rPr>
              <a:t>is wonderful joy ahead, even though you have to endure many trials for a little while. </a:t>
            </a:r>
            <a:r>
              <a:rPr lang="en-US" b="1" baseline="30000" dirty="0">
                <a:solidFill>
                  <a:schemeClr val="bg1"/>
                </a:solidFill>
              </a:rPr>
              <a:t>7 </a:t>
            </a:r>
            <a:r>
              <a:rPr lang="en-US" b="1" dirty="0">
                <a:solidFill>
                  <a:schemeClr val="bg1"/>
                </a:solidFill>
              </a:rPr>
              <a:t>These trials will show that your faith is genuine. It is being tested as fire tests and purifies gold—though your faith is far more precious than mere gold. So when your faith remains strong through many trials, it will bring you much praise and glory and honor on the day when Jesus Christ is revealed to the whole world. </a:t>
            </a: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138862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The Conversion of Paul </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971550" lvl="1" indent="-571500">
              <a:lnSpc>
                <a:spcPct val="80000"/>
              </a:lnSpc>
              <a:spcBef>
                <a:spcPts val="600"/>
              </a:spcBef>
              <a:spcAft>
                <a:spcPts val="600"/>
              </a:spcAft>
            </a:pPr>
            <a:r>
              <a:rPr lang="en-US" sz="3600" dirty="0">
                <a:solidFill>
                  <a:schemeClr val="bg1"/>
                </a:solidFill>
              </a:rPr>
              <a:t>We all began as sinners - enemies of God</a:t>
            </a:r>
          </a:p>
          <a:p>
            <a:pPr marL="971550" lvl="1" indent="-571500">
              <a:lnSpc>
                <a:spcPct val="80000"/>
              </a:lnSpc>
              <a:spcBef>
                <a:spcPts val="600"/>
              </a:spcBef>
              <a:spcAft>
                <a:spcPts val="600"/>
              </a:spcAft>
            </a:pPr>
            <a:r>
              <a:rPr lang="en-US" sz="3600" dirty="0" smtClean="0">
                <a:solidFill>
                  <a:schemeClr val="bg1"/>
                </a:solidFill>
              </a:rPr>
              <a:t>We should have the desire to know Jesus</a:t>
            </a:r>
            <a:endParaRPr lang="en-US" sz="3600" dirty="0">
              <a:solidFill>
                <a:schemeClr val="bg1"/>
              </a:solidFill>
            </a:endParaRPr>
          </a:p>
          <a:p>
            <a:pPr marL="971550" lvl="1" indent="-571500">
              <a:lnSpc>
                <a:spcPct val="80000"/>
              </a:lnSpc>
              <a:spcBef>
                <a:spcPts val="600"/>
              </a:spcBef>
              <a:spcAft>
                <a:spcPts val="600"/>
              </a:spcAft>
            </a:pPr>
            <a:r>
              <a:rPr lang="en-US" sz="3600" dirty="0">
                <a:solidFill>
                  <a:schemeClr val="bg1"/>
                </a:solidFill>
              </a:rPr>
              <a:t>We are </a:t>
            </a:r>
            <a:r>
              <a:rPr lang="en-US" sz="3600" dirty="0" smtClean="0">
                <a:solidFill>
                  <a:schemeClr val="bg1"/>
                </a:solidFill>
              </a:rPr>
              <a:t>chosen to take on His </a:t>
            </a:r>
            <a:r>
              <a:rPr lang="en-US" sz="3600" dirty="0">
                <a:solidFill>
                  <a:schemeClr val="bg1"/>
                </a:solidFill>
              </a:rPr>
              <a:t>name and witness to the </a:t>
            </a:r>
            <a:r>
              <a:rPr lang="en-US" sz="3600" dirty="0" smtClean="0">
                <a:solidFill>
                  <a:schemeClr val="bg1"/>
                </a:solidFill>
              </a:rPr>
              <a:t>world</a:t>
            </a:r>
          </a:p>
          <a:p>
            <a:pPr marL="971550" lvl="1" indent="-571500">
              <a:lnSpc>
                <a:spcPct val="80000"/>
              </a:lnSpc>
              <a:spcBef>
                <a:spcPts val="600"/>
              </a:spcBef>
              <a:spcAft>
                <a:spcPts val="600"/>
              </a:spcAft>
            </a:pPr>
            <a:r>
              <a:rPr lang="en-US" sz="3600" dirty="0" smtClean="0">
                <a:solidFill>
                  <a:schemeClr val="bg1"/>
                </a:solidFill>
              </a:rPr>
              <a:t>We are promised eternal life but not a life of happiness and smooth sailing </a:t>
            </a: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13831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1 Peter 1:8-9 </a:t>
            </a:r>
            <a:r>
              <a:rPr lang="en-US" sz="2800" b="1" dirty="0" smtClean="0">
                <a:solidFill>
                  <a:schemeClr val="bg1"/>
                </a:solidFill>
                <a:effectLst>
                  <a:outerShdw blurRad="38100" dist="38100" dir="2700000" algn="tl">
                    <a:srgbClr val="000000"/>
                  </a:outerShdw>
                </a:effectLst>
              </a:rPr>
              <a:t>(NLT)</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990600"/>
            <a:ext cx="8610600" cy="5334000"/>
          </a:xfrm>
        </p:spPr>
        <p:txBody>
          <a:bodyPr>
            <a:noAutofit/>
          </a:bodyPr>
          <a:lstStyle/>
          <a:p>
            <a:pPr marL="0" indent="0">
              <a:buNone/>
            </a:pPr>
            <a:r>
              <a:rPr lang="en-US" b="1" baseline="30000" dirty="0">
                <a:solidFill>
                  <a:schemeClr val="bg1"/>
                </a:solidFill>
              </a:rPr>
              <a:t>8 </a:t>
            </a:r>
            <a:r>
              <a:rPr lang="en-US" b="1" dirty="0">
                <a:solidFill>
                  <a:schemeClr val="bg1"/>
                </a:solidFill>
              </a:rPr>
              <a:t>You love him even though you have never seen him. Though you do not see him now, you trust him; and you rejoice with a glorious, inexpressible joy. </a:t>
            </a:r>
            <a:r>
              <a:rPr lang="en-US" b="1" baseline="30000" dirty="0">
                <a:solidFill>
                  <a:schemeClr val="bg1"/>
                </a:solidFill>
              </a:rPr>
              <a:t>9 </a:t>
            </a:r>
            <a:r>
              <a:rPr lang="en-US" b="1" dirty="0">
                <a:solidFill>
                  <a:schemeClr val="bg1"/>
                </a:solidFill>
              </a:rPr>
              <a:t>The reward for trusting him will be the salvation of your souls</a:t>
            </a:r>
            <a:r>
              <a:rPr lang="en-US" b="1" dirty="0" smtClean="0">
                <a:solidFill>
                  <a:schemeClr val="bg1"/>
                </a:solidFill>
              </a:rPr>
              <a:t>.</a:t>
            </a:r>
            <a:endParaRPr lang="en-US" b="1" dirty="0">
              <a:solidFill>
                <a:schemeClr val="bg1"/>
              </a:solidFill>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136894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2438400"/>
            <a:ext cx="8839200" cy="1371600"/>
          </a:xfrm>
        </p:spPr>
        <p:txBody>
          <a:bodyPr>
            <a:normAutofit/>
          </a:bodyPr>
          <a:lstStyle/>
          <a:p>
            <a:pPr>
              <a:lnSpc>
                <a:spcPct val="80000"/>
              </a:lnSpc>
            </a:pPr>
            <a:r>
              <a:rPr lang="en-US" sz="4500" b="1" dirty="0" smtClean="0">
                <a:solidFill>
                  <a:schemeClr val="bg1"/>
                </a:solidFill>
                <a:effectLst>
                  <a:outerShdw blurRad="38100" dist="38100" dir="2700000" algn="tl">
                    <a:srgbClr val="000000"/>
                  </a:outerShdw>
                </a:effectLst>
              </a:rPr>
              <a:t>Do you want to meet Jesus today?</a:t>
            </a:r>
            <a:endParaRPr lang="en-US" sz="28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540292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8" y="-28699"/>
            <a:ext cx="9229106"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032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49213"/>
            <a:ext cx="9255126" cy="69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82600" y="374650"/>
            <a:ext cx="8178800" cy="61341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1447800"/>
            <a:ext cx="4113747" cy="4128518"/>
          </a:xfrm>
          <a:prstGeom prst="rect">
            <a:avLst/>
          </a:prstGeom>
        </p:spPr>
      </p:pic>
    </p:spTree>
    <p:extLst>
      <p:ext uri="{BB962C8B-B14F-4D97-AF65-F5344CB8AC3E}">
        <p14:creationId xmlns:p14="http://schemas.microsoft.com/office/powerpoint/2010/main" val="15929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522" y="381000"/>
            <a:ext cx="6248278" cy="4339284"/>
          </a:xfrm>
          <a:prstGeom prst="rect">
            <a:avLst/>
          </a:prstGeom>
        </p:spPr>
      </p:pic>
      <p:sp>
        <p:nvSpPr>
          <p:cNvPr id="2" name="Title 1"/>
          <p:cNvSpPr>
            <a:spLocks noGrp="1"/>
          </p:cNvSpPr>
          <p:nvPr>
            <p:ph type="ctrTitle"/>
          </p:nvPr>
        </p:nvSpPr>
        <p:spPr>
          <a:xfrm>
            <a:off x="609600" y="3429000"/>
            <a:ext cx="7924800" cy="1089025"/>
          </a:xfrm>
        </p:spPr>
        <p:txBody>
          <a:bodyPr>
            <a:normAutofit/>
          </a:bodyPr>
          <a:lstStyle/>
          <a:p>
            <a:r>
              <a:rPr lang="en-US" sz="5000" b="1" dirty="0" smtClean="0">
                <a:solidFill>
                  <a:schemeClr val="bg1"/>
                </a:solidFill>
                <a:effectLst>
                  <a:outerShdw blurRad="38100" dist="38100" dir="2700000" algn="tl">
                    <a:srgbClr val="000000"/>
                  </a:outerShdw>
                </a:effectLst>
              </a:rPr>
              <a:t>The Conversion of Saul</a:t>
            </a:r>
            <a:endParaRPr lang="en-US" sz="5000" b="1" dirty="0">
              <a:solidFill>
                <a:schemeClr val="bg1"/>
              </a:solidFill>
              <a:effectLst>
                <a:outerShdw blurRad="38100" dist="38100" dir="2700000" algn="tl">
                  <a:srgbClr val="000000"/>
                </a:outerShdw>
              </a:effectLst>
            </a:endParaRPr>
          </a:p>
        </p:txBody>
      </p:sp>
      <p:sp>
        <p:nvSpPr>
          <p:cNvPr id="3" name="Subtitle 2"/>
          <p:cNvSpPr>
            <a:spLocks noGrp="1"/>
          </p:cNvSpPr>
          <p:nvPr>
            <p:ph type="subTitle" idx="1"/>
          </p:nvPr>
        </p:nvSpPr>
        <p:spPr>
          <a:xfrm>
            <a:off x="1371600" y="4267200"/>
            <a:ext cx="6400800" cy="762000"/>
          </a:xfrm>
        </p:spPr>
        <p:txBody>
          <a:bodyPr>
            <a:normAutofit/>
          </a:bodyPr>
          <a:lstStyle/>
          <a:p>
            <a:r>
              <a:rPr lang="en-US" sz="4400" b="1" dirty="0" smtClean="0">
                <a:solidFill>
                  <a:schemeClr val="bg2">
                    <a:lumMod val="75000"/>
                  </a:schemeClr>
                </a:solidFill>
                <a:effectLst>
                  <a:outerShdw blurRad="38100" dist="38100" dir="2700000" algn="tl">
                    <a:srgbClr val="000000"/>
                  </a:outerShdw>
                </a:effectLst>
              </a:rPr>
              <a:t>(Acts 9:1-19)</a:t>
            </a:r>
            <a:endParaRPr lang="en-US" sz="44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3345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2667000"/>
            <a:ext cx="8267700" cy="1905000"/>
          </a:xfrm>
        </p:spPr>
        <p:txBody>
          <a:bodyPr>
            <a:normAutofit/>
          </a:bodyPr>
          <a:lstStyle/>
          <a:p>
            <a:pPr>
              <a:lnSpc>
                <a:spcPct val="80000"/>
              </a:lnSpc>
            </a:pPr>
            <a:r>
              <a:rPr lang="en-US" sz="6000" b="1" dirty="0" smtClean="0">
                <a:solidFill>
                  <a:schemeClr val="bg2">
                    <a:lumMod val="75000"/>
                  </a:schemeClr>
                </a:solidFill>
                <a:effectLst>
                  <a:outerShdw blurRad="38100" dist="38100" dir="2700000" algn="tl">
                    <a:srgbClr val="000000"/>
                  </a:outerShdw>
                </a:effectLst>
              </a:rPr>
              <a:t>Acts 9:1-19</a:t>
            </a:r>
            <a:r>
              <a:rPr lang="en-US" sz="5000" b="1" dirty="0" smtClean="0">
                <a:solidFill>
                  <a:schemeClr val="bg2">
                    <a:lumMod val="75000"/>
                  </a:schemeClr>
                </a:solidFill>
                <a:effectLst>
                  <a:outerShdw blurRad="38100" dist="38100" dir="2700000" algn="tl">
                    <a:srgbClr val="000000"/>
                  </a:outerShdw>
                </a:effectLst>
              </a:rPr>
              <a:t/>
            </a:r>
            <a:br>
              <a:rPr lang="en-US" sz="5000" b="1" dirty="0" smtClean="0">
                <a:solidFill>
                  <a:schemeClr val="bg2">
                    <a:lumMod val="75000"/>
                  </a:schemeClr>
                </a:solidFill>
                <a:effectLst>
                  <a:outerShdw blurRad="38100" dist="38100" dir="2700000" algn="tl">
                    <a:srgbClr val="000000"/>
                  </a:outerShdw>
                </a:effectLst>
              </a:rPr>
            </a:br>
            <a:r>
              <a:rPr lang="en-US" sz="5000" dirty="0" smtClean="0">
                <a:solidFill>
                  <a:schemeClr val="bg2">
                    <a:lumMod val="75000"/>
                  </a:schemeClr>
                </a:solidFill>
                <a:effectLst>
                  <a:outerShdw blurRad="38100" dist="38100" dir="2700000" algn="tl">
                    <a:srgbClr val="000000"/>
                  </a:outerShdw>
                </a:effectLst>
              </a:rPr>
              <a:t>(Acts 26:12-14)</a:t>
            </a:r>
            <a:endParaRPr lang="en-US" sz="5000" dirty="0">
              <a:solidFill>
                <a:schemeClr val="bg2">
                  <a:lumMod val="75000"/>
                </a:schemeClr>
              </a:solidFill>
              <a:effectLst>
                <a:outerShdw blurRad="38100" dist="38100" dir="2700000" algn="tl">
                  <a:srgbClr val="000000"/>
                </a:outerShdw>
              </a:effectLst>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27361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The Conversion of Paul </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4000" b="1" dirty="0" smtClean="0">
                <a:solidFill>
                  <a:srgbClr val="FFFFA7"/>
                </a:solidFill>
              </a:rPr>
              <a:t>Acts 9:1-2</a:t>
            </a:r>
            <a:endParaRPr lang="en-US" sz="4000" dirty="0">
              <a:solidFill>
                <a:srgbClr val="FFFFA7"/>
              </a:solidFill>
            </a:endParaRPr>
          </a:p>
          <a:p>
            <a:pPr marL="971550" lvl="1" indent="-571500">
              <a:lnSpc>
                <a:spcPct val="80000"/>
              </a:lnSpc>
              <a:spcBef>
                <a:spcPts val="600"/>
              </a:spcBef>
              <a:spcAft>
                <a:spcPts val="600"/>
              </a:spcAft>
            </a:pPr>
            <a:r>
              <a:rPr lang="en-US" sz="3600" dirty="0" smtClean="0">
                <a:solidFill>
                  <a:schemeClr val="bg1"/>
                </a:solidFill>
              </a:rPr>
              <a:t>Saul was a true enemy of God</a:t>
            </a:r>
          </a:p>
          <a:p>
            <a:pPr marL="971550" lvl="1" indent="-571500">
              <a:lnSpc>
                <a:spcPct val="80000"/>
              </a:lnSpc>
              <a:spcBef>
                <a:spcPts val="600"/>
              </a:spcBef>
              <a:spcAft>
                <a:spcPts val="600"/>
              </a:spcAft>
            </a:pPr>
            <a:r>
              <a:rPr lang="en-US" sz="3600" dirty="0" smtClean="0">
                <a:solidFill>
                  <a:schemeClr val="bg1"/>
                </a:solidFill>
              </a:rPr>
              <a:t>We </a:t>
            </a:r>
            <a:r>
              <a:rPr lang="en-US" sz="3600" dirty="0" smtClean="0">
                <a:solidFill>
                  <a:schemeClr val="bg1"/>
                </a:solidFill>
              </a:rPr>
              <a:t>all </a:t>
            </a:r>
            <a:r>
              <a:rPr lang="en-US" sz="3600" dirty="0" smtClean="0">
                <a:solidFill>
                  <a:schemeClr val="bg1"/>
                </a:solidFill>
              </a:rPr>
              <a:t>begin as </a:t>
            </a:r>
            <a:r>
              <a:rPr lang="en-US" sz="3600" dirty="0" smtClean="0">
                <a:solidFill>
                  <a:schemeClr val="bg1"/>
                </a:solidFill>
              </a:rPr>
              <a:t>sinners - enemies of God</a:t>
            </a: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197571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Romans 5:8-10 </a:t>
            </a:r>
            <a:r>
              <a:rPr lang="en-US" sz="2800" b="1" dirty="0" smtClean="0">
                <a:solidFill>
                  <a:schemeClr val="bg1"/>
                </a:solidFill>
                <a:effectLst>
                  <a:outerShdw blurRad="38100" dist="38100" dir="2700000" algn="tl">
                    <a:srgbClr val="000000"/>
                  </a:outerShdw>
                </a:effectLst>
              </a:rPr>
              <a:t>(NLT)</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143000"/>
            <a:ext cx="8610600" cy="5181600"/>
          </a:xfrm>
        </p:spPr>
        <p:txBody>
          <a:bodyPr>
            <a:noAutofit/>
          </a:bodyPr>
          <a:lstStyle/>
          <a:p>
            <a:pPr marL="0" indent="0">
              <a:buNone/>
            </a:pPr>
            <a:r>
              <a:rPr lang="en-US" sz="3600" b="1" dirty="0" smtClean="0">
                <a:solidFill>
                  <a:schemeClr val="bg1"/>
                </a:solidFill>
              </a:rPr>
              <a:t>“</a:t>
            </a:r>
            <a:r>
              <a:rPr lang="en-US" sz="3600" b="1" dirty="0">
                <a:solidFill>
                  <a:schemeClr val="bg1"/>
                </a:solidFill>
              </a:rPr>
              <a:t>But God showed his great love for us by sending Christ to die for us while we were still sinners. </a:t>
            </a:r>
            <a:r>
              <a:rPr lang="en-US" sz="3600" b="1" baseline="30000" dirty="0">
                <a:solidFill>
                  <a:schemeClr val="bg1"/>
                </a:solidFill>
              </a:rPr>
              <a:t>9 </a:t>
            </a:r>
            <a:r>
              <a:rPr lang="en-US" sz="3600" b="1" dirty="0">
                <a:solidFill>
                  <a:schemeClr val="bg1"/>
                </a:solidFill>
              </a:rPr>
              <a:t>And since we have been made right in God’s sight by the blood of Christ, he will certainly save us from God’s condemnation. </a:t>
            </a:r>
            <a:r>
              <a:rPr lang="en-US" sz="3600" b="1" baseline="30000" dirty="0">
                <a:solidFill>
                  <a:schemeClr val="bg1"/>
                </a:solidFill>
              </a:rPr>
              <a:t>10 </a:t>
            </a:r>
            <a:r>
              <a:rPr lang="en-US" sz="3600" b="1" dirty="0">
                <a:solidFill>
                  <a:schemeClr val="bg1"/>
                </a:solidFill>
              </a:rPr>
              <a:t>For since our friendship with God was restored by the death of his Son </a:t>
            </a:r>
            <a:r>
              <a:rPr lang="en-US" sz="3600" b="1" dirty="0">
                <a:solidFill>
                  <a:srgbClr val="FFFF00"/>
                </a:solidFill>
              </a:rPr>
              <a:t>while we were still his enemies</a:t>
            </a:r>
            <a:r>
              <a:rPr lang="en-US" sz="3600" b="1" dirty="0">
                <a:solidFill>
                  <a:schemeClr val="bg1"/>
                </a:solidFill>
              </a:rPr>
              <a:t>, we will certainly be saved through the life of his Son. </a:t>
            </a:r>
            <a:endParaRPr lang="en-US" sz="3600" b="1" dirty="0">
              <a:solidFill>
                <a:schemeClr val="bg1"/>
              </a:solidFill>
              <a:effectLst/>
            </a:endParaRP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276002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1 Corinthians 6:9-11 </a:t>
            </a:r>
            <a:r>
              <a:rPr lang="en-US" sz="2800" b="1" dirty="0" smtClean="0">
                <a:solidFill>
                  <a:schemeClr val="bg1"/>
                </a:solidFill>
                <a:effectLst>
                  <a:outerShdw blurRad="38100" dist="38100" dir="2700000" algn="tl">
                    <a:srgbClr val="000000"/>
                  </a:outerShdw>
                </a:effectLst>
              </a:rPr>
              <a:t>(NIV)</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990600"/>
            <a:ext cx="8610600" cy="5334000"/>
          </a:xfrm>
        </p:spPr>
        <p:txBody>
          <a:bodyPr>
            <a:noAutofit/>
          </a:bodyPr>
          <a:lstStyle/>
          <a:p>
            <a:pPr marL="0" indent="0">
              <a:buNone/>
            </a:pPr>
            <a:r>
              <a:rPr lang="en-US" b="1" baseline="30000" dirty="0">
                <a:solidFill>
                  <a:schemeClr val="bg1"/>
                </a:solidFill>
              </a:rPr>
              <a:t>9 </a:t>
            </a:r>
            <a:r>
              <a:rPr lang="en-US" b="1" dirty="0">
                <a:solidFill>
                  <a:schemeClr val="bg1"/>
                </a:solidFill>
              </a:rPr>
              <a:t>Do you not know that the wicked will not inherit the kingdom of God? Do not be deceived: Neither the sexually immoral nor idolaters nor adulterers nor male prostitutes nor homosexual offenders </a:t>
            </a:r>
            <a:r>
              <a:rPr lang="en-US" b="1" baseline="30000" dirty="0">
                <a:solidFill>
                  <a:schemeClr val="bg1"/>
                </a:solidFill>
              </a:rPr>
              <a:t>10 </a:t>
            </a:r>
            <a:r>
              <a:rPr lang="en-US" b="1" dirty="0">
                <a:solidFill>
                  <a:schemeClr val="bg1"/>
                </a:solidFill>
              </a:rPr>
              <a:t>nor thieves nor the greedy nor drunkards nor slanderers nor swindlers will inherit the kingdom of God. </a:t>
            </a:r>
            <a:r>
              <a:rPr lang="en-US" b="1" baseline="30000" dirty="0">
                <a:solidFill>
                  <a:schemeClr val="bg1"/>
                </a:solidFill>
              </a:rPr>
              <a:t>11 </a:t>
            </a:r>
            <a:r>
              <a:rPr lang="en-US" b="1" dirty="0">
                <a:solidFill>
                  <a:srgbClr val="FFFF00"/>
                </a:solidFill>
              </a:rPr>
              <a:t>And that is what some of you were</a:t>
            </a:r>
            <a:r>
              <a:rPr lang="en-US" b="1" dirty="0">
                <a:solidFill>
                  <a:schemeClr val="bg1"/>
                </a:solidFill>
              </a:rPr>
              <a:t>. But you were washed, you were sanctified, you were justified in the name of the Lord Jesus Christ and by the Spirit of our God. </a:t>
            </a: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53810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5000" b="1" dirty="0" smtClean="0">
                <a:solidFill>
                  <a:schemeClr val="bg1"/>
                </a:solidFill>
                <a:effectLst>
                  <a:outerShdw blurRad="38100" dist="38100" dir="2700000" algn="tl">
                    <a:srgbClr val="000000"/>
                  </a:outerShdw>
                </a:effectLst>
              </a:rPr>
              <a:t>The Conversion of Paul </a:t>
            </a:r>
            <a:endParaRPr lang="en-US" sz="50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066800"/>
            <a:ext cx="8763000" cy="5715000"/>
          </a:xfrm>
        </p:spPr>
        <p:txBody>
          <a:bodyPr>
            <a:noAutofit/>
          </a:bodyPr>
          <a:lstStyle/>
          <a:p>
            <a:pPr marL="0" indent="0">
              <a:lnSpc>
                <a:spcPct val="80000"/>
              </a:lnSpc>
              <a:spcBef>
                <a:spcPts val="600"/>
              </a:spcBef>
              <a:spcAft>
                <a:spcPts val="600"/>
              </a:spcAft>
              <a:buNone/>
            </a:pPr>
            <a:r>
              <a:rPr lang="en-US" sz="4000" b="1" dirty="0" smtClean="0">
                <a:solidFill>
                  <a:srgbClr val="FFFFA7"/>
                </a:solidFill>
              </a:rPr>
              <a:t>Acts 9:3-5 </a:t>
            </a:r>
            <a:r>
              <a:rPr lang="en-US" sz="4000" dirty="0" smtClean="0">
                <a:solidFill>
                  <a:srgbClr val="FFFFA7"/>
                </a:solidFill>
              </a:rPr>
              <a:t>(26:15)</a:t>
            </a:r>
            <a:endParaRPr lang="en-US" sz="4000" b="1" dirty="0" smtClean="0">
              <a:solidFill>
                <a:srgbClr val="FFFFA7"/>
              </a:solidFill>
            </a:endParaRPr>
          </a:p>
          <a:p>
            <a:pPr marL="971550" lvl="1" indent="-571500">
              <a:lnSpc>
                <a:spcPct val="80000"/>
              </a:lnSpc>
              <a:spcBef>
                <a:spcPts val="600"/>
              </a:spcBef>
              <a:spcAft>
                <a:spcPts val="600"/>
              </a:spcAft>
            </a:pPr>
            <a:r>
              <a:rPr lang="en-US" sz="3600" dirty="0" smtClean="0">
                <a:solidFill>
                  <a:schemeClr val="bg1"/>
                </a:solidFill>
              </a:rPr>
              <a:t>Saul thought he knew God but had never met Jesus.</a:t>
            </a:r>
          </a:p>
          <a:p>
            <a:pPr marL="971550" lvl="1" indent="-571500">
              <a:lnSpc>
                <a:spcPct val="80000"/>
              </a:lnSpc>
              <a:spcBef>
                <a:spcPts val="600"/>
              </a:spcBef>
              <a:spcAft>
                <a:spcPts val="600"/>
              </a:spcAft>
            </a:pPr>
            <a:r>
              <a:rPr lang="en-US" sz="3600" dirty="0" smtClean="0">
                <a:solidFill>
                  <a:schemeClr val="bg1"/>
                </a:solidFill>
              </a:rPr>
              <a:t>We all must meet, and desire to know Jesus</a:t>
            </a:r>
            <a:endParaRPr lang="en-US" sz="3600" dirty="0" smtClean="0">
              <a:solidFill>
                <a:schemeClr val="bg1"/>
              </a:solidFill>
            </a:endParaRPr>
          </a:p>
        </p:txBody>
      </p:sp>
      <p:grpSp>
        <p:nvGrpSpPr>
          <p:cNvPr id="7" name="Group 6"/>
          <p:cNvGrpSpPr/>
          <p:nvPr/>
        </p:nvGrpSpPr>
        <p:grpSpPr>
          <a:xfrm>
            <a:off x="0" y="-152400"/>
            <a:ext cx="9290732" cy="1689476"/>
            <a:chOff x="0" y="-152400"/>
            <a:chExt cx="9290732" cy="1689476"/>
          </a:xfrm>
        </p:grpSpPr>
        <p:cxnSp>
          <p:nvCxnSpPr>
            <p:cNvPr id="8" name="Straight Connector 7"/>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32967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8238"/>
            <a:ext cx="8267700" cy="906162"/>
          </a:xfrm>
        </p:spPr>
        <p:txBody>
          <a:bodyPr>
            <a:normAutofit/>
          </a:bodyPr>
          <a:lstStyle/>
          <a:p>
            <a:pPr algn="l">
              <a:lnSpc>
                <a:spcPct val="80000"/>
              </a:lnSpc>
            </a:pPr>
            <a:r>
              <a:rPr lang="en-US" sz="4500" b="1" dirty="0" smtClean="0">
                <a:solidFill>
                  <a:schemeClr val="bg1"/>
                </a:solidFill>
                <a:effectLst>
                  <a:outerShdw blurRad="38100" dist="38100" dir="2700000" algn="tl">
                    <a:srgbClr val="000000"/>
                  </a:outerShdw>
                </a:effectLst>
              </a:rPr>
              <a:t>1 Timothy 1:12-15 </a:t>
            </a:r>
            <a:r>
              <a:rPr lang="en-US" sz="2800" b="1" dirty="0" smtClean="0">
                <a:solidFill>
                  <a:schemeClr val="bg1"/>
                </a:solidFill>
                <a:effectLst>
                  <a:outerShdw blurRad="38100" dist="38100" dir="2700000" algn="tl">
                    <a:srgbClr val="000000"/>
                  </a:outerShdw>
                </a:effectLst>
              </a:rPr>
              <a:t>(NIV</a:t>
            </a:r>
            <a:r>
              <a:rPr lang="en-US" sz="2800" b="1" dirty="0" smtClean="0">
                <a:solidFill>
                  <a:schemeClr val="bg1"/>
                </a:solidFill>
                <a:effectLst>
                  <a:outerShdw blurRad="38100" dist="38100" dir="2700000" algn="tl">
                    <a:srgbClr val="000000"/>
                  </a:outerShdw>
                </a:effectLst>
              </a:rPr>
              <a:t>)</a:t>
            </a:r>
            <a:endParaRPr lang="en-US" sz="2800" b="1" dirty="0">
              <a:solidFill>
                <a:schemeClr val="bg1"/>
              </a:solidFill>
              <a:effectLst>
                <a:outerShdw blurRad="38100" dist="38100" dir="2700000" algn="tl">
                  <a:srgbClr val="000000"/>
                </a:outerShdw>
              </a:effectLst>
            </a:endParaRPr>
          </a:p>
        </p:txBody>
      </p:sp>
      <p:sp>
        <p:nvSpPr>
          <p:cNvPr id="3" name="Content Placeholder 2"/>
          <p:cNvSpPr>
            <a:spLocks noGrp="1"/>
          </p:cNvSpPr>
          <p:nvPr>
            <p:ph idx="1"/>
          </p:nvPr>
        </p:nvSpPr>
        <p:spPr>
          <a:xfrm>
            <a:off x="228600" y="914400"/>
            <a:ext cx="8686800" cy="5715000"/>
          </a:xfrm>
        </p:spPr>
        <p:txBody>
          <a:bodyPr>
            <a:noAutofit/>
          </a:bodyPr>
          <a:lstStyle/>
          <a:p>
            <a:pPr marL="0" indent="0">
              <a:buNone/>
            </a:pPr>
            <a:r>
              <a:rPr lang="en-US" sz="3000" b="1" baseline="30000" dirty="0">
                <a:solidFill>
                  <a:schemeClr val="bg1"/>
                </a:solidFill>
              </a:rPr>
              <a:t>12 </a:t>
            </a:r>
            <a:r>
              <a:rPr lang="en-US" sz="3000" b="1" dirty="0">
                <a:solidFill>
                  <a:schemeClr val="bg1"/>
                </a:solidFill>
              </a:rPr>
              <a:t>I thank Christ Jesus our Lord, who has given me strength to do his work. He considered me trustworthy and appointed me to serve him, </a:t>
            </a:r>
            <a:r>
              <a:rPr lang="en-US" sz="3000" b="1" baseline="30000" dirty="0">
                <a:solidFill>
                  <a:schemeClr val="bg1"/>
                </a:solidFill>
              </a:rPr>
              <a:t>13 </a:t>
            </a:r>
            <a:r>
              <a:rPr lang="en-US" sz="3000" b="1" dirty="0">
                <a:solidFill>
                  <a:schemeClr val="bg1"/>
                </a:solidFill>
              </a:rPr>
              <a:t>even though I used to blaspheme the name of Christ. In my insolence, I persecuted his people. But God had mercy on me because I did it in ignorance and unbelief. </a:t>
            </a:r>
            <a:r>
              <a:rPr lang="en-US" sz="3000" b="1" baseline="30000" dirty="0">
                <a:solidFill>
                  <a:schemeClr val="bg1"/>
                </a:solidFill>
              </a:rPr>
              <a:t>14 </a:t>
            </a:r>
            <a:r>
              <a:rPr lang="en-US" sz="3000" b="1" dirty="0">
                <a:solidFill>
                  <a:schemeClr val="bg1"/>
                </a:solidFill>
              </a:rPr>
              <a:t>Oh, how generous and gracious our Lord was! He filled me with the faith and love that come from Christ </a:t>
            </a:r>
            <a:r>
              <a:rPr lang="en-US" sz="3000" b="1" dirty="0" smtClean="0">
                <a:solidFill>
                  <a:schemeClr val="bg1"/>
                </a:solidFill>
              </a:rPr>
              <a:t>Jesus. </a:t>
            </a:r>
            <a:r>
              <a:rPr lang="en-US" sz="3000" b="1" baseline="30000" dirty="0" smtClean="0">
                <a:solidFill>
                  <a:schemeClr val="bg1"/>
                </a:solidFill>
              </a:rPr>
              <a:t>15</a:t>
            </a:r>
            <a:r>
              <a:rPr lang="en-US" sz="3000" b="1" baseline="30000" dirty="0">
                <a:solidFill>
                  <a:schemeClr val="bg1"/>
                </a:solidFill>
              </a:rPr>
              <a:t> </a:t>
            </a:r>
            <a:r>
              <a:rPr lang="en-US" sz="3000" b="1" dirty="0">
                <a:solidFill>
                  <a:schemeClr val="bg1"/>
                </a:solidFill>
              </a:rPr>
              <a:t>This is a trustworthy saying, and everyone should accept it: “Christ Jesus came into the world to save sinners”—and I am the worst of them all. </a:t>
            </a:r>
          </a:p>
        </p:txBody>
      </p:sp>
      <p:grpSp>
        <p:nvGrpSpPr>
          <p:cNvPr id="9" name="Group 8"/>
          <p:cNvGrpSpPr/>
          <p:nvPr/>
        </p:nvGrpSpPr>
        <p:grpSpPr>
          <a:xfrm>
            <a:off x="0" y="-152400"/>
            <a:ext cx="9290732" cy="1689476"/>
            <a:chOff x="0" y="-152400"/>
            <a:chExt cx="9290732" cy="1689476"/>
          </a:xfrm>
        </p:grpSpPr>
        <p:cxnSp>
          <p:nvCxnSpPr>
            <p:cNvPr id="10" name="Straight Connector 9"/>
            <p:cNvCxnSpPr/>
            <p:nvPr/>
          </p:nvCxnSpPr>
          <p:spPr>
            <a:xfrm flipH="1">
              <a:off x="0" y="800100"/>
              <a:ext cx="7391400" cy="0"/>
            </a:xfrm>
            <a:prstGeom prst="line">
              <a:avLst/>
            </a:prstGeom>
            <a:ln w="28575">
              <a:solidFill>
                <a:srgbClr val="D1C9A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52400"/>
              <a:ext cx="2432732" cy="1689476"/>
            </a:xfrm>
            <a:prstGeom prst="rect">
              <a:avLst/>
            </a:prstGeom>
          </p:spPr>
        </p:pic>
      </p:grpSp>
    </p:spTree>
    <p:extLst>
      <p:ext uri="{BB962C8B-B14F-4D97-AF65-F5344CB8AC3E}">
        <p14:creationId xmlns:p14="http://schemas.microsoft.com/office/powerpoint/2010/main" val="405791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18692</TotalTime>
  <Words>555</Words>
  <Application>Microsoft Office PowerPoint</Application>
  <PresentationFormat>On-screen Show (4:3)</PresentationFormat>
  <Paragraphs>56</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The Conversion of Saul</vt:lpstr>
      <vt:lpstr>Acts 9:1-19 (Acts 26:12-14)</vt:lpstr>
      <vt:lpstr>The Conversion of Paul </vt:lpstr>
      <vt:lpstr>Romans 5:8-10 (NLT)</vt:lpstr>
      <vt:lpstr>1 Corinthians 6:9-11 (NIV)</vt:lpstr>
      <vt:lpstr>The Conversion of Paul </vt:lpstr>
      <vt:lpstr>1 Timothy 1:12-15 (NIV)</vt:lpstr>
      <vt:lpstr>The Conversion of Paul </vt:lpstr>
      <vt:lpstr>Acts 26:16-18 (NIV)</vt:lpstr>
      <vt:lpstr>Ephesians 1:3-6 (NIV)</vt:lpstr>
      <vt:lpstr>1 Peter 3:15 (NIV)</vt:lpstr>
      <vt:lpstr>The Conversion of Paul </vt:lpstr>
      <vt:lpstr>1 Peter 1:6-7 (NLT)</vt:lpstr>
      <vt:lpstr>The Conversion of Paul </vt:lpstr>
      <vt:lpstr>1 Peter 1:8-9 (NLT)</vt:lpstr>
      <vt:lpstr>Do you want to meet Jesus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Constantly in Prayer</dc:title>
  <dc:creator>Shawn McCracken</dc:creator>
  <cp:lastModifiedBy>Scott Wiens</cp:lastModifiedBy>
  <cp:revision>214</cp:revision>
  <dcterms:created xsi:type="dcterms:W3CDTF">2013-08-10T13:23:42Z</dcterms:created>
  <dcterms:modified xsi:type="dcterms:W3CDTF">2014-02-16T12:13:17Z</dcterms:modified>
</cp:coreProperties>
</file>