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sldIdLst>
    <p:sldId id="430" r:id="rId2"/>
    <p:sldId id="391" r:id="rId3"/>
    <p:sldId id="424" r:id="rId4"/>
    <p:sldId id="431" r:id="rId5"/>
    <p:sldId id="438" r:id="rId6"/>
    <p:sldId id="432" r:id="rId7"/>
    <p:sldId id="433" r:id="rId8"/>
    <p:sldId id="434" r:id="rId9"/>
    <p:sldId id="418" r:id="rId10"/>
    <p:sldId id="414" r:id="rId11"/>
    <p:sldId id="436" r:id="rId12"/>
    <p:sldId id="429" r:id="rId13"/>
    <p:sldId id="427" r:id="rId14"/>
    <p:sldId id="439" r:id="rId15"/>
    <p:sldId id="437" r:id="rId16"/>
  </p:sldIdLst>
  <p:sldSz cx="9144000" cy="6858000" type="screen4x3"/>
  <p:notesSz cx="6858000" cy="9144000"/>
  <p:embeddedFontLst>
    <p:embeddedFont>
      <p:font typeface="Tw Cen MT" pitchFamily="34" charset="0"/>
      <p:regular r:id="rId17"/>
      <p:bold r:id="rId18"/>
      <p:italic r:id="rId19"/>
      <p:boldItalic r:id="rId20"/>
    </p:embeddedFont>
    <p:embeddedFont>
      <p:font typeface="Calibri" pitchFamily="34" charset="0"/>
      <p:regular r:id="rId21"/>
      <p:bold r:id="rId22"/>
      <p:italic r:id="rId23"/>
      <p:bold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4634"/>
    <a:srgbClr val="6B8EA5"/>
    <a:srgbClr val="828E8E"/>
    <a:srgbClr val="FFFF99"/>
    <a:srgbClr val="FFFF66"/>
    <a:srgbClr val="5F5C4F"/>
    <a:srgbClr val="D9D9D9"/>
    <a:srgbClr val="85978F"/>
    <a:srgbClr val="6F837A"/>
    <a:srgbClr val="89857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autoAdjust="0"/>
    <p:restoredTop sz="94128" autoAdjust="0"/>
  </p:normalViewPr>
  <p:slideViewPr>
    <p:cSldViewPr>
      <p:cViewPr>
        <p:scale>
          <a:sx n="75" d="100"/>
          <a:sy n="75" d="100"/>
        </p:scale>
        <p:origin x="-372" y="66"/>
      </p:cViewPr>
      <p:guideLst>
        <p:guide orient="horz" pos="2160"/>
        <p:guide pos="2880"/>
      </p:guideLst>
    </p:cSldViewPr>
  </p:slideViewPr>
  <p:outlineViewPr>
    <p:cViewPr>
      <p:scale>
        <a:sx n="33" d="100"/>
        <a:sy n="33" d="100"/>
      </p:scale>
      <p:origin x="0" y="582"/>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pPr/>
              <a:t>‹#›</a:t>
            </a:fld>
            <a:endParaRPr lang="en-US"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91" name="Footer Placeholder 90"/>
          <p:cNvSpPr>
            <a:spLocks noGrp="1"/>
          </p:cNvSpPr>
          <p:nvPr>
            <p:ph type="ftr" sz="quarter" idx="11"/>
          </p:nvPr>
        </p:nvSpPr>
        <p:spPr/>
        <p:txBody>
          <a:bodyPr/>
          <a:lstStyle/>
          <a:p>
            <a:endParaRPr lang="en-US" dirty="0"/>
          </a:p>
        </p:txBody>
      </p:sp>
      <p:sp>
        <p:nvSpPr>
          <p:cNvPr id="92" name="Slide Number Placeholder 91"/>
          <p:cNvSpPr>
            <a:spLocks noGrp="1"/>
          </p:cNvSpPr>
          <p:nvPr>
            <p:ph type="sldNum" sz="quarter" idx="12"/>
          </p:nvPr>
        </p:nvSpPr>
        <p:spPr/>
        <p:txBody>
          <a:bodyPr/>
          <a:lstStyle/>
          <a:p>
            <a:fld id="{459C71D3-11B3-4A30-8287-0A25969E69E8}"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9C71D3-11B3-4A30-8287-0A25969E69E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59C71D3-11B3-4A30-8287-0A25969E69E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59C71D3-11B3-4A30-8287-0A25969E69E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59C71D3-11B3-4A30-8287-0A25969E69E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9C71D3-11B3-4A30-8287-0A25969E69E8}" type="slidenum">
              <a:rPr lang="en-US" smtClean="0"/>
              <a:pPr/>
              <a:t>‹#›</a:t>
            </a:fld>
            <a:endParaRPr lang="en-US"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3CB841FF-2265-490D-82DC-A1CE081A9D8D}" type="datetimeFigureOut">
              <a:rPr lang="en-US" smtClean="0"/>
              <a:pPr/>
              <a:t>7/7/2012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9C71D3-11B3-4A30-8287-0A25969E69E8}" type="slidenum">
              <a:rPr lang="en-US" smtClean="0"/>
              <a:pPr/>
              <a:t>‹#›</a:t>
            </a:fld>
            <a:endParaRPr lang="en-US"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3CB841FF-2265-490D-82DC-A1CE081A9D8D}" type="datetimeFigureOut">
              <a:rPr lang="en-US" smtClean="0"/>
              <a:pPr/>
              <a:t>7/7/2012</a:t>
            </a:fld>
            <a:endParaRPr lang="en-US"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459C71D3-11B3-4A30-8287-0A25969E69E8}"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9448800" cy="7162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66724985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
            <a:ext cx="8382000" cy="749300"/>
          </a:xfrm>
        </p:spPr>
        <p:txBody>
          <a:bodyPr>
            <a:noAutofit/>
          </a:bodyPr>
          <a:lstStyle/>
          <a:p>
            <a:pPr algn="ctr"/>
            <a:r>
              <a:rPr lang="en-US" sz="4000" dirty="0" smtClean="0">
                <a:solidFill>
                  <a:schemeClr val="tx1"/>
                </a:solidFill>
                <a:effectLst>
                  <a:outerShdw blurRad="38100" dist="38100" dir="2700000" algn="tl">
                    <a:srgbClr val="424634"/>
                  </a:outerShdw>
                </a:effectLst>
                <a:latin typeface="Calibri" pitchFamily="34" charset="0"/>
                <a:cs typeface="Calibri" pitchFamily="34" charset="0"/>
              </a:rPr>
              <a:t>Response to Sin</a:t>
            </a:r>
            <a:endParaRPr lang="en-US" sz="26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304800" y="914400"/>
            <a:ext cx="4267200" cy="685800"/>
          </a:xfrm>
        </p:spPr>
        <p:txBody>
          <a:bodyPr>
            <a:noAutofit/>
          </a:bodyPr>
          <a:lstStyle/>
          <a:p>
            <a:pPr marL="0" indent="0" algn="ctr">
              <a:buNone/>
            </a:pPr>
            <a:r>
              <a:rPr lang="en-US" sz="3600" dirty="0" smtClean="0">
                <a:solidFill>
                  <a:schemeClr val="tx1"/>
                </a:solidFill>
                <a:effectLst>
                  <a:outerShdw blurRad="38100" dist="38100" dir="2700000" algn="tl">
                    <a:srgbClr val="424634"/>
                  </a:outerShdw>
                </a:effectLst>
                <a:latin typeface="Calibri" pitchFamily="34" charset="0"/>
                <a:cs typeface="Calibri" pitchFamily="34" charset="0"/>
              </a:rPr>
              <a:t>Gods Way</a:t>
            </a:r>
            <a:endParaRPr lang="en-US" sz="3600" dirty="0" smtClean="0">
              <a:solidFill>
                <a:schemeClr val="tx1"/>
              </a:solidFill>
              <a:effectLst>
                <a:outerShdw blurRad="38100" dist="38100" dir="2700000" algn="tl">
                  <a:srgbClr val="424634"/>
                </a:outerShdw>
              </a:effectLst>
              <a:latin typeface="Calibri" pitchFamily="34" charset="0"/>
              <a:cs typeface="Calibri" pitchFamily="34" charset="0"/>
            </a:endParaRPr>
          </a:p>
          <a:p>
            <a:pPr marL="0" indent="0">
              <a:buNone/>
            </a:pPr>
            <a:endParaRPr lang="en-US" sz="3600" dirty="0" smtClean="0">
              <a:solidFill>
                <a:schemeClr val="tx1"/>
              </a:solidFill>
              <a:effectLst>
                <a:outerShdw blurRad="38100" dist="38100" dir="2700000" algn="tl">
                  <a:srgbClr val="424634"/>
                </a:outerShdw>
              </a:effectLst>
              <a:latin typeface="Calibri" pitchFamily="34" charset="0"/>
              <a:cs typeface="Calibri" pitchFamily="34" charset="0"/>
            </a:endParaRPr>
          </a:p>
        </p:txBody>
      </p:sp>
      <p:grpSp>
        <p:nvGrpSpPr>
          <p:cNvPr id="10" name="Group 9"/>
          <p:cNvGrpSpPr/>
          <p:nvPr/>
        </p:nvGrpSpPr>
        <p:grpSpPr>
          <a:xfrm>
            <a:off x="6705600" y="5790843"/>
            <a:ext cx="2209800" cy="1024694"/>
            <a:chOff x="6705600" y="5790843"/>
            <a:chExt cx="2209800" cy="1024694"/>
          </a:xfrm>
        </p:grpSpPr>
        <p:pic>
          <p:nvPicPr>
            <p:cNvPr id="11" name="Picture 10"/>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2" name="Straight Connector 11"/>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8" name="Content Placeholder 6"/>
          <p:cNvSpPr txBox="1">
            <a:spLocks/>
          </p:cNvSpPr>
          <p:nvPr/>
        </p:nvSpPr>
        <p:spPr>
          <a:xfrm>
            <a:off x="4495800" y="914400"/>
            <a:ext cx="4419600" cy="7620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
                <a:schemeClr val="accent1">
                  <a:lumMod val="60000"/>
                  <a:lumOff val="40000"/>
                </a:schemeClr>
              </a:buClr>
              <a:buSzTx/>
              <a:buFont typeface="Arial" pitchFamily="34" charset="0"/>
              <a:buNone/>
              <a:tabLst/>
              <a:defRPr/>
            </a:pPr>
            <a:r>
              <a:rPr kumimoji="0" lang="en-US" sz="3600" i="0" u="none" strike="noStrike" kern="1200" cap="none" spc="0" normalizeH="0" baseline="0" noProof="0" dirty="0" smtClean="0">
                <a:ln>
                  <a:noFill/>
                </a:ln>
                <a:solidFill>
                  <a:schemeClr val="tx1"/>
                </a:solidFill>
                <a:effectLst>
                  <a:outerShdw blurRad="38100" dist="38100" dir="2700000" algn="tl">
                    <a:srgbClr val="424634"/>
                  </a:outerShdw>
                </a:effectLst>
                <a:uLnTx/>
                <a:uFillTx/>
                <a:latin typeface="Calibri" pitchFamily="34" charset="0"/>
                <a:ea typeface="+mn-ea"/>
                <a:cs typeface="Calibri" pitchFamily="34" charset="0"/>
              </a:rPr>
              <a:t>Satan’s Way</a:t>
            </a:r>
            <a:endParaRPr kumimoji="0" lang="en-US" sz="3600" i="0" u="none" strike="noStrike" kern="1200" cap="none" spc="0" normalizeH="0" baseline="0" noProof="0" dirty="0" smtClean="0">
              <a:ln>
                <a:noFill/>
              </a:ln>
              <a:solidFill>
                <a:schemeClr val="tx1"/>
              </a:solidFill>
              <a:effectLst>
                <a:outerShdw blurRad="38100" dist="38100" dir="2700000" algn="tl">
                  <a:srgbClr val="424634"/>
                </a:outerShdw>
              </a:effectLst>
              <a:uLnTx/>
              <a:uFillTx/>
              <a:latin typeface="Calibri" pitchFamily="34" charset="0"/>
              <a:ea typeface="+mn-ea"/>
              <a:cs typeface="Calibri" pitchFamily="34" charset="0"/>
            </a:endParaRPr>
          </a:p>
        </p:txBody>
      </p:sp>
      <p:sp>
        <p:nvSpPr>
          <p:cNvPr id="1026" name="Text Box 2"/>
          <p:cNvSpPr txBox="1">
            <a:spLocks noChangeArrowheads="1"/>
          </p:cNvSpPr>
          <p:nvPr/>
        </p:nvSpPr>
        <p:spPr bwMode="auto">
          <a:xfrm>
            <a:off x="1905000" y="1524000"/>
            <a:ext cx="1071563" cy="714375"/>
          </a:xfrm>
          <a:prstGeom prst="rect">
            <a:avLst/>
          </a:prstGeom>
          <a:solidFill>
            <a:srgbClr val="FFFFFF">
              <a:alpha val="0"/>
            </a:srgbClr>
          </a:solidFill>
          <a:ln w="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000" b="0" i="0" u="none" strike="noStrike" cap="none" normalizeH="0" baseline="0" dirty="0" smtClean="0">
                <a:ln>
                  <a:noFill/>
                </a:ln>
                <a:solidFill>
                  <a:schemeClr val="tx1"/>
                </a:solidFill>
                <a:effectLst/>
                <a:latin typeface="Calibri" pitchFamily="34" charset="0"/>
              </a:rPr>
              <a:t>Sin</a:t>
            </a:r>
            <a:endParaRPr kumimoji="0" lang="en-US" sz="3000" b="0" i="0" u="none" strike="noStrike" cap="none" normalizeH="0" baseline="0" dirty="0" smtClean="0">
              <a:ln>
                <a:noFill/>
              </a:ln>
              <a:solidFill>
                <a:schemeClr val="tx1"/>
              </a:solidFill>
              <a:effectLst/>
              <a:latin typeface="Arial" pitchFamily="34" charset="0"/>
            </a:endParaRPr>
          </a:p>
        </p:txBody>
      </p:sp>
      <p:sp>
        <p:nvSpPr>
          <p:cNvPr id="1027" name="AutoShape 3"/>
          <p:cNvSpPr>
            <a:spLocks noChangeArrowheads="1"/>
          </p:cNvSpPr>
          <p:nvPr/>
        </p:nvSpPr>
        <p:spPr bwMode="auto">
          <a:xfrm>
            <a:off x="2133600" y="2133600"/>
            <a:ext cx="642937" cy="652463"/>
          </a:xfrm>
          <a:prstGeom prst="downArrow">
            <a:avLst>
              <a:gd name="adj1" fmla="val 50000"/>
              <a:gd name="adj2" fmla="val 37222"/>
            </a:avLst>
          </a:prstGeom>
          <a:solidFill>
            <a:srgbClr val="FF0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 name="Text Box 2"/>
          <p:cNvSpPr txBox="1">
            <a:spLocks noChangeArrowheads="1"/>
          </p:cNvSpPr>
          <p:nvPr/>
        </p:nvSpPr>
        <p:spPr bwMode="auto">
          <a:xfrm>
            <a:off x="1295400" y="2743200"/>
            <a:ext cx="2590800" cy="714375"/>
          </a:xfrm>
          <a:prstGeom prst="rect">
            <a:avLst/>
          </a:prstGeom>
          <a:solidFill>
            <a:srgbClr val="FFFFFF">
              <a:alpha val="0"/>
            </a:srgbClr>
          </a:solidFill>
          <a:ln w="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sz="3000" dirty="0" smtClean="0">
                <a:latin typeface="Calibri" pitchFamily="34" charset="0"/>
              </a:rPr>
              <a:t>Conviction</a:t>
            </a:r>
            <a:endParaRPr kumimoji="0" lang="en-US" sz="3000" b="0" i="0" u="none" strike="noStrike" cap="none" normalizeH="0" baseline="0" dirty="0" smtClean="0">
              <a:ln>
                <a:noFill/>
              </a:ln>
              <a:solidFill>
                <a:schemeClr val="tx1"/>
              </a:solidFill>
              <a:effectLst/>
              <a:latin typeface="Arial" pitchFamily="34" charset="0"/>
            </a:endParaRPr>
          </a:p>
        </p:txBody>
      </p:sp>
      <p:sp>
        <p:nvSpPr>
          <p:cNvPr id="14" name="AutoShape 3"/>
          <p:cNvSpPr>
            <a:spLocks noChangeArrowheads="1"/>
          </p:cNvSpPr>
          <p:nvPr/>
        </p:nvSpPr>
        <p:spPr bwMode="auto">
          <a:xfrm>
            <a:off x="2133600" y="3429000"/>
            <a:ext cx="642937" cy="652463"/>
          </a:xfrm>
          <a:prstGeom prst="downArrow">
            <a:avLst>
              <a:gd name="adj1" fmla="val 50000"/>
              <a:gd name="adj2" fmla="val 37222"/>
            </a:avLst>
          </a:prstGeom>
          <a:solidFill>
            <a:srgbClr val="FF0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 name="Text Box 2"/>
          <p:cNvSpPr txBox="1">
            <a:spLocks noChangeArrowheads="1"/>
          </p:cNvSpPr>
          <p:nvPr/>
        </p:nvSpPr>
        <p:spPr bwMode="auto">
          <a:xfrm>
            <a:off x="838200" y="4114800"/>
            <a:ext cx="3276600" cy="1676400"/>
          </a:xfrm>
          <a:prstGeom prst="rect">
            <a:avLst/>
          </a:prstGeom>
          <a:solidFill>
            <a:srgbClr val="FFFFFF">
              <a:alpha val="0"/>
            </a:srgbClr>
          </a:solidFill>
          <a:ln w="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sz="3000" dirty="0" smtClean="0">
                <a:latin typeface="Calibri" pitchFamily="34" charset="0"/>
              </a:rPr>
              <a:t>Repentance &amp; Restoration</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000" b="0" i="1" u="none" strike="noStrike" cap="none" normalizeH="0" baseline="0" dirty="0" smtClean="0">
                <a:ln>
                  <a:noFill/>
                </a:ln>
                <a:solidFill>
                  <a:schemeClr val="tx1"/>
                </a:solidFill>
                <a:effectLst/>
                <a:latin typeface="Calibri" pitchFamily="34" charset="0"/>
              </a:rPr>
              <a:t>I Corinthians 6:11</a:t>
            </a:r>
            <a:endParaRPr kumimoji="0" lang="en-US" sz="3000" b="0" i="1" u="none" strike="noStrike" cap="none" normalizeH="0" baseline="0" dirty="0" smtClean="0">
              <a:ln>
                <a:noFill/>
              </a:ln>
              <a:solidFill>
                <a:schemeClr val="tx1"/>
              </a:solidFill>
              <a:effectLst/>
              <a:latin typeface="Arial" pitchFamily="34" charset="0"/>
            </a:endParaRPr>
          </a:p>
        </p:txBody>
      </p:sp>
      <p:sp>
        <p:nvSpPr>
          <p:cNvPr id="18" name="Text Box 2"/>
          <p:cNvSpPr txBox="1">
            <a:spLocks noChangeArrowheads="1"/>
          </p:cNvSpPr>
          <p:nvPr/>
        </p:nvSpPr>
        <p:spPr bwMode="auto">
          <a:xfrm>
            <a:off x="6319837" y="1524000"/>
            <a:ext cx="842963" cy="714375"/>
          </a:xfrm>
          <a:prstGeom prst="rect">
            <a:avLst/>
          </a:prstGeom>
          <a:solidFill>
            <a:srgbClr val="FFFFFF">
              <a:alpha val="0"/>
            </a:srgbClr>
          </a:solidFill>
          <a:ln w="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sz="3000" dirty="0" smtClean="0">
                <a:latin typeface="Calibri" pitchFamily="34" charset="0"/>
              </a:rPr>
              <a:t>Sin</a:t>
            </a:r>
            <a:endParaRPr kumimoji="0" lang="en-US" sz="3000" b="0" i="0" u="none" strike="noStrike" cap="none" normalizeH="0" baseline="0" dirty="0" smtClean="0">
              <a:ln>
                <a:noFill/>
              </a:ln>
              <a:solidFill>
                <a:schemeClr val="tx1"/>
              </a:solidFill>
              <a:effectLst/>
              <a:latin typeface="Arial" pitchFamily="34" charset="0"/>
            </a:endParaRPr>
          </a:p>
        </p:txBody>
      </p:sp>
      <p:sp>
        <p:nvSpPr>
          <p:cNvPr id="19" name="Text Box 2"/>
          <p:cNvSpPr txBox="1">
            <a:spLocks noChangeArrowheads="1"/>
          </p:cNvSpPr>
          <p:nvPr/>
        </p:nvSpPr>
        <p:spPr bwMode="auto">
          <a:xfrm>
            <a:off x="5080000" y="4419600"/>
            <a:ext cx="3276600" cy="1295400"/>
          </a:xfrm>
          <a:prstGeom prst="rect">
            <a:avLst/>
          </a:prstGeom>
          <a:solidFill>
            <a:srgbClr val="FFFFFF">
              <a:alpha val="0"/>
            </a:srgbClr>
          </a:solidFill>
          <a:ln w="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sz="3000" dirty="0" smtClean="0">
                <a:latin typeface="Calibri" pitchFamily="34" charset="0"/>
              </a:rPr>
              <a:t>Refusal to</a:t>
            </a:r>
            <a:br>
              <a:rPr lang="en-US" sz="3000" dirty="0" smtClean="0">
                <a:latin typeface="Calibri" pitchFamily="34" charset="0"/>
              </a:rPr>
            </a:br>
            <a:r>
              <a:rPr lang="en-US" sz="3000" dirty="0" smtClean="0">
                <a:latin typeface="Calibri" pitchFamily="34" charset="0"/>
              </a:rPr>
              <a:t>Forgive Self</a:t>
            </a:r>
            <a:endParaRPr kumimoji="0" lang="en-US" sz="3000" b="0" i="0" u="none" strike="noStrike" cap="none" normalizeH="0" baseline="0" dirty="0" smtClean="0">
              <a:ln>
                <a:noFill/>
              </a:ln>
              <a:solidFill>
                <a:schemeClr val="tx1"/>
              </a:solidFill>
              <a:effectLst/>
              <a:latin typeface="Arial" pitchFamily="34" charset="0"/>
            </a:endParaRPr>
          </a:p>
        </p:txBody>
      </p:sp>
      <p:sp>
        <p:nvSpPr>
          <p:cNvPr id="20" name="Text Box 2"/>
          <p:cNvSpPr txBox="1">
            <a:spLocks noChangeArrowheads="1"/>
          </p:cNvSpPr>
          <p:nvPr/>
        </p:nvSpPr>
        <p:spPr bwMode="auto">
          <a:xfrm>
            <a:off x="5257800" y="2743200"/>
            <a:ext cx="3048000" cy="1066800"/>
          </a:xfrm>
          <a:prstGeom prst="rect">
            <a:avLst/>
          </a:prstGeom>
          <a:solidFill>
            <a:srgbClr val="FFFFFF">
              <a:alpha val="0"/>
            </a:srgbClr>
          </a:solidFill>
          <a:ln w="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sz="3000" dirty="0" smtClean="0">
                <a:latin typeface="Calibri" pitchFamily="34" charset="0"/>
              </a:rPr>
              <a:t>Guilt, Shame and Condemnation</a:t>
            </a:r>
            <a:endParaRPr kumimoji="0" lang="en-US" sz="3000" b="0" i="0" u="none" strike="noStrike" cap="none" normalizeH="0" baseline="0" dirty="0" smtClean="0">
              <a:ln>
                <a:noFill/>
              </a:ln>
              <a:solidFill>
                <a:schemeClr val="tx1"/>
              </a:solidFill>
              <a:effectLst/>
              <a:latin typeface="Arial" pitchFamily="34" charset="0"/>
            </a:endParaRPr>
          </a:p>
        </p:txBody>
      </p:sp>
      <p:sp>
        <p:nvSpPr>
          <p:cNvPr id="21" name="AutoShape 3"/>
          <p:cNvSpPr>
            <a:spLocks noChangeArrowheads="1"/>
          </p:cNvSpPr>
          <p:nvPr/>
        </p:nvSpPr>
        <p:spPr bwMode="auto">
          <a:xfrm>
            <a:off x="6400800" y="2133600"/>
            <a:ext cx="642937" cy="652463"/>
          </a:xfrm>
          <a:prstGeom prst="downArrow">
            <a:avLst>
              <a:gd name="adj1" fmla="val 50000"/>
              <a:gd name="adj2" fmla="val 37222"/>
            </a:avLst>
          </a:prstGeom>
          <a:solidFill>
            <a:srgbClr val="FF0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2" name="AutoShape 3"/>
          <p:cNvSpPr>
            <a:spLocks noChangeArrowheads="1"/>
          </p:cNvSpPr>
          <p:nvPr/>
        </p:nvSpPr>
        <p:spPr bwMode="auto">
          <a:xfrm>
            <a:off x="6400800" y="3733800"/>
            <a:ext cx="642937" cy="652463"/>
          </a:xfrm>
          <a:prstGeom prst="downArrow">
            <a:avLst>
              <a:gd name="adj1" fmla="val 50000"/>
              <a:gd name="adj2" fmla="val 37222"/>
            </a:avLst>
          </a:prstGeom>
          <a:solidFill>
            <a:srgbClr val="FF0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8" name="AutoShape 4"/>
          <p:cNvSpPr>
            <a:spLocks noChangeArrowheads="1"/>
          </p:cNvSpPr>
          <p:nvPr/>
        </p:nvSpPr>
        <p:spPr bwMode="auto">
          <a:xfrm rot="16200000">
            <a:off x="4038600" y="2209800"/>
            <a:ext cx="3200400" cy="2438400"/>
          </a:xfrm>
          <a:custGeom>
            <a:avLst/>
            <a:gdLst>
              <a:gd name="G0" fmla="+- 0 0 0"/>
              <a:gd name="G1" fmla="+- 11748650 0 0"/>
              <a:gd name="G2" fmla="+- 0 0 11748650"/>
              <a:gd name="G3" fmla="+- 10800 0 0"/>
              <a:gd name="G4" fmla="+- 0 0 0"/>
              <a:gd name="T0" fmla="*/ 360 256 1"/>
              <a:gd name="T1" fmla="*/ 0 256 1"/>
              <a:gd name="G5" fmla="+- G2 T0 T1"/>
              <a:gd name="G6" fmla="?: G2 G2 G5"/>
              <a:gd name="G7" fmla="+- 0 0 G6"/>
              <a:gd name="G8" fmla="+- 8475 0 0"/>
              <a:gd name="G9" fmla="+- 0 0 11748650"/>
              <a:gd name="G10" fmla="+- 8475 0 2700"/>
              <a:gd name="G11" fmla="cos G10 0"/>
              <a:gd name="G12" fmla="sin G10 0"/>
              <a:gd name="G13" fmla="cos 13500 0"/>
              <a:gd name="G14" fmla="sin 13500 0"/>
              <a:gd name="G15" fmla="+- G11 10800 0"/>
              <a:gd name="G16" fmla="+- G12 10800 0"/>
              <a:gd name="G17" fmla="+- G13 10800 0"/>
              <a:gd name="G18" fmla="+- G14 10800 0"/>
              <a:gd name="G19" fmla="*/ 8475 1 2"/>
              <a:gd name="G20" fmla="+- G19 5400 0"/>
              <a:gd name="G21" fmla="cos G20 0"/>
              <a:gd name="G22" fmla="sin G20 0"/>
              <a:gd name="G23" fmla="+- G21 10800 0"/>
              <a:gd name="G24" fmla="+- G12 G23 G22"/>
              <a:gd name="G25" fmla="+- G22 G23 G11"/>
              <a:gd name="G26" fmla="cos 10800 0"/>
              <a:gd name="G27" fmla="sin 10800 0"/>
              <a:gd name="G28" fmla="cos 8475 0"/>
              <a:gd name="G29" fmla="sin 8475 0"/>
              <a:gd name="G30" fmla="+- G26 10800 0"/>
              <a:gd name="G31" fmla="+- G27 10800 0"/>
              <a:gd name="G32" fmla="+- G28 10800 0"/>
              <a:gd name="G33" fmla="+- G29 10800 0"/>
              <a:gd name="G34" fmla="+- G19 5400 0"/>
              <a:gd name="G35" fmla="cos G34 11748650"/>
              <a:gd name="G36" fmla="sin G34 11748650"/>
              <a:gd name="G37" fmla="+/ 11748650 0 2"/>
              <a:gd name="T2" fmla="*/ 180 256 1"/>
              <a:gd name="T3" fmla="*/ 0 256 1"/>
              <a:gd name="G38" fmla="+- G37 T2 T3"/>
              <a:gd name="G39" fmla="?: G2 G37 G38"/>
              <a:gd name="G40" fmla="cos 10800 G39"/>
              <a:gd name="G41" fmla="sin 10800 G39"/>
              <a:gd name="G42" fmla="cos 8475 G39"/>
              <a:gd name="G43" fmla="sin 8475 G39"/>
              <a:gd name="G44" fmla="+- G40 10800 0"/>
              <a:gd name="G45" fmla="+- G41 10800 0"/>
              <a:gd name="G46" fmla="+- G42 10800 0"/>
              <a:gd name="G47" fmla="+- G43 10800 0"/>
              <a:gd name="G48" fmla="+- G35 10800 0"/>
              <a:gd name="G49" fmla="+- G36 10800 0"/>
              <a:gd name="T4" fmla="*/ 10731 w 21600"/>
              <a:gd name="T5" fmla="*/ 0 h 21600"/>
              <a:gd name="T6" fmla="*/ 1162 w 21600"/>
              <a:gd name="T7" fmla="*/ 10922 h 21600"/>
              <a:gd name="T8" fmla="*/ 10746 w 21600"/>
              <a:gd name="T9" fmla="*/ 2325 h 21600"/>
              <a:gd name="T10" fmla="*/ 24300 w 21600"/>
              <a:gd name="T11" fmla="*/ 10800 h 21600"/>
              <a:gd name="T12" fmla="*/ 20438 w 21600"/>
              <a:gd name="T13" fmla="*/ 14663 h 21600"/>
              <a:gd name="T14" fmla="*/ 16575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9275" y="10800"/>
                </a:moveTo>
                <a:cubicBezTo>
                  <a:pt x="19275" y="6119"/>
                  <a:pt x="15480" y="2325"/>
                  <a:pt x="10800" y="2325"/>
                </a:cubicBezTo>
                <a:cubicBezTo>
                  <a:pt x="6119" y="2325"/>
                  <a:pt x="2325" y="6119"/>
                  <a:pt x="2325" y="10800"/>
                </a:cubicBezTo>
                <a:cubicBezTo>
                  <a:pt x="2324" y="10835"/>
                  <a:pt x="2325" y="10871"/>
                  <a:pt x="2325" y="10907"/>
                </a:cubicBezTo>
                <a:lnTo>
                  <a:pt x="0" y="10937"/>
                </a:lnTo>
                <a:cubicBezTo>
                  <a:pt x="0" y="10891"/>
                  <a:pt x="0" y="10845"/>
                  <a:pt x="0" y="10800"/>
                </a:cubicBezTo>
                <a:cubicBezTo>
                  <a:pt x="0" y="4835"/>
                  <a:pt x="4835" y="0"/>
                  <a:pt x="10800" y="0"/>
                </a:cubicBezTo>
                <a:cubicBezTo>
                  <a:pt x="16764" y="-1"/>
                  <a:pt x="21599" y="4835"/>
                  <a:pt x="21600" y="10799"/>
                </a:cubicBezTo>
                <a:lnTo>
                  <a:pt x="21600" y="10800"/>
                </a:lnTo>
                <a:lnTo>
                  <a:pt x="24300" y="10800"/>
                </a:lnTo>
                <a:lnTo>
                  <a:pt x="20438" y="14663"/>
                </a:lnTo>
                <a:lnTo>
                  <a:pt x="16575" y="10800"/>
                </a:lnTo>
                <a:lnTo>
                  <a:pt x="19275" y="10800"/>
                </a:lnTo>
                <a:close/>
              </a:path>
            </a:pathLst>
          </a:custGeom>
          <a:solidFill>
            <a:srgbClr val="FF0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 xmlns:p14="http://schemas.microsoft.com/office/powerpoint/2010/main" val="48294672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Effect transition="in" filter="fade">
                                      <p:cBhvr>
                                        <p:cTn id="13" dur="500"/>
                                        <p:tgtEl>
                                          <p:spTgt spid="8">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026"/>
                                        </p:tgtEl>
                                        <p:attrNameLst>
                                          <p:attrName>style.visibility</p:attrName>
                                        </p:attrNameLst>
                                      </p:cBhvr>
                                      <p:to>
                                        <p:strVal val="visible"/>
                                      </p:to>
                                    </p:set>
                                    <p:animEffect transition="in" filter="dissolve">
                                      <p:cBhvr>
                                        <p:cTn id="18" dur="500"/>
                                        <p:tgtEl>
                                          <p:spTgt spid="1026"/>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027"/>
                                        </p:tgtEl>
                                        <p:attrNameLst>
                                          <p:attrName>style.visibility</p:attrName>
                                        </p:attrNameLst>
                                      </p:cBhvr>
                                      <p:to>
                                        <p:strVal val="visible"/>
                                      </p:to>
                                    </p:set>
                                    <p:animEffect transition="in" filter="dissolve">
                                      <p:cBhvr>
                                        <p:cTn id="23" dur="500"/>
                                        <p:tgtEl>
                                          <p:spTgt spid="1027"/>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dissolv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dissolve">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dissolve">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dissolve">
                                      <p:cBhvr>
                                        <p:cTn id="43" dur="500"/>
                                        <p:tgtEl>
                                          <p:spTgt spid="18"/>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dissolve">
                                      <p:cBhvr>
                                        <p:cTn id="48" dur="500"/>
                                        <p:tgtEl>
                                          <p:spTgt spid="21"/>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dissolve">
                                      <p:cBhvr>
                                        <p:cTn id="53" dur="500"/>
                                        <p:tgtEl>
                                          <p:spTgt spid="20"/>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dissolve">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dissolve">
                                      <p:cBhvr>
                                        <p:cTn id="63" dur="500"/>
                                        <p:tgtEl>
                                          <p:spTgt spid="19"/>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1028"/>
                                        </p:tgtEl>
                                        <p:attrNameLst>
                                          <p:attrName>style.visibility</p:attrName>
                                        </p:attrNameLst>
                                      </p:cBhvr>
                                      <p:to>
                                        <p:strVal val="visible"/>
                                      </p:to>
                                    </p:set>
                                    <p:animEffect transition="in" filter="dissolve">
                                      <p:cBhvr>
                                        <p:cTn id="68"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26" grpId="0" animBg="1"/>
      <p:bldP spid="1027" grpId="0" animBg="1"/>
      <p:bldP spid="13" grpId="0" animBg="1"/>
      <p:bldP spid="14" grpId="0" animBg="1"/>
      <p:bldP spid="17" grpId="0" animBg="1"/>
      <p:bldP spid="18" grpId="0" animBg="1"/>
      <p:bldP spid="19" grpId="0" animBg="1"/>
      <p:bldP spid="20" grpId="0" animBg="1"/>
      <p:bldP spid="21" grpId="0" animBg="1"/>
      <p:bldP spid="22" grpId="0" animBg="1"/>
      <p:bldP spid="102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057400" y="2590800"/>
            <a:ext cx="5029200" cy="1600200"/>
          </a:xfrm>
        </p:spPr>
        <p:txBody>
          <a:bodyPr>
            <a:noAutofit/>
          </a:bodyPr>
          <a:lstStyle/>
          <a:p>
            <a:pPr marL="0" lvl="0" indent="0" algn="ctr">
              <a:lnSpc>
                <a:spcPct val="80000"/>
              </a:lnSpc>
              <a:spcBef>
                <a:spcPts val="1200"/>
              </a:spcBef>
              <a:buNone/>
            </a:pPr>
            <a:r>
              <a:rPr lang="en-US" sz="12500" b="1" dirty="0" smtClean="0">
                <a:solidFill>
                  <a:schemeClr val="tx1"/>
                </a:solidFill>
                <a:effectLst>
                  <a:outerShdw blurRad="38100" dist="38100" dir="2700000" algn="tl">
                    <a:srgbClr val="000000">
                      <a:alpha val="43137"/>
                    </a:srgbClr>
                  </a:outerShdw>
                </a:effectLst>
                <a:latin typeface="Calibri" pitchFamily="34" charset="0"/>
                <a:cs typeface="Calibri" pitchFamily="34" charset="0"/>
              </a:rPr>
              <a:t>PRIDE</a:t>
            </a:r>
            <a:endParaRPr lang="en-US" sz="12500" b="1" dirty="0">
              <a:solidFill>
                <a:schemeClr val="tx1"/>
              </a:solidFill>
              <a:effectLst>
                <a:outerShdw blurRad="38100" dist="38100" dir="2700000" algn="tl">
                  <a:srgbClr val="000000">
                    <a:alpha val="43137"/>
                  </a:srgbClr>
                </a:outerShdw>
              </a:effectLst>
              <a:latin typeface="Calibri" pitchFamily="34" charset="0"/>
              <a:cs typeface="Calibri" pitchFamily="34" charset="0"/>
            </a:endParaRPr>
          </a:p>
        </p:txBody>
      </p:sp>
      <p:grpSp>
        <p:nvGrpSpPr>
          <p:cNvPr id="2" name="Group 5"/>
          <p:cNvGrpSpPr/>
          <p:nvPr/>
        </p:nvGrpSpPr>
        <p:grpSpPr>
          <a:xfrm>
            <a:off x="6705600" y="5790843"/>
            <a:ext cx="2209800" cy="1024694"/>
            <a:chOff x="6705600" y="5790843"/>
            <a:chExt cx="2209800" cy="1024694"/>
          </a:xfrm>
        </p:grpSpPr>
        <p:pic>
          <p:nvPicPr>
            <p:cNvPr id="7" name="Picture 6"/>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8" name="Straight Connector 7"/>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61582116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28600" y="228600"/>
            <a:ext cx="8382000" cy="838200"/>
          </a:xfrm>
        </p:spPr>
        <p:txBody>
          <a:bodyPr>
            <a:noAutofit/>
          </a:bodyPr>
          <a:lstStyle/>
          <a:p>
            <a:pPr algn="ctr"/>
            <a:r>
              <a:rPr lang="en-US" sz="4000" dirty="0" smtClean="0">
                <a:solidFill>
                  <a:schemeClr val="tx1"/>
                </a:solidFill>
                <a:effectLst>
                  <a:outerShdw blurRad="38100" dist="38100" dir="2700000" algn="tl">
                    <a:srgbClr val="424634"/>
                  </a:outerShdw>
                </a:effectLst>
                <a:latin typeface="Calibri" pitchFamily="34" charset="0"/>
                <a:cs typeface="Calibri" pitchFamily="34" charset="0"/>
              </a:rPr>
              <a:t>Not Forgiving Yourself Is Like Saying…</a:t>
            </a:r>
            <a:endParaRPr lang="en-US" sz="26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228600" y="990600"/>
            <a:ext cx="8686800" cy="4876800"/>
          </a:xfrm>
        </p:spPr>
        <p:txBody>
          <a:bodyPr>
            <a:noAutofit/>
          </a:bodyPr>
          <a:lstStyle/>
          <a:p>
            <a:pPr marL="514350" indent="-514350">
              <a:buNone/>
            </a:pPr>
            <a:r>
              <a:rPr lang="en-US" sz="3300" dirty="0" smtClean="0">
                <a:solidFill>
                  <a:schemeClr val="tx1"/>
                </a:solidFill>
                <a:effectLst>
                  <a:outerShdw blurRad="38100" dist="38100" dir="2700000" algn="tl">
                    <a:srgbClr val="424634"/>
                  </a:outerShdw>
                </a:effectLst>
                <a:latin typeface="Calibri" pitchFamily="34" charset="0"/>
                <a:cs typeface="Calibri" pitchFamily="34" charset="0"/>
              </a:rPr>
              <a:t>… Jesus suffered but I need to suffer more</a:t>
            </a:r>
          </a:p>
          <a:p>
            <a:pPr marL="342900" indent="-342900">
              <a:buNone/>
            </a:pPr>
            <a:r>
              <a:rPr lang="en-US" sz="3300" dirty="0" smtClean="0">
                <a:solidFill>
                  <a:schemeClr val="tx1"/>
                </a:solidFill>
                <a:effectLst>
                  <a:outerShdw blurRad="38100" dist="38100" dir="2700000" algn="tl">
                    <a:srgbClr val="424634"/>
                  </a:outerShdw>
                </a:effectLst>
                <a:latin typeface="Calibri" pitchFamily="34" charset="0"/>
                <a:cs typeface="Calibri" pitchFamily="34" charset="0"/>
              </a:rPr>
              <a:t>… Jesus was shamed but I need to experience shame as well</a:t>
            </a:r>
          </a:p>
          <a:p>
            <a:pPr marL="514350" indent="-514350">
              <a:buNone/>
            </a:pPr>
            <a:r>
              <a:rPr lang="en-US" sz="3300" dirty="0" smtClean="0">
                <a:solidFill>
                  <a:schemeClr val="tx1"/>
                </a:solidFill>
                <a:effectLst>
                  <a:outerShdw blurRad="38100" dist="38100" dir="2700000" algn="tl">
                    <a:srgbClr val="424634"/>
                  </a:outerShdw>
                </a:effectLst>
                <a:latin typeface="Calibri" pitchFamily="34" charset="0"/>
                <a:cs typeface="Calibri" pitchFamily="34" charset="0"/>
              </a:rPr>
              <a:t>… Jesus was rejected but I need to be rejected too</a:t>
            </a:r>
          </a:p>
          <a:p>
            <a:pPr marL="342900" indent="-342900">
              <a:buNone/>
            </a:pPr>
            <a:r>
              <a:rPr lang="en-US" sz="3300" dirty="0" smtClean="0">
                <a:solidFill>
                  <a:schemeClr val="tx1"/>
                </a:solidFill>
                <a:effectLst>
                  <a:outerShdw blurRad="38100" dist="38100" dir="2700000" algn="tl">
                    <a:srgbClr val="424634"/>
                  </a:outerShdw>
                </a:effectLst>
                <a:latin typeface="Calibri" pitchFamily="34" charset="0"/>
                <a:cs typeface="Calibri" pitchFamily="34" charset="0"/>
              </a:rPr>
              <a:t>… Jesus is Lord but there is a higher Lord in my life and that is me</a:t>
            </a:r>
          </a:p>
          <a:p>
            <a:pPr marL="514350" indent="-514350">
              <a:buNone/>
            </a:pPr>
            <a:r>
              <a:rPr lang="en-US" sz="3300" dirty="0" smtClean="0">
                <a:solidFill>
                  <a:schemeClr val="tx1"/>
                </a:solidFill>
                <a:effectLst>
                  <a:outerShdw blurRad="38100" dist="38100" dir="2700000" algn="tl">
                    <a:srgbClr val="424634"/>
                  </a:outerShdw>
                </a:effectLst>
                <a:latin typeface="Calibri" pitchFamily="34" charset="0"/>
                <a:cs typeface="Calibri" pitchFamily="34" charset="0"/>
              </a:rPr>
              <a:t>… Jesus didn’t do enough</a:t>
            </a:r>
          </a:p>
          <a:p>
            <a:pPr marL="514350" indent="-514350" algn="ctr">
              <a:buNone/>
            </a:pPr>
            <a:r>
              <a:rPr lang="en-US" sz="3300" dirty="0" smtClean="0">
                <a:solidFill>
                  <a:schemeClr val="tx1"/>
                </a:solidFill>
                <a:effectLst>
                  <a:outerShdw blurRad="38100" dist="38100" dir="2700000" algn="tl">
                    <a:srgbClr val="424634"/>
                  </a:outerShdw>
                </a:effectLst>
                <a:latin typeface="Calibri" pitchFamily="34" charset="0"/>
                <a:cs typeface="Calibri" pitchFamily="34" charset="0"/>
              </a:rPr>
              <a:t>IT IS FALSE HUMILITY ROOTED IN PRIDE!</a:t>
            </a:r>
          </a:p>
          <a:p>
            <a:pPr marL="514350" indent="-514350">
              <a:buFont typeface="+mj-lt"/>
              <a:buAutoNum type="arabicPeriod"/>
            </a:pPr>
            <a:endParaRPr lang="en-US" sz="3300" dirty="0">
              <a:solidFill>
                <a:schemeClr val="tx1"/>
              </a:solidFill>
              <a:effectLst>
                <a:outerShdw blurRad="38100" dist="38100" dir="2700000" algn="tl">
                  <a:srgbClr val="424634"/>
                </a:outerShdw>
              </a:effectLst>
              <a:latin typeface="Calibri" pitchFamily="34" charset="0"/>
              <a:cs typeface="Calibri" pitchFamily="34" charset="0"/>
            </a:endParaRPr>
          </a:p>
        </p:txBody>
      </p:sp>
      <p:grpSp>
        <p:nvGrpSpPr>
          <p:cNvPr id="2" name="Group 9"/>
          <p:cNvGrpSpPr/>
          <p:nvPr/>
        </p:nvGrpSpPr>
        <p:grpSpPr>
          <a:xfrm>
            <a:off x="6705600" y="5790843"/>
            <a:ext cx="2209800" cy="1024694"/>
            <a:chOff x="6705600" y="5790843"/>
            <a:chExt cx="2209800" cy="1024694"/>
          </a:xfrm>
        </p:grpSpPr>
        <p:pic>
          <p:nvPicPr>
            <p:cNvPr id="11" name="Picture 10"/>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2" name="Straight Connector 11"/>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48294672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ssolv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dissolv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dissolv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dissolv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dissolve">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
            <a:ext cx="8382000" cy="749300"/>
          </a:xfrm>
        </p:spPr>
        <p:txBody>
          <a:bodyPr>
            <a:noAutofit/>
          </a:bodyPr>
          <a:lstStyle/>
          <a:p>
            <a:pPr algn="ctr"/>
            <a:r>
              <a:rPr lang="en-US" sz="4000" b="1" dirty="0" smtClean="0">
                <a:solidFill>
                  <a:schemeClr val="tx1"/>
                </a:solidFill>
                <a:effectLst>
                  <a:outerShdw blurRad="38100" dist="38100" dir="2700000" algn="tl">
                    <a:srgbClr val="424634"/>
                  </a:outerShdw>
                </a:effectLst>
                <a:latin typeface="Calibri" pitchFamily="34" charset="0"/>
                <a:cs typeface="Calibri" pitchFamily="34" charset="0"/>
              </a:rPr>
              <a:t>Romans 8:1-2</a:t>
            </a:r>
            <a:r>
              <a:rPr lang="en-US" sz="2800" dirty="0" smtClean="0">
                <a:solidFill>
                  <a:schemeClr val="tx1"/>
                </a:solidFill>
                <a:effectLst>
                  <a:outerShdw blurRad="38100" dist="38100" dir="2700000" algn="tl">
                    <a:srgbClr val="424634"/>
                  </a:outerShdw>
                </a:effectLst>
                <a:latin typeface="Calibri" pitchFamily="34" charset="0"/>
                <a:cs typeface="Calibri" pitchFamily="34" charset="0"/>
              </a:rPr>
              <a:t>(NASB)</a:t>
            </a:r>
            <a:endParaRPr lang="en-US" sz="28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304800" y="990600"/>
            <a:ext cx="8661400" cy="5638800"/>
          </a:xfrm>
        </p:spPr>
        <p:txBody>
          <a:bodyPr>
            <a:noAutofit/>
          </a:bodyPr>
          <a:lstStyle/>
          <a:p>
            <a:pPr marL="0" indent="0">
              <a:buNone/>
            </a:pPr>
            <a:r>
              <a:rPr lang="en-US" sz="3600" dirty="0" smtClean="0">
                <a:solidFill>
                  <a:schemeClr val="tx1"/>
                </a:solidFill>
                <a:latin typeface="Calibri" pitchFamily="34" charset="0"/>
              </a:rPr>
              <a:t> </a:t>
            </a:r>
            <a:r>
              <a:rPr lang="en-US" sz="3600" dirty="0" smtClean="0">
                <a:solidFill>
                  <a:schemeClr val="tx1"/>
                </a:solidFill>
                <a:latin typeface="Calibri" pitchFamily="34" charset="0"/>
              </a:rPr>
              <a:t>1</a:t>
            </a:r>
            <a:r>
              <a:rPr lang="en-US" sz="3600" b="1" dirty="0" smtClean="0">
                <a:solidFill>
                  <a:schemeClr val="tx1"/>
                </a:solidFill>
                <a:latin typeface="Calibri" pitchFamily="34" charset="0"/>
              </a:rPr>
              <a:t> </a:t>
            </a:r>
            <a:r>
              <a:rPr lang="en-US" sz="3600" dirty="0" smtClean="0">
                <a:solidFill>
                  <a:schemeClr val="tx1"/>
                </a:solidFill>
                <a:latin typeface="Calibri" pitchFamily="34" charset="0"/>
              </a:rPr>
              <a:t>Therefore </a:t>
            </a:r>
            <a:r>
              <a:rPr lang="en-US" sz="3600" dirty="0" smtClean="0">
                <a:solidFill>
                  <a:schemeClr val="tx1"/>
                </a:solidFill>
                <a:latin typeface="Calibri" pitchFamily="34" charset="0"/>
              </a:rPr>
              <a:t>there is now no condemnation for those who are in Christ Jesus. </a:t>
            </a:r>
            <a:r>
              <a:rPr lang="en-US" sz="3600" dirty="0" smtClean="0">
                <a:solidFill>
                  <a:schemeClr val="tx1"/>
                </a:solidFill>
                <a:latin typeface="Calibri" pitchFamily="34" charset="0"/>
              </a:rPr>
              <a:t>2</a:t>
            </a:r>
            <a:r>
              <a:rPr lang="en-US" sz="3600" b="1" dirty="0" smtClean="0">
                <a:solidFill>
                  <a:schemeClr val="tx1"/>
                </a:solidFill>
                <a:latin typeface="Calibri" pitchFamily="34" charset="0"/>
              </a:rPr>
              <a:t> </a:t>
            </a:r>
            <a:r>
              <a:rPr lang="en-US" sz="3600" dirty="0" smtClean="0">
                <a:solidFill>
                  <a:schemeClr val="tx1"/>
                </a:solidFill>
                <a:latin typeface="Calibri" pitchFamily="34" charset="0"/>
              </a:rPr>
              <a:t>For </a:t>
            </a:r>
            <a:r>
              <a:rPr lang="en-US" sz="3600" dirty="0" smtClean="0">
                <a:solidFill>
                  <a:schemeClr val="tx1"/>
                </a:solidFill>
                <a:latin typeface="Calibri" pitchFamily="34" charset="0"/>
              </a:rPr>
              <a:t>the law of the Spirit of life in Christ Jesus has set you free from the law of sin and of death. </a:t>
            </a:r>
            <a:endParaRPr lang="en-US" sz="3600" b="1" dirty="0">
              <a:solidFill>
                <a:schemeClr val="tx1"/>
              </a:solidFill>
              <a:effectLst>
                <a:outerShdw blurRad="38100" dist="38100" dir="2700000" algn="tl">
                  <a:srgbClr val="424634"/>
                </a:outerShdw>
              </a:effectLst>
              <a:latin typeface="Calibri" pitchFamily="34" charset="0"/>
              <a:cs typeface="Calibri" pitchFamily="34" charset="0"/>
            </a:endParaRPr>
          </a:p>
        </p:txBody>
      </p:sp>
      <p:grpSp>
        <p:nvGrpSpPr>
          <p:cNvPr id="9" name="Group 8"/>
          <p:cNvGrpSpPr/>
          <p:nvPr/>
        </p:nvGrpSpPr>
        <p:grpSpPr>
          <a:xfrm>
            <a:off x="6705600" y="5790843"/>
            <a:ext cx="2209800" cy="1024694"/>
            <a:chOff x="6705600" y="5790843"/>
            <a:chExt cx="2209800" cy="1024694"/>
          </a:xfrm>
        </p:grpSpPr>
        <p:pic>
          <p:nvPicPr>
            <p:cNvPr id="5" name="Picture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3" name="Straight Connector 2"/>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1872716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
            <a:ext cx="8382000" cy="749300"/>
          </a:xfrm>
        </p:spPr>
        <p:txBody>
          <a:bodyPr>
            <a:noAutofit/>
          </a:bodyPr>
          <a:lstStyle/>
          <a:p>
            <a:pPr algn="ctr"/>
            <a:r>
              <a:rPr lang="en-US" sz="4000" b="1" dirty="0" smtClean="0">
                <a:solidFill>
                  <a:schemeClr val="tx1"/>
                </a:solidFill>
                <a:effectLst>
                  <a:outerShdw blurRad="38100" dist="38100" dir="2700000" algn="tl">
                    <a:srgbClr val="424634"/>
                  </a:outerShdw>
                </a:effectLst>
                <a:latin typeface="Calibri" pitchFamily="34" charset="0"/>
                <a:cs typeface="Calibri" pitchFamily="34" charset="0"/>
              </a:rPr>
              <a:t>Response</a:t>
            </a:r>
            <a:endParaRPr lang="en-US" sz="28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304800" y="838200"/>
            <a:ext cx="8661400" cy="5638800"/>
          </a:xfrm>
        </p:spPr>
        <p:txBody>
          <a:bodyPr>
            <a:noAutofit/>
          </a:bodyPr>
          <a:lstStyle/>
          <a:p>
            <a:pPr marL="0" indent="0">
              <a:buNone/>
            </a:pPr>
            <a:r>
              <a:rPr lang="en-US" sz="3200" dirty="0" smtClean="0">
                <a:solidFill>
                  <a:schemeClr val="tx1"/>
                </a:solidFill>
                <a:latin typeface="Calibri" pitchFamily="34" charset="0"/>
              </a:rPr>
              <a:t>Pray the following:</a:t>
            </a:r>
          </a:p>
          <a:p>
            <a:pPr marL="292100" indent="-292100"/>
            <a:r>
              <a:rPr lang="en-US" sz="3200" dirty="0" smtClean="0">
                <a:solidFill>
                  <a:schemeClr val="tx1"/>
                </a:solidFill>
                <a:effectLst>
                  <a:outerShdw blurRad="38100" dist="38100" dir="2700000" algn="tl">
                    <a:srgbClr val="424634"/>
                  </a:outerShdw>
                </a:effectLst>
                <a:latin typeface="Calibri" pitchFamily="34" charset="0"/>
                <a:cs typeface="Calibri" pitchFamily="34" charset="0"/>
              </a:rPr>
              <a:t>Ask f</a:t>
            </a:r>
            <a:r>
              <a:rPr lang="en-US" sz="3200" dirty="0" smtClean="0">
                <a:solidFill>
                  <a:schemeClr val="tx1"/>
                </a:solidFill>
                <a:effectLst>
                  <a:outerShdw blurRad="38100" dist="38100" dir="2700000" algn="tl">
                    <a:srgbClr val="424634"/>
                  </a:outerShdw>
                </a:effectLst>
                <a:latin typeface="Calibri" pitchFamily="34" charset="0"/>
                <a:cs typeface="Calibri" pitchFamily="34" charset="0"/>
              </a:rPr>
              <a:t>orgiveness from God for not entirely accepting Jesus’ sacrifice for your sins</a:t>
            </a:r>
          </a:p>
          <a:p>
            <a:pPr marL="0" indent="0"/>
            <a:r>
              <a:rPr lang="en-US" sz="3200" b="1" dirty="0" smtClean="0">
                <a:solidFill>
                  <a:schemeClr val="tx1"/>
                </a:solidFill>
                <a:effectLst>
                  <a:outerShdw blurRad="38100" dist="38100" dir="2700000" algn="tl">
                    <a:srgbClr val="424634"/>
                  </a:outerShdw>
                </a:effectLst>
                <a:latin typeface="Calibri" pitchFamily="34" charset="0"/>
                <a:cs typeface="Calibri" pitchFamily="34" charset="0"/>
              </a:rPr>
              <a:t> </a:t>
            </a:r>
            <a:r>
              <a:rPr lang="en-US" sz="3200" dirty="0" smtClean="0">
                <a:solidFill>
                  <a:schemeClr val="tx1"/>
                </a:solidFill>
                <a:effectLst>
                  <a:outerShdw blurRad="38100" dist="38100" dir="2700000" algn="tl">
                    <a:srgbClr val="424634"/>
                  </a:outerShdw>
                </a:effectLst>
                <a:latin typeface="Calibri" pitchFamily="34" charset="0"/>
                <a:cs typeface="Calibri" pitchFamily="34" charset="0"/>
              </a:rPr>
              <a:t>Speak quietly to yourself – say these words:</a:t>
            </a:r>
          </a:p>
          <a:p>
            <a:pPr marL="274320" lvl="1" indent="0"/>
            <a:r>
              <a:rPr lang="en-US" sz="3200" dirty="0" smtClean="0">
                <a:effectLst>
                  <a:outerShdw blurRad="38100" dist="38100" dir="2700000" algn="tl">
                    <a:srgbClr val="424634"/>
                  </a:outerShdw>
                </a:effectLst>
                <a:latin typeface="Calibri" pitchFamily="34" charset="0"/>
                <a:cs typeface="Calibri" pitchFamily="34" charset="0"/>
              </a:rPr>
              <a:t> </a:t>
            </a:r>
            <a:r>
              <a:rPr lang="en-US" sz="3200" dirty="0" smtClean="0">
                <a:effectLst>
                  <a:outerShdw blurRad="38100" dist="38100" dir="2700000" algn="tl">
                    <a:srgbClr val="424634"/>
                  </a:outerShdw>
                </a:effectLst>
                <a:latin typeface="Calibri" pitchFamily="34" charset="0"/>
                <a:cs typeface="Calibri" pitchFamily="34" charset="0"/>
              </a:rPr>
              <a:t>I hav</a:t>
            </a:r>
            <a:r>
              <a:rPr lang="en-US" sz="3200" dirty="0" smtClean="0">
                <a:effectLst>
                  <a:outerShdw blurRad="38100" dist="38100" dir="2700000" algn="tl">
                    <a:srgbClr val="424634"/>
                  </a:outerShdw>
                </a:effectLst>
                <a:latin typeface="Calibri" pitchFamily="34" charset="0"/>
                <a:cs typeface="Calibri" pitchFamily="34" charset="0"/>
              </a:rPr>
              <a:t>e repented of my sins</a:t>
            </a:r>
          </a:p>
          <a:p>
            <a:pPr marL="274320" lvl="1" indent="0"/>
            <a:r>
              <a:rPr lang="en-US" sz="3200" dirty="0" smtClean="0">
                <a:effectLst>
                  <a:outerShdw blurRad="38100" dist="38100" dir="2700000" algn="tl">
                    <a:srgbClr val="424634"/>
                  </a:outerShdw>
                </a:effectLst>
                <a:latin typeface="Calibri" pitchFamily="34" charset="0"/>
                <a:cs typeface="Calibri" pitchFamily="34" charset="0"/>
              </a:rPr>
              <a:t> </a:t>
            </a:r>
            <a:r>
              <a:rPr lang="en-US" sz="3200" dirty="0" smtClean="0">
                <a:effectLst>
                  <a:outerShdw blurRad="38100" dist="38100" dir="2700000" algn="tl">
                    <a:srgbClr val="424634"/>
                  </a:outerShdw>
                </a:effectLst>
                <a:latin typeface="Calibri" pitchFamily="34" charset="0"/>
                <a:cs typeface="Calibri" pitchFamily="34" charset="0"/>
              </a:rPr>
              <a:t>Jesus paid the penalty for my sins</a:t>
            </a:r>
            <a:endParaRPr lang="en-US" sz="3200" dirty="0" smtClean="0">
              <a:effectLst>
                <a:outerShdw blurRad="38100" dist="38100" dir="2700000" algn="tl">
                  <a:srgbClr val="424634"/>
                </a:outerShdw>
              </a:effectLst>
              <a:latin typeface="Calibri" pitchFamily="34" charset="0"/>
              <a:cs typeface="Calibri" pitchFamily="34" charset="0"/>
            </a:endParaRPr>
          </a:p>
          <a:p>
            <a:pPr marL="520700" lvl="1" indent="-247650"/>
            <a:r>
              <a:rPr lang="en-US" sz="3200" dirty="0" smtClean="0">
                <a:solidFill>
                  <a:schemeClr val="tx1"/>
                </a:solidFill>
                <a:effectLst>
                  <a:outerShdw blurRad="38100" dist="38100" dir="2700000" algn="tl">
                    <a:srgbClr val="424634"/>
                  </a:outerShdw>
                </a:effectLst>
                <a:latin typeface="Calibri" pitchFamily="34" charset="0"/>
                <a:cs typeface="Calibri" pitchFamily="34" charset="0"/>
              </a:rPr>
              <a:t>I forgive myself for those sins and acknowledge I am cleansed by the blood of Christ</a:t>
            </a:r>
          </a:p>
          <a:p>
            <a:pPr marL="274320" lvl="1" indent="0"/>
            <a:r>
              <a:rPr lang="en-US" sz="3200" dirty="0" smtClean="0">
                <a:effectLst>
                  <a:outerShdw blurRad="38100" dist="38100" dir="2700000" algn="tl">
                    <a:srgbClr val="424634"/>
                  </a:outerShdw>
                </a:effectLst>
                <a:latin typeface="Calibri" pitchFamily="34" charset="0"/>
                <a:cs typeface="Calibri" pitchFamily="34" charset="0"/>
              </a:rPr>
              <a:t> </a:t>
            </a:r>
            <a:r>
              <a:rPr lang="en-US" sz="3200" dirty="0" smtClean="0">
                <a:effectLst>
                  <a:outerShdw blurRad="38100" dist="38100" dir="2700000" algn="tl">
                    <a:srgbClr val="424634"/>
                  </a:outerShdw>
                </a:effectLst>
                <a:latin typeface="Calibri" pitchFamily="34" charset="0"/>
                <a:cs typeface="Calibri" pitchFamily="34" charset="0"/>
              </a:rPr>
              <a:t>I am no longer guilty or condemned before God</a:t>
            </a:r>
            <a:endParaRPr lang="en-US" sz="3200" dirty="0">
              <a:solidFill>
                <a:schemeClr val="tx1"/>
              </a:solidFill>
              <a:effectLst>
                <a:outerShdw blurRad="38100" dist="38100" dir="2700000" algn="tl">
                  <a:srgbClr val="424634"/>
                </a:outerShdw>
              </a:effectLst>
              <a:latin typeface="Calibri" pitchFamily="34" charset="0"/>
              <a:cs typeface="Calibri" pitchFamily="34" charset="0"/>
            </a:endParaRPr>
          </a:p>
        </p:txBody>
      </p:sp>
      <p:grpSp>
        <p:nvGrpSpPr>
          <p:cNvPr id="2" name="Group 8"/>
          <p:cNvGrpSpPr/>
          <p:nvPr/>
        </p:nvGrpSpPr>
        <p:grpSpPr>
          <a:xfrm>
            <a:off x="6705600" y="5790843"/>
            <a:ext cx="2209800" cy="1024694"/>
            <a:chOff x="6705600" y="5790843"/>
            <a:chExt cx="2209800" cy="1024694"/>
          </a:xfrm>
        </p:grpSpPr>
        <p:pic>
          <p:nvPicPr>
            <p:cNvPr id="5" name="Picture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3" name="Straight Connector 2"/>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1872716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9448800" cy="7162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66724985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09600" y="2209800"/>
            <a:ext cx="8155774" cy="2895599"/>
          </a:xfrm>
        </p:spPr>
        <p:txBody>
          <a:bodyPr>
            <a:noAutofit/>
          </a:bodyPr>
          <a:lstStyle/>
          <a:p>
            <a:pPr marL="0" lvl="0" indent="0">
              <a:lnSpc>
                <a:spcPct val="90000"/>
              </a:lnSpc>
              <a:spcBef>
                <a:spcPts val="0"/>
              </a:spcBef>
              <a:buNone/>
            </a:pPr>
            <a:r>
              <a:rPr lang="en-US" sz="6500" b="1" dirty="0" smtClean="0">
                <a:solidFill>
                  <a:schemeClr val="tx1"/>
                </a:solidFill>
                <a:effectLst>
                  <a:outerShdw blurRad="38100" dist="38100" dir="2700000" algn="tl">
                    <a:srgbClr val="000000">
                      <a:alpha val="43137"/>
                    </a:srgbClr>
                  </a:outerShdw>
                </a:effectLst>
                <a:latin typeface="Calibri" pitchFamily="34" charset="0"/>
                <a:cs typeface="Calibri" pitchFamily="34" charset="0"/>
              </a:rPr>
              <a:t>Coming Out From Under Condemnation</a:t>
            </a:r>
            <a:endParaRPr lang="en-US" sz="6500" b="1" dirty="0">
              <a:solidFill>
                <a:schemeClr val="tx1"/>
              </a:solidFill>
              <a:effectLst>
                <a:outerShdw blurRad="38100" dist="38100" dir="2700000" algn="tl">
                  <a:srgbClr val="000000">
                    <a:alpha val="43137"/>
                  </a:srgbClr>
                </a:outerShdw>
              </a:effectLst>
              <a:latin typeface="Calibri" pitchFamily="34" charset="0"/>
              <a:cs typeface="Calibri" pitchFamily="34" charset="0"/>
            </a:endParaRPr>
          </a:p>
        </p:txBody>
      </p:sp>
      <p:sp>
        <p:nvSpPr>
          <p:cNvPr id="14" name="Title 1"/>
          <p:cNvSpPr txBox="1">
            <a:spLocks/>
          </p:cNvSpPr>
          <p:nvPr/>
        </p:nvSpPr>
        <p:spPr>
          <a:xfrm>
            <a:off x="685800" y="4446586"/>
            <a:ext cx="4330699"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6000" b="1" dirty="0" smtClean="0">
                <a:effectLst>
                  <a:outerShdw blurRad="38100" dist="38100" dir="2700000" algn="tl">
                    <a:srgbClr val="000000">
                      <a:alpha val="43137"/>
                    </a:srgbClr>
                  </a:outerShdw>
                </a:effectLst>
                <a:latin typeface="Calibri" pitchFamily="34" charset="0"/>
                <a:cs typeface="Calibri" pitchFamily="34" charset="0"/>
              </a:rPr>
              <a:t>JOHN 8:1-11</a:t>
            </a:r>
            <a:endParaRPr lang="en-US" sz="6000" b="1" dirty="0">
              <a:effectLst>
                <a:outerShdw blurRad="38100" dist="38100" dir="2700000" algn="tl">
                  <a:srgbClr val="000000">
                    <a:alpha val="43137"/>
                  </a:srgbClr>
                </a:outerShdw>
              </a:effectLst>
              <a:latin typeface="Calibri" pitchFamily="34" charset="0"/>
              <a:cs typeface="Calibri" pitchFamily="34" charset="0"/>
            </a:endParaRPr>
          </a:p>
        </p:txBody>
      </p:sp>
      <p:grpSp>
        <p:nvGrpSpPr>
          <p:cNvPr id="12" name="Group 11"/>
          <p:cNvGrpSpPr/>
          <p:nvPr/>
        </p:nvGrpSpPr>
        <p:grpSpPr>
          <a:xfrm>
            <a:off x="4419599" y="152400"/>
            <a:ext cx="4906417" cy="2275127"/>
            <a:chOff x="6705600" y="5790843"/>
            <a:chExt cx="2209800" cy="1024694"/>
          </a:xfrm>
        </p:grpSpPr>
        <p:pic>
          <p:nvPicPr>
            <p:cNvPr id="13" name="Picture 1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5" name="Straight Connector 14"/>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305334858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
            <a:ext cx="8382000" cy="749300"/>
          </a:xfrm>
        </p:spPr>
        <p:txBody>
          <a:bodyPr>
            <a:noAutofit/>
          </a:bodyPr>
          <a:lstStyle/>
          <a:p>
            <a:pPr algn="ctr"/>
            <a:r>
              <a:rPr lang="en-US" sz="4000" b="1" dirty="0" smtClean="0">
                <a:solidFill>
                  <a:schemeClr val="tx1"/>
                </a:solidFill>
                <a:effectLst>
                  <a:outerShdw blurRad="38100" dist="38100" dir="2700000" algn="tl">
                    <a:srgbClr val="424634"/>
                  </a:outerShdw>
                </a:effectLst>
                <a:latin typeface="Calibri" pitchFamily="34" charset="0"/>
                <a:cs typeface="Calibri" pitchFamily="34" charset="0"/>
              </a:rPr>
              <a:t>John 8:1-4</a:t>
            </a:r>
            <a:endParaRPr lang="en-US" sz="28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304800" y="838200"/>
            <a:ext cx="8661400" cy="5791200"/>
          </a:xfrm>
        </p:spPr>
        <p:txBody>
          <a:bodyPr>
            <a:noAutofit/>
          </a:bodyPr>
          <a:lstStyle/>
          <a:p>
            <a:pPr marL="0" indent="0">
              <a:buNone/>
            </a:pPr>
            <a:r>
              <a:rPr lang="en-US" sz="2000" dirty="0" smtClean="0">
                <a:latin typeface="Calibri" pitchFamily="34" charset="0"/>
              </a:rPr>
              <a:t>1</a:t>
            </a:r>
            <a:r>
              <a:rPr lang="en-US" sz="3600" dirty="0" smtClean="0">
                <a:latin typeface="Calibri" pitchFamily="34" charset="0"/>
              </a:rPr>
              <a:t> But </a:t>
            </a:r>
            <a:r>
              <a:rPr lang="en-US" sz="3600" dirty="0" smtClean="0">
                <a:latin typeface="Calibri" pitchFamily="34" charset="0"/>
              </a:rPr>
              <a:t>Jesus went to </a:t>
            </a:r>
            <a:r>
              <a:rPr lang="en-US" sz="3600" dirty="0" smtClean="0">
                <a:latin typeface="Calibri" pitchFamily="34" charset="0"/>
              </a:rPr>
              <a:t>the </a:t>
            </a:r>
            <a:r>
              <a:rPr lang="en-US" sz="3600" dirty="0" smtClean="0">
                <a:latin typeface="Calibri" pitchFamily="34" charset="0"/>
              </a:rPr>
              <a:t>Mount of Olives.   </a:t>
            </a:r>
            <a:r>
              <a:rPr lang="en-US" sz="3600" dirty="0" smtClean="0">
                <a:latin typeface="Calibri" pitchFamily="34" charset="0"/>
              </a:rPr>
              <a:t/>
            </a:r>
            <a:br>
              <a:rPr lang="en-US" sz="3600" dirty="0" smtClean="0">
                <a:latin typeface="Calibri" pitchFamily="34" charset="0"/>
              </a:rPr>
            </a:br>
            <a:r>
              <a:rPr lang="en-US" sz="2000" dirty="0" smtClean="0">
                <a:latin typeface="Calibri" pitchFamily="34" charset="0"/>
              </a:rPr>
              <a:t>2</a:t>
            </a:r>
            <a:r>
              <a:rPr lang="en-US" sz="3600" dirty="0" smtClean="0">
                <a:latin typeface="Calibri" pitchFamily="34" charset="0"/>
              </a:rPr>
              <a:t> Early </a:t>
            </a:r>
            <a:r>
              <a:rPr lang="en-US" sz="3600" dirty="0" smtClean="0">
                <a:latin typeface="Calibri" pitchFamily="34" charset="0"/>
              </a:rPr>
              <a:t>in the morning He came again into the temple, and all the people were coming to Him; and </a:t>
            </a:r>
            <a:r>
              <a:rPr lang="en-US" sz="3600" dirty="0" smtClean="0">
                <a:latin typeface="Calibri" pitchFamily="34" charset="0"/>
              </a:rPr>
              <a:t>He </a:t>
            </a:r>
            <a:r>
              <a:rPr lang="en-US" sz="3600" dirty="0" smtClean="0">
                <a:latin typeface="Calibri" pitchFamily="34" charset="0"/>
              </a:rPr>
              <a:t>sat down and began to teach them.   </a:t>
            </a:r>
            <a:r>
              <a:rPr lang="en-US" sz="2000" dirty="0" smtClean="0">
                <a:latin typeface="Calibri" pitchFamily="34" charset="0"/>
              </a:rPr>
              <a:t>3</a:t>
            </a:r>
            <a:r>
              <a:rPr lang="en-US" sz="3600" dirty="0" smtClean="0">
                <a:latin typeface="Calibri" pitchFamily="34" charset="0"/>
              </a:rPr>
              <a:t> The </a:t>
            </a:r>
            <a:r>
              <a:rPr lang="en-US" sz="3600" dirty="0" smtClean="0">
                <a:latin typeface="Calibri" pitchFamily="34" charset="0"/>
              </a:rPr>
              <a:t>scribes and the Pharisees </a:t>
            </a:r>
            <a:r>
              <a:rPr lang="en-US" sz="3600" dirty="0" smtClean="0">
                <a:latin typeface="Calibri" pitchFamily="34" charset="0"/>
              </a:rPr>
              <a:t>brought </a:t>
            </a:r>
            <a:r>
              <a:rPr lang="en-US" sz="3600" dirty="0" smtClean="0">
                <a:latin typeface="Calibri" pitchFamily="34" charset="0"/>
              </a:rPr>
              <a:t>a woman caught in adultery, and having set her in the center of the court,  </a:t>
            </a:r>
            <a:br>
              <a:rPr lang="en-US" sz="3600" dirty="0" smtClean="0">
                <a:latin typeface="Calibri" pitchFamily="34" charset="0"/>
              </a:rPr>
            </a:br>
            <a:r>
              <a:rPr lang="en-US" sz="2000" dirty="0" smtClean="0">
                <a:latin typeface="Calibri" pitchFamily="34" charset="0"/>
              </a:rPr>
              <a:t>4 </a:t>
            </a:r>
            <a:r>
              <a:rPr lang="en-US" sz="3600" dirty="0" smtClean="0">
                <a:latin typeface="Calibri" pitchFamily="34" charset="0"/>
              </a:rPr>
              <a:t>they </a:t>
            </a:r>
            <a:r>
              <a:rPr lang="en-US" sz="3600" dirty="0" smtClean="0">
                <a:latin typeface="Calibri" pitchFamily="34" charset="0"/>
              </a:rPr>
              <a:t>said </a:t>
            </a:r>
            <a:r>
              <a:rPr lang="en-US" sz="3600" dirty="0" smtClean="0">
                <a:latin typeface="Calibri" pitchFamily="34" charset="0"/>
              </a:rPr>
              <a:t>to Him, “Teacher, this woman has been caught in adultery, in the very act. </a:t>
            </a:r>
            <a:endParaRPr lang="en-US" sz="3600" dirty="0">
              <a:latin typeface="Calibri" pitchFamily="34" charset="0"/>
            </a:endParaRPr>
          </a:p>
        </p:txBody>
      </p:sp>
      <p:grpSp>
        <p:nvGrpSpPr>
          <p:cNvPr id="8" name="Group 7"/>
          <p:cNvGrpSpPr/>
          <p:nvPr/>
        </p:nvGrpSpPr>
        <p:grpSpPr>
          <a:xfrm>
            <a:off x="6705600" y="5790843"/>
            <a:ext cx="2209800" cy="1024694"/>
            <a:chOff x="6705600" y="5790843"/>
            <a:chExt cx="2209800" cy="1024694"/>
          </a:xfrm>
        </p:grpSpPr>
        <p:pic>
          <p:nvPicPr>
            <p:cNvPr id="9" name="Picture 8"/>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0" name="Straight Connector 9"/>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2192068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
            <a:ext cx="8382000" cy="749300"/>
          </a:xfrm>
        </p:spPr>
        <p:txBody>
          <a:bodyPr>
            <a:noAutofit/>
          </a:bodyPr>
          <a:lstStyle/>
          <a:p>
            <a:pPr algn="ctr"/>
            <a:r>
              <a:rPr lang="en-US" sz="4000" b="1" dirty="0" smtClean="0">
                <a:solidFill>
                  <a:schemeClr val="tx1"/>
                </a:solidFill>
                <a:effectLst>
                  <a:outerShdw blurRad="38100" dist="38100" dir="2700000" algn="tl">
                    <a:srgbClr val="424634"/>
                  </a:outerShdw>
                </a:effectLst>
                <a:latin typeface="Calibri" pitchFamily="34" charset="0"/>
                <a:cs typeface="Calibri" pitchFamily="34" charset="0"/>
              </a:rPr>
              <a:t>John 8:5-6a</a:t>
            </a:r>
            <a:endParaRPr lang="en-US" sz="28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304800" y="838200"/>
            <a:ext cx="8661400" cy="5791200"/>
          </a:xfrm>
        </p:spPr>
        <p:txBody>
          <a:bodyPr>
            <a:noAutofit/>
          </a:bodyPr>
          <a:lstStyle/>
          <a:p>
            <a:pPr marL="0" indent="0">
              <a:buNone/>
            </a:pPr>
            <a:r>
              <a:rPr lang="en-US" sz="2000" dirty="0" smtClean="0">
                <a:latin typeface="Calibri" pitchFamily="34" charset="0"/>
              </a:rPr>
              <a:t>5</a:t>
            </a:r>
            <a:r>
              <a:rPr lang="en-US" sz="3600" dirty="0" smtClean="0">
                <a:latin typeface="Calibri" pitchFamily="34" charset="0"/>
              </a:rPr>
              <a:t> “Now </a:t>
            </a:r>
            <a:r>
              <a:rPr lang="en-US" sz="3600" dirty="0" smtClean="0">
                <a:latin typeface="Calibri" pitchFamily="34" charset="0"/>
              </a:rPr>
              <a:t>in the Law </a:t>
            </a:r>
            <a:r>
              <a:rPr lang="en-US" sz="3600" dirty="0" smtClean="0">
                <a:latin typeface="Calibri" pitchFamily="34" charset="0"/>
              </a:rPr>
              <a:t>Moses </a:t>
            </a:r>
            <a:r>
              <a:rPr lang="en-US" sz="3600" dirty="0" smtClean="0">
                <a:latin typeface="Calibri" pitchFamily="34" charset="0"/>
              </a:rPr>
              <a:t>commanded us to stone such women; what then do You say?” </a:t>
            </a:r>
            <a:r>
              <a:rPr lang="en-US" sz="3600" b="1" dirty="0" smtClean="0">
                <a:latin typeface="Calibri" pitchFamily="34" charset="0"/>
              </a:rPr>
              <a:t> </a:t>
            </a:r>
            <a:r>
              <a:rPr lang="en-US" sz="3600" b="1" dirty="0" smtClean="0">
                <a:latin typeface="Calibri" pitchFamily="34" charset="0"/>
              </a:rPr>
              <a:t/>
            </a:r>
            <a:br>
              <a:rPr lang="en-US" sz="3600" b="1" dirty="0" smtClean="0">
                <a:latin typeface="Calibri" pitchFamily="34" charset="0"/>
              </a:rPr>
            </a:br>
            <a:r>
              <a:rPr lang="en-US" sz="2000" dirty="0" smtClean="0">
                <a:latin typeface="Calibri" pitchFamily="34" charset="0"/>
              </a:rPr>
              <a:t>6a</a:t>
            </a:r>
            <a:r>
              <a:rPr lang="en-US" sz="3600" dirty="0" smtClean="0">
                <a:latin typeface="Calibri" pitchFamily="34" charset="0"/>
              </a:rPr>
              <a:t> </a:t>
            </a:r>
            <a:r>
              <a:rPr lang="en-US" sz="3600" dirty="0" smtClean="0">
                <a:latin typeface="Calibri" pitchFamily="34" charset="0"/>
              </a:rPr>
              <a:t>They were saying this, </a:t>
            </a:r>
            <a:r>
              <a:rPr lang="en-US" sz="3600" dirty="0" smtClean="0">
                <a:latin typeface="Calibri" pitchFamily="34" charset="0"/>
              </a:rPr>
              <a:t>testing </a:t>
            </a:r>
            <a:r>
              <a:rPr lang="en-US" sz="3600" dirty="0" smtClean="0">
                <a:latin typeface="Calibri" pitchFamily="34" charset="0"/>
              </a:rPr>
              <a:t>Him, </a:t>
            </a:r>
            <a:r>
              <a:rPr lang="en-US" sz="3600" dirty="0" smtClean="0">
                <a:latin typeface="Calibri" pitchFamily="34" charset="0"/>
              </a:rPr>
              <a:t>so </a:t>
            </a:r>
            <a:r>
              <a:rPr lang="en-US" sz="3600" dirty="0" smtClean="0">
                <a:latin typeface="Calibri" pitchFamily="34" charset="0"/>
              </a:rPr>
              <a:t>that they might have grounds for accusing Him.”</a:t>
            </a:r>
            <a:endParaRPr lang="en-US" sz="3600" dirty="0">
              <a:latin typeface="Calibri" pitchFamily="34" charset="0"/>
            </a:endParaRPr>
          </a:p>
        </p:txBody>
      </p:sp>
      <p:grpSp>
        <p:nvGrpSpPr>
          <p:cNvPr id="2" name="Group 7"/>
          <p:cNvGrpSpPr/>
          <p:nvPr/>
        </p:nvGrpSpPr>
        <p:grpSpPr>
          <a:xfrm>
            <a:off x="6705600" y="5790843"/>
            <a:ext cx="2209800" cy="1024694"/>
            <a:chOff x="6705600" y="5790843"/>
            <a:chExt cx="2209800" cy="1024694"/>
          </a:xfrm>
        </p:grpSpPr>
        <p:pic>
          <p:nvPicPr>
            <p:cNvPr id="9" name="Picture 8"/>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0" name="Straight Connector 9"/>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2192068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28600" y="228600"/>
            <a:ext cx="8382000" cy="838200"/>
          </a:xfrm>
        </p:spPr>
        <p:txBody>
          <a:bodyPr>
            <a:noAutofit/>
          </a:bodyPr>
          <a:lstStyle/>
          <a:p>
            <a:pPr algn="ctr"/>
            <a:r>
              <a:rPr lang="en-US" sz="4000" dirty="0" smtClean="0">
                <a:solidFill>
                  <a:schemeClr val="tx1"/>
                </a:solidFill>
                <a:effectLst>
                  <a:outerShdw blurRad="38100" dist="38100" dir="2700000" algn="tl">
                    <a:srgbClr val="424634"/>
                  </a:outerShdw>
                </a:effectLst>
                <a:latin typeface="Calibri" pitchFamily="34" charset="0"/>
                <a:cs typeface="Calibri" pitchFamily="34" charset="0"/>
              </a:rPr>
              <a:t>Catch 22 Situation</a:t>
            </a:r>
            <a:endParaRPr lang="en-US" sz="26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228600" y="990600"/>
            <a:ext cx="8686800" cy="4876800"/>
          </a:xfrm>
        </p:spPr>
        <p:txBody>
          <a:bodyPr>
            <a:noAutofit/>
          </a:bodyPr>
          <a:lstStyle/>
          <a:p>
            <a:pPr marL="514350" indent="-514350"/>
            <a:r>
              <a:rPr lang="en-US" sz="3300" u="sng" dirty="0" smtClean="0">
                <a:solidFill>
                  <a:schemeClr val="tx1"/>
                </a:solidFill>
                <a:effectLst>
                  <a:outerShdw blurRad="38100" dist="38100" dir="2700000" algn="tl">
                    <a:srgbClr val="424634"/>
                  </a:outerShdw>
                </a:effectLst>
                <a:latin typeface="Calibri" pitchFamily="34" charset="0"/>
                <a:cs typeface="Calibri" pitchFamily="34" charset="0"/>
              </a:rPr>
              <a:t>If Jesus said stone her </a:t>
            </a:r>
            <a:r>
              <a:rPr lang="en-US" sz="3300" dirty="0" smtClean="0">
                <a:solidFill>
                  <a:schemeClr val="tx1"/>
                </a:solidFill>
                <a:effectLst>
                  <a:outerShdw blurRad="38100" dist="38100" dir="2700000" algn="tl">
                    <a:srgbClr val="424634"/>
                  </a:outerShdw>
                </a:effectLst>
                <a:latin typeface="Calibri" pitchFamily="34" charset="0"/>
                <a:cs typeface="Calibri" pitchFamily="34" charset="0"/>
              </a:rPr>
              <a:t>– Guilty of breaking Roman Law – Turn him over to Romans</a:t>
            </a:r>
            <a:br>
              <a:rPr lang="en-US" sz="3300" dirty="0" smtClean="0">
                <a:solidFill>
                  <a:schemeClr val="tx1"/>
                </a:solidFill>
                <a:effectLst>
                  <a:outerShdw blurRad="38100" dist="38100" dir="2700000" algn="tl">
                    <a:srgbClr val="424634"/>
                  </a:outerShdw>
                </a:effectLst>
                <a:latin typeface="Calibri" pitchFamily="34" charset="0"/>
                <a:cs typeface="Calibri" pitchFamily="34" charset="0"/>
              </a:rPr>
            </a:br>
            <a:endParaRPr lang="en-US" sz="3300" dirty="0" smtClean="0">
              <a:solidFill>
                <a:schemeClr val="tx1"/>
              </a:solidFill>
              <a:effectLst>
                <a:outerShdw blurRad="38100" dist="38100" dir="2700000" algn="tl">
                  <a:srgbClr val="424634"/>
                </a:outerShdw>
              </a:effectLst>
              <a:latin typeface="Calibri" pitchFamily="34" charset="0"/>
              <a:cs typeface="Calibri" pitchFamily="34" charset="0"/>
            </a:endParaRPr>
          </a:p>
          <a:p>
            <a:pPr marL="514350" indent="-514350"/>
            <a:r>
              <a:rPr lang="en-US" sz="3300" u="sng" dirty="0" smtClean="0">
                <a:solidFill>
                  <a:schemeClr val="tx1"/>
                </a:solidFill>
                <a:effectLst>
                  <a:outerShdw blurRad="38100" dist="38100" dir="2700000" algn="tl">
                    <a:srgbClr val="424634"/>
                  </a:outerShdw>
                </a:effectLst>
                <a:latin typeface="Calibri" pitchFamily="34" charset="0"/>
                <a:cs typeface="Calibri" pitchFamily="34" charset="0"/>
              </a:rPr>
              <a:t>If Jesus said NOT to stone her </a:t>
            </a:r>
            <a:r>
              <a:rPr lang="en-US" sz="3300" dirty="0" smtClean="0">
                <a:solidFill>
                  <a:schemeClr val="tx1"/>
                </a:solidFill>
                <a:effectLst>
                  <a:outerShdw blurRad="38100" dist="38100" dir="2700000" algn="tl">
                    <a:srgbClr val="424634"/>
                  </a:outerShdw>
                </a:effectLst>
                <a:latin typeface="Calibri" pitchFamily="34" charset="0"/>
                <a:cs typeface="Calibri" pitchFamily="34" charset="0"/>
              </a:rPr>
              <a:t>– Guilty of breaking Mosaic Law – Discredit him as the Christ</a:t>
            </a:r>
            <a:endParaRPr lang="en-US" sz="3300" dirty="0">
              <a:solidFill>
                <a:schemeClr val="tx1"/>
              </a:solidFill>
              <a:effectLst>
                <a:outerShdw blurRad="38100" dist="38100" dir="2700000" algn="tl">
                  <a:srgbClr val="424634"/>
                </a:outerShdw>
              </a:effectLst>
              <a:latin typeface="Calibri" pitchFamily="34" charset="0"/>
              <a:cs typeface="Calibri" pitchFamily="34" charset="0"/>
            </a:endParaRPr>
          </a:p>
        </p:txBody>
      </p:sp>
      <p:grpSp>
        <p:nvGrpSpPr>
          <p:cNvPr id="2" name="Group 9"/>
          <p:cNvGrpSpPr/>
          <p:nvPr/>
        </p:nvGrpSpPr>
        <p:grpSpPr>
          <a:xfrm>
            <a:off x="6705600" y="5790843"/>
            <a:ext cx="2209800" cy="1024694"/>
            <a:chOff x="6705600" y="5790843"/>
            <a:chExt cx="2209800" cy="1024694"/>
          </a:xfrm>
        </p:grpSpPr>
        <p:pic>
          <p:nvPicPr>
            <p:cNvPr id="11" name="Picture 10"/>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2" name="Straight Connector 11"/>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48294672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ssolv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
            <a:ext cx="8382000" cy="749300"/>
          </a:xfrm>
        </p:spPr>
        <p:txBody>
          <a:bodyPr>
            <a:noAutofit/>
          </a:bodyPr>
          <a:lstStyle/>
          <a:p>
            <a:pPr algn="ctr"/>
            <a:r>
              <a:rPr lang="en-US" sz="4000" b="1" dirty="0" smtClean="0">
                <a:solidFill>
                  <a:schemeClr val="tx1"/>
                </a:solidFill>
                <a:effectLst>
                  <a:outerShdw blurRad="38100" dist="38100" dir="2700000" algn="tl">
                    <a:srgbClr val="424634"/>
                  </a:outerShdw>
                </a:effectLst>
                <a:latin typeface="Calibri" pitchFamily="34" charset="0"/>
                <a:cs typeface="Calibri" pitchFamily="34" charset="0"/>
              </a:rPr>
              <a:t>John 8:6a-8</a:t>
            </a:r>
            <a:endParaRPr lang="en-US" sz="28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304800" y="838200"/>
            <a:ext cx="8661400" cy="4572000"/>
          </a:xfrm>
        </p:spPr>
        <p:txBody>
          <a:bodyPr>
            <a:noAutofit/>
          </a:bodyPr>
          <a:lstStyle/>
          <a:p>
            <a:pPr marL="0" lvl="0" indent="0">
              <a:buNone/>
            </a:pPr>
            <a:r>
              <a:rPr lang="en-US" sz="2000" dirty="0" smtClean="0">
                <a:latin typeface="Calibri" pitchFamily="34" charset="0"/>
              </a:rPr>
              <a:t>6b</a:t>
            </a:r>
            <a:r>
              <a:rPr lang="en-US" sz="3600" dirty="0" smtClean="0">
                <a:latin typeface="Calibri" pitchFamily="34" charset="0"/>
              </a:rPr>
              <a:t> </a:t>
            </a:r>
            <a:r>
              <a:rPr lang="en-US" sz="3600" dirty="0" smtClean="0">
                <a:latin typeface="Calibri" pitchFamily="34" charset="0"/>
              </a:rPr>
              <a:t>But Jesus stooped down and with His finger wrote on the ground.  </a:t>
            </a:r>
            <a:r>
              <a:rPr lang="en-US" sz="2000" dirty="0" smtClean="0">
                <a:latin typeface="Calibri" pitchFamily="34" charset="0"/>
              </a:rPr>
              <a:t>7</a:t>
            </a:r>
            <a:r>
              <a:rPr lang="en-US" sz="3600" dirty="0" smtClean="0">
                <a:latin typeface="Calibri" pitchFamily="34" charset="0"/>
              </a:rPr>
              <a:t>  </a:t>
            </a:r>
            <a:r>
              <a:rPr lang="en-US" sz="3600" dirty="0" smtClean="0">
                <a:latin typeface="Calibri" pitchFamily="34" charset="0"/>
              </a:rPr>
              <a:t>But when they persisted in asking Him, </a:t>
            </a:r>
            <a:r>
              <a:rPr lang="en-US" sz="3600" dirty="0" smtClean="0">
                <a:latin typeface="Calibri" pitchFamily="34" charset="0"/>
              </a:rPr>
              <a:t>He </a:t>
            </a:r>
            <a:r>
              <a:rPr lang="en-US" sz="3600" dirty="0" smtClean="0">
                <a:latin typeface="Calibri" pitchFamily="34" charset="0"/>
              </a:rPr>
              <a:t>straightened up, and said to them, </a:t>
            </a:r>
            <a:r>
              <a:rPr lang="en-US" sz="3600" dirty="0" smtClean="0">
                <a:latin typeface="Calibri" pitchFamily="34" charset="0"/>
              </a:rPr>
              <a:t>“He </a:t>
            </a:r>
            <a:r>
              <a:rPr lang="en-US" sz="3600" dirty="0" smtClean="0">
                <a:latin typeface="Calibri" pitchFamily="34" charset="0"/>
              </a:rPr>
              <a:t>who is without sin among you, let him be the </a:t>
            </a:r>
            <a:r>
              <a:rPr lang="en-US" sz="3600" dirty="0" smtClean="0">
                <a:latin typeface="Calibri" pitchFamily="34" charset="0"/>
              </a:rPr>
              <a:t>first </a:t>
            </a:r>
            <a:r>
              <a:rPr lang="en-US" sz="3600" dirty="0" smtClean="0">
                <a:latin typeface="Calibri" pitchFamily="34" charset="0"/>
              </a:rPr>
              <a:t>to throw a stone at her.” </a:t>
            </a:r>
            <a:r>
              <a:rPr lang="en-US" sz="2000" dirty="0" smtClean="0">
                <a:latin typeface="Calibri" pitchFamily="34" charset="0"/>
              </a:rPr>
              <a:t>8</a:t>
            </a:r>
            <a:r>
              <a:rPr lang="en-US" sz="3600" dirty="0" smtClean="0">
                <a:latin typeface="Calibri" pitchFamily="34" charset="0"/>
              </a:rPr>
              <a:t>  </a:t>
            </a:r>
            <a:r>
              <a:rPr lang="en-US" sz="3600" dirty="0" smtClean="0">
                <a:latin typeface="Calibri" pitchFamily="34" charset="0"/>
              </a:rPr>
              <a:t>Again He stooped down and wrote on the ground.</a:t>
            </a:r>
            <a:endParaRPr lang="en-US" sz="3600" dirty="0">
              <a:latin typeface="Calibri" pitchFamily="34" charset="0"/>
            </a:endParaRPr>
          </a:p>
        </p:txBody>
      </p:sp>
      <p:grpSp>
        <p:nvGrpSpPr>
          <p:cNvPr id="2" name="Group 7"/>
          <p:cNvGrpSpPr/>
          <p:nvPr/>
        </p:nvGrpSpPr>
        <p:grpSpPr>
          <a:xfrm>
            <a:off x="6705600" y="5790843"/>
            <a:ext cx="2209800" cy="1024694"/>
            <a:chOff x="6705600" y="5790843"/>
            <a:chExt cx="2209800" cy="1024694"/>
          </a:xfrm>
        </p:grpSpPr>
        <p:pic>
          <p:nvPicPr>
            <p:cNvPr id="9" name="Picture 8"/>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0" name="Straight Connector 9"/>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2192068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
            <a:ext cx="8382000" cy="749300"/>
          </a:xfrm>
        </p:spPr>
        <p:txBody>
          <a:bodyPr>
            <a:noAutofit/>
          </a:bodyPr>
          <a:lstStyle/>
          <a:p>
            <a:pPr algn="ctr"/>
            <a:r>
              <a:rPr lang="en-US" sz="4000" b="1" dirty="0" smtClean="0">
                <a:solidFill>
                  <a:schemeClr val="tx1"/>
                </a:solidFill>
                <a:effectLst>
                  <a:outerShdw blurRad="38100" dist="38100" dir="2700000" algn="tl">
                    <a:srgbClr val="424634"/>
                  </a:outerShdw>
                </a:effectLst>
                <a:latin typeface="Calibri" pitchFamily="34" charset="0"/>
                <a:cs typeface="Calibri" pitchFamily="34" charset="0"/>
              </a:rPr>
              <a:t>John 8:9</a:t>
            </a:r>
            <a:endParaRPr lang="en-US" sz="28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304800" y="838200"/>
            <a:ext cx="8661400" cy="4572000"/>
          </a:xfrm>
        </p:spPr>
        <p:txBody>
          <a:bodyPr>
            <a:noAutofit/>
          </a:bodyPr>
          <a:lstStyle/>
          <a:p>
            <a:pPr marL="0" lvl="0" indent="0">
              <a:buNone/>
            </a:pPr>
            <a:r>
              <a:rPr lang="en-US" sz="3600" b="1" dirty="0" smtClean="0">
                <a:latin typeface="Calibri" pitchFamily="34" charset="0"/>
              </a:rPr>
              <a:t>“</a:t>
            </a:r>
            <a:r>
              <a:rPr lang="en-US" sz="3600" dirty="0" smtClean="0">
                <a:latin typeface="Calibri" pitchFamily="34" charset="0"/>
              </a:rPr>
              <a:t>When they heard it, they began to go out one by one, beginning with the older ones, and He was left alone, and the woman, where she was, in the center of the court.”</a:t>
            </a:r>
            <a:endParaRPr lang="en-US" sz="3600" dirty="0">
              <a:latin typeface="Calibri" pitchFamily="34" charset="0"/>
            </a:endParaRPr>
          </a:p>
        </p:txBody>
      </p:sp>
      <p:grpSp>
        <p:nvGrpSpPr>
          <p:cNvPr id="2" name="Group 7"/>
          <p:cNvGrpSpPr/>
          <p:nvPr/>
        </p:nvGrpSpPr>
        <p:grpSpPr>
          <a:xfrm>
            <a:off x="6705600" y="5790843"/>
            <a:ext cx="2209800" cy="1024694"/>
            <a:chOff x="6705600" y="5790843"/>
            <a:chExt cx="2209800" cy="1024694"/>
          </a:xfrm>
        </p:grpSpPr>
        <p:pic>
          <p:nvPicPr>
            <p:cNvPr id="9" name="Picture 8"/>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0" name="Straight Connector 9"/>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2192068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
            <a:ext cx="8382000" cy="749300"/>
          </a:xfrm>
        </p:spPr>
        <p:txBody>
          <a:bodyPr>
            <a:noAutofit/>
          </a:bodyPr>
          <a:lstStyle/>
          <a:p>
            <a:pPr algn="ctr"/>
            <a:r>
              <a:rPr lang="en-US" sz="4000" b="1" dirty="0" smtClean="0">
                <a:solidFill>
                  <a:schemeClr val="tx1"/>
                </a:solidFill>
                <a:effectLst>
                  <a:outerShdw blurRad="38100" dist="38100" dir="2700000" algn="tl">
                    <a:srgbClr val="424634"/>
                  </a:outerShdw>
                </a:effectLst>
                <a:latin typeface="Calibri" pitchFamily="34" charset="0"/>
                <a:cs typeface="Calibri" pitchFamily="34" charset="0"/>
              </a:rPr>
              <a:t>John 8:10</a:t>
            </a:r>
            <a:endParaRPr lang="en-US" sz="2800" dirty="0">
              <a:solidFill>
                <a:schemeClr val="tx1"/>
              </a:solidFill>
              <a:effectLst>
                <a:outerShdw blurRad="38100" dist="38100" dir="2700000" algn="tl">
                  <a:srgbClr val="424634"/>
                </a:outerShdw>
              </a:effectLst>
              <a:latin typeface="Calibri" pitchFamily="34" charset="0"/>
              <a:cs typeface="Calibri" pitchFamily="34" charset="0"/>
            </a:endParaRPr>
          </a:p>
        </p:txBody>
      </p:sp>
      <p:sp>
        <p:nvSpPr>
          <p:cNvPr id="7" name="Content Placeholder 6"/>
          <p:cNvSpPr>
            <a:spLocks noGrp="1"/>
          </p:cNvSpPr>
          <p:nvPr>
            <p:ph idx="1"/>
          </p:nvPr>
        </p:nvSpPr>
        <p:spPr>
          <a:xfrm>
            <a:off x="304800" y="838200"/>
            <a:ext cx="8686800" cy="1752600"/>
          </a:xfrm>
        </p:spPr>
        <p:txBody>
          <a:bodyPr>
            <a:noAutofit/>
          </a:bodyPr>
          <a:lstStyle/>
          <a:p>
            <a:pPr marL="0" indent="0">
              <a:buNone/>
            </a:pPr>
            <a:r>
              <a:rPr lang="en-US" sz="3600" dirty="0" smtClean="0">
                <a:latin typeface="Calibri" pitchFamily="34" charset="0"/>
              </a:rPr>
              <a:t>“</a:t>
            </a:r>
            <a:r>
              <a:rPr lang="en-US" sz="3600" dirty="0" smtClean="0">
                <a:latin typeface="Calibri" pitchFamily="34" charset="0"/>
              </a:rPr>
              <a:t>Straightening up, Jesus said to her, “Woman, where are they? Did no one condemn you?”</a:t>
            </a:r>
          </a:p>
          <a:p>
            <a:pPr marL="0" lvl="0" indent="0">
              <a:buNone/>
            </a:pPr>
            <a:endParaRPr lang="en-US" sz="3600" dirty="0">
              <a:latin typeface="Calibri" pitchFamily="34" charset="0"/>
            </a:endParaRPr>
          </a:p>
        </p:txBody>
      </p:sp>
      <p:grpSp>
        <p:nvGrpSpPr>
          <p:cNvPr id="2" name="Group 7"/>
          <p:cNvGrpSpPr/>
          <p:nvPr/>
        </p:nvGrpSpPr>
        <p:grpSpPr>
          <a:xfrm>
            <a:off x="6705600" y="5790843"/>
            <a:ext cx="2209800" cy="1024694"/>
            <a:chOff x="6705600" y="5790843"/>
            <a:chExt cx="2209800" cy="1024694"/>
          </a:xfrm>
        </p:grpSpPr>
        <p:pic>
          <p:nvPicPr>
            <p:cNvPr id="9" name="Picture 8"/>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10" name="Straight Connector 9"/>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8" name="Content Placeholder 6"/>
          <p:cNvSpPr txBox="1">
            <a:spLocks/>
          </p:cNvSpPr>
          <p:nvPr/>
        </p:nvSpPr>
        <p:spPr>
          <a:xfrm>
            <a:off x="228600" y="2743200"/>
            <a:ext cx="8686800" cy="2971800"/>
          </a:xfrm>
          <a:prstGeom prst="rect">
            <a:avLst/>
          </a:prstGeom>
        </p:spPr>
        <p:txBody>
          <a:bodyPr vert="horz" lIns="91440" tIns="45720" rIns="91440" bIns="45720" rtlCol="0">
            <a:noAutofit/>
          </a:bodyPr>
          <a:lstStyle/>
          <a:p>
            <a:pPr lvl="0">
              <a:spcBef>
                <a:spcPct val="20000"/>
              </a:spcBef>
              <a:buClr>
                <a:schemeClr val="accent1">
                  <a:lumMod val="60000"/>
                  <a:lumOff val="40000"/>
                </a:schemeClr>
              </a:buClr>
            </a:pPr>
            <a:r>
              <a:rPr lang="en-US" sz="3600" dirty="0" smtClean="0">
                <a:solidFill>
                  <a:schemeClr val="tx2"/>
                </a:solidFill>
                <a:latin typeface="Calibri" pitchFamily="34" charset="0"/>
              </a:rPr>
              <a:t>“Condemn” – </a:t>
            </a:r>
            <a:r>
              <a:rPr lang="en-US" sz="3600" i="1" dirty="0" err="1" smtClean="0">
                <a:latin typeface="Calibri" pitchFamily="34" charset="0"/>
              </a:rPr>
              <a:t>katakrinos</a:t>
            </a:r>
            <a:endParaRPr lang="en-US" sz="3600" i="1" dirty="0" smtClean="0">
              <a:latin typeface="Calibri" pitchFamily="34" charset="0"/>
            </a:endParaRPr>
          </a:p>
          <a:p>
            <a:pPr lvl="0">
              <a:spcBef>
                <a:spcPct val="20000"/>
              </a:spcBef>
              <a:buClr>
                <a:schemeClr val="accent1">
                  <a:lumMod val="60000"/>
                  <a:lumOff val="40000"/>
                </a:schemeClr>
              </a:buClr>
              <a:buFont typeface="Arial" pitchFamily="34" charset="0"/>
              <a:buChar char="•"/>
            </a:pPr>
            <a:r>
              <a:rPr lang="en-US" sz="3600" i="1" dirty="0" smtClean="0">
                <a:latin typeface="Calibri" pitchFamily="34" charset="0"/>
              </a:rPr>
              <a:t> </a:t>
            </a:r>
            <a:r>
              <a:rPr lang="en-US" sz="3600" i="1" dirty="0" smtClean="0">
                <a:latin typeface="Calibri" pitchFamily="34" charset="0"/>
              </a:rPr>
              <a:t>To give judgment against</a:t>
            </a:r>
          </a:p>
          <a:p>
            <a:pPr lvl="0">
              <a:spcBef>
                <a:spcPct val="20000"/>
              </a:spcBef>
              <a:buClr>
                <a:schemeClr val="accent1">
                  <a:lumMod val="60000"/>
                  <a:lumOff val="40000"/>
                </a:schemeClr>
              </a:buClr>
              <a:buFont typeface="Arial" pitchFamily="34" charset="0"/>
              <a:buChar char="•"/>
            </a:pPr>
            <a:r>
              <a:rPr lang="en-US" sz="3600" i="1" dirty="0" smtClean="0">
                <a:latin typeface="Calibri" pitchFamily="34" charset="0"/>
              </a:rPr>
              <a:t> </a:t>
            </a:r>
            <a:r>
              <a:rPr lang="en-US" sz="3600" i="1" dirty="0" smtClean="0">
                <a:latin typeface="Calibri" pitchFamily="34" charset="0"/>
              </a:rPr>
              <a:t>To judge worthy of punishment </a:t>
            </a:r>
            <a:endParaRPr kumimoji="0" lang="en-US" sz="3600" i="0" u="none" strike="noStrike" kern="1200" cap="none" spc="0" normalizeH="0" baseline="0" noProof="0" dirty="0">
              <a:ln>
                <a:noFill/>
              </a:ln>
              <a:solidFill>
                <a:schemeClr val="tx2"/>
              </a:solidFill>
              <a:effectLst/>
              <a:uLnTx/>
              <a:uFillTx/>
              <a:latin typeface="Calibri" pitchFamily="34" charset="0"/>
            </a:endParaRPr>
          </a:p>
        </p:txBody>
      </p:sp>
    </p:spTree>
    <p:extLst>
      <p:ext uri="{BB962C8B-B14F-4D97-AF65-F5344CB8AC3E}">
        <p14:creationId xmlns="" xmlns:p14="http://schemas.microsoft.com/office/powerpoint/2010/main" val="22192068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dissolv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dissolv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dissolve">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33400" y="1143000"/>
            <a:ext cx="8382000" cy="4343400"/>
          </a:xfrm>
        </p:spPr>
        <p:txBody>
          <a:bodyPr>
            <a:noAutofit/>
          </a:bodyPr>
          <a:lstStyle/>
          <a:p>
            <a:pPr marL="0" lvl="0" indent="0" algn="l">
              <a:lnSpc>
                <a:spcPct val="80000"/>
              </a:lnSpc>
              <a:spcBef>
                <a:spcPts val="1200"/>
              </a:spcBef>
              <a:buNone/>
            </a:pPr>
            <a:r>
              <a:rPr lang="en-US" sz="3600" dirty="0" smtClean="0">
                <a:solidFill>
                  <a:schemeClr val="tx1"/>
                </a:solidFill>
                <a:effectLst>
                  <a:outerShdw blurRad="38100" dist="38100" dir="2700000" algn="tl">
                    <a:srgbClr val="000000">
                      <a:alpha val="43137"/>
                    </a:srgbClr>
                  </a:outerShdw>
                </a:effectLst>
                <a:latin typeface="Calibri" pitchFamily="34" charset="0"/>
                <a:cs typeface="Calibri" pitchFamily="34" charset="0"/>
              </a:rPr>
              <a:t>Jesus wanted her to speak the truth that she was no longer condemned by the Law nor the Son of God.</a:t>
            </a:r>
          </a:p>
          <a:p>
            <a:pPr marL="0" lvl="0" indent="0" algn="l">
              <a:lnSpc>
                <a:spcPct val="80000"/>
              </a:lnSpc>
              <a:spcBef>
                <a:spcPts val="1200"/>
              </a:spcBef>
              <a:buNone/>
            </a:pPr>
            <a:endParaRPr lang="en-US" sz="3600" b="1" dirty="0" smtClean="0">
              <a:solidFill>
                <a:schemeClr val="tx1"/>
              </a:solidFill>
              <a:effectLst>
                <a:outerShdw blurRad="38100" dist="38100" dir="2700000" algn="tl">
                  <a:srgbClr val="000000">
                    <a:alpha val="43137"/>
                  </a:srgbClr>
                </a:outerShdw>
              </a:effectLst>
              <a:latin typeface="Calibri" pitchFamily="34" charset="0"/>
              <a:cs typeface="Calibri" pitchFamily="34" charset="0"/>
            </a:endParaRPr>
          </a:p>
          <a:p>
            <a:pPr marL="0" lvl="0" indent="0" algn="l">
              <a:lnSpc>
                <a:spcPct val="80000"/>
              </a:lnSpc>
              <a:spcBef>
                <a:spcPts val="1200"/>
              </a:spcBef>
              <a:buNone/>
            </a:pPr>
            <a:r>
              <a:rPr lang="en-US" sz="3600" dirty="0" smtClean="0">
                <a:solidFill>
                  <a:schemeClr val="tx1"/>
                </a:solidFill>
                <a:effectLst>
                  <a:outerShdw blurRad="38100" dist="38100" dir="2700000" algn="tl">
                    <a:srgbClr val="000000">
                      <a:alpha val="43137"/>
                    </a:srgbClr>
                  </a:outerShdw>
                </a:effectLst>
                <a:latin typeface="Calibri" pitchFamily="34" charset="0"/>
                <a:cs typeface="Calibri" pitchFamily="34" charset="0"/>
              </a:rPr>
              <a:t>Jesus knew she needed to forgive herself…crawl out from self-condemnation which was already creeping into her life through this humiliating experience.</a:t>
            </a:r>
            <a:endParaRPr lang="en-US" sz="3600" dirty="0">
              <a:solidFill>
                <a:schemeClr val="tx1"/>
              </a:solidFill>
              <a:effectLst>
                <a:outerShdw blurRad="38100" dist="38100" dir="2700000" algn="tl">
                  <a:srgbClr val="000000">
                    <a:alpha val="43137"/>
                  </a:srgbClr>
                </a:outerShdw>
              </a:effectLst>
              <a:latin typeface="Calibri" pitchFamily="34" charset="0"/>
              <a:cs typeface="Calibri" pitchFamily="34" charset="0"/>
            </a:endParaRPr>
          </a:p>
        </p:txBody>
      </p:sp>
      <p:grpSp>
        <p:nvGrpSpPr>
          <p:cNvPr id="6" name="Group 5"/>
          <p:cNvGrpSpPr/>
          <p:nvPr/>
        </p:nvGrpSpPr>
        <p:grpSpPr>
          <a:xfrm>
            <a:off x="6705600" y="5790843"/>
            <a:ext cx="2209800" cy="1024694"/>
            <a:chOff x="6705600" y="5790843"/>
            <a:chExt cx="2209800" cy="1024694"/>
          </a:xfrm>
        </p:grpSpPr>
        <p:pic>
          <p:nvPicPr>
            <p:cNvPr id="7" name="Picture 6"/>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705600" y="5790843"/>
              <a:ext cx="2209800" cy="1024694"/>
            </a:xfrm>
            <a:prstGeom prst="rect">
              <a:avLst/>
            </a:prstGeom>
          </p:spPr>
        </p:pic>
        <p:cxnSp>
          <p:nvCxnSpPr>
            <p:cNvPr id="8" name="Straight Connector 7"/>
            <p:cNvCxnSpPr/>
            <p:nvPr/>
          </p:nvCxnSpPr>
          <p:spPr>
            <a:xfrm>
              <a:off x="6781800" y="5867400"/>
              <a:ext cx="0" cy="60960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61582116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dissolv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27894</TotalTime>
  <Words>421</Words>
  <Application>Microsoft Office PowerPoint</Application>
  <PresentationFormat>On-screen Show (4:3)</PresentationFormat>
  <Paragraphs>49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Tw Cen MT</vt:lpstr>
      <vt:lpstr>Calibri</vt:lpstr>
      <vt:lpstr>Thatch</vt:lpstr>
      <vt:lpstr>Slide 1</vt:lpstr>
      <vt:lpstr>Slide 2</vt:lpstr>
      <vt:lpstr>John 8:1-4</vt:lpstr>
      <vt:lpstr>John 8:5-6a</vt:lpstr>
      <vt:lpstr>Catch 22 Situation</vt:lpstr>
      <vt:lpstr>John 8:6a-8</vt:lpstr>
      <vt:lpstr>John 8:9</vt:lpstr>
      <vt:lpstr>John 8:10</vt:lpstr>
      <vt:lpstr>Slide 9</vt:lpstr>
      <vt:lpstr>Response to Sin</vt:lpstr>
      <vt:lpstr>Slide 11</vt:lpstr>
      <vt:lpstr>Not Forgiving Yourself Is Like Saying…</vt:lpstr>
      <vt:lpstr>Romans 8:1-2(NASB)</vt:lpstr>
      <vt:lpstr>Response</vt:lpstr>
      <vt:lpstr>Slide 15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 McCracken</dc:creator>
  <cp:lastModifiedBy>Scott Wiens</cp:lastModifiedBy>
  <cp:revision>307</cp:revision>
  <dcterms:created xsi:type="dcterms:W3CDTF">2011-12-15T15:57:33Z</dcterms:created>
  <dcterms:modified xsi:type="dcterms:W3CDTF">2012-07-08T11:33:12Z</dcterms:modified>
</cp:coreProperties>
</file>