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391" r:id="rId2"/>
    <p:sldId id="430" r:id="rId3"/>
    <p:sldId id="433" r:id="rId4"/>
    <p:sldId id="435" r:id="rId5"/>
    <p:sldId id="436" r:id="rId6"/>
    <p:sldId id="442" r:id="rId7"/>
    <p:sldId id="440" r:id="rId8"/>
    <p:sldId id="443" r:id="rId9"/>
    <p:sldId id="441" r:id="rId10"/>
    <p:sldId id="450" r:id="rId11"/>
    <p:sldId id="444" r:id="rId12"/>
    <p:sldId id="438" r:id="rId13"/>
    <p:sldId id="439" r:id="rId14"/>
    <p:sldId id="445" r:id="rId15"/>
    <p:sldId id="437" r:id="rId16"/>
    <p:sldId id="446" r:id="rId17"/>
    <p:sldId id="447" r:id="rId18"/>
    <p:sldId id="448" r:id="rId19"/>
    <p:sldId id="449" r:id="rId20"/>
  </p:sldIdLst>
  <p:sldSz cx="9144000" cy="6858000" type="screen4x3"/>
  <p:notesSz cx="6858000" cy="9144000"/>
  <p:embeddedFontLst>
    <p:embeddedFont>
      <p:font typeface="Tw Cen MT"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634"/>
    <a:srgbClr val="FFFF99"/>
    <a:srgbClr val="6B8EA5"/>
    <a:srgbClr val="828E8E"/>
    <a:srgbClr val="FFFF66"/>
    <a:srgbClr val="5F5C4F"/>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9" autoAdjust="0"/>
  </p:normalViewPr>
  <p:slideViewPr>
    <p:cSldViewPr>
      <p:cViewPr>
        <p:scale>
          <a:sx n="84" d="100"/>
          <a:sy n="84" d="100"/>
        </p:scale>
        <p:origin x="-600" y="-72"/>
      </p:cViewPr>
      <p:guideLst>
        <p:guide orient="horz" pos="2160"/>
        <p:guide pos="2880"/>
      </p:guideLst>
    </p:cSldViewPr>
  </p:slideViewPr>
  <p:outlineViewPr>
    <p:cViewPr>
      <p:scale>
        <a:sx n="33" d="100"/>
        <a:sy n="33" d="100"/>
      </p:scale>
      <p:origin x="0" y="8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7/14/2012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7/14/2012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7/14/2012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464216"/>
            <a:ext cx="6386945" cy="1371600"/>
          </a:xfrm>
        </p:spPr>
        <p:txBody>
          <a:bodyPr>
            <a:noAutofit/>
          </a:bodyPr>
          <a:lstStyle/>
          <a:p>
            <a:pPr marL="0" lvl="0" indent="0" algn="ctr">
              <a:lnSpc>
                <a:spcPct val="80000"/>
              </a:lnSpc>
              <a:spcBef>
                <a:spcPts val="0"/>
              </a:spcBef>
              <a:buNone/>
            </a:pP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Truth will </a:t>
            </a:r>
            <a:b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Set You Free</a:t>
            </a:r>
            <a:endParaRPr lang="en-US" sz="85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99654" y="4800601"/>
            <a:ext cx="4481945"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8:12-36</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3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754563"/>
          </a:xfrm>
        </p:spPr>
        <p:txBody>
          <a:bodyPr>
            <a:noAutofit/>
          </a:bodyPr>
          <a:lstStyle/>
          <a:p>
            <a:pPr marL="0" indent="0">
              <a:lnSpc>
                <a:spcPct val="90000"/>
              </a:lnSpc>
              <a:spcBef>
                <a:spcPts val="0"/>
              </a:spcBef>
              <a:spcAft>
                <a:spcPts val="1200"/>
              </a:spcAft>
              <a:buNone/>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Vs. 34</a:t>
            </a:r>
          </a:p>
          <a:p>
            <a:pPr marL="0" indent="0">
              <a:lnSpc>
                <a:spcPct val="90000"/>
              </a:lnSpc>
              <a:spcBef>
                <a:spcPts val="0"/>
              </a:spcBef>
              <a:spcAft>
                <a:spcPts val="1200"/>
              </a:spcAft>
              <a:buNone/>
            </a:pPr>
            <a:r>
              <a:rPr lang="en-US" sz="4200" b="1" dirty="0" smtClean="0">
                <a:solidFill>
                  <a:srgbClr val="FFFF99"/>
                </a:solidFill>
                <a:effectLst>
                  <a:outerShdw blurRad="38100" dist="38100" dir="2700000" algn="tl">
                    <a:srgbClr val="424634"/>
                  </a:outerShdw>
                </a:effectLst>
                <a:latin typeface="Calibri" pitchFamily="34" charset="0"/>
                <a:cs typeface="Calibri" pitchFamily="34" charset="0"/>
              </a:rPr>
              <a:t>“I tell you the truth, everyone who </a:t>
            </a:r>
            <a:r>
              <a:rPr lang="en-US" sz="4200" b="1" i="1" dirty="0" smtClean="0">
                <a:solidFill>
                  <a:srgbClr val="FFFF99"/>
                </a:solidFill>
                <a:effectLst>
                  <a:outerShdw blurRad="38100" dist="38100" dir="2700000" algn="tl">
                    <a:srgbClr val="424634"/>
                  </a:outerShdw>
                </a:effectLst>
                <a:latin typeface="Calibri" pitchFamily="34" charset="0"/>
                <a:cs typeface="Calibri" pitchFamily="34" charset="0"/>
              </a:rPr>
              <a:t>sins</a:t>
            </a:r>
            <a:r>
              <a:rPr lang="en-US" sz="4200" b="1" dirty="0" smtClean="0">
                <a:solidFill>
                  <a:srgbClr val="FFFF99"/>
                </a:solidFill>
                <a:effectLst>
                  <a:outerShdw blurRad="38100" dist="38100" dir="2700000" algn="tl">
                    <a:srgbClr val="424634"/>
                  </a:outerShdw>
                </a:effectLst>
                <a:latin typeface="Calibri" pitchFamily="34" charset="0"/>
                <a:cs typeface="Calibri" pitchFamily="34" charset="0"/>
              </a:rPr>
              <a:t> is a slave to sin.”</a:t>
            </a:r>
          </a:p>
          <a:p>
            <a:pPr>
              <a:lnSpc>
                <a:spcPct val="90000"/>
              </a:lnSpc>
              <a:spcBef>
                <a:spcPts val="0"/>
              </a:spcBef>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Present progressive tense</a:t>
            </a:r>
          </a:p>
          <a:p>
            <a:pPr>
              <a:lnSpc>
                <a:spcPct val="90000"/>
              </a:lnSpc>
              <a:spcBef>
                <a:spcPts val="600"/>
              </a:spcBef>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Sin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can be </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defined:</a:t>
            </a:r>
          </a:p>
          <a:p>
            <a:pPr marL="0" indent="0">
              <a:lnSpc>
                <a:spcPct val="90000"/>
              </a:lnSpc>
              <a:spcBef>
                <a:spcPts val="600"/>
              </a:spcBef>
              <a:buNone/>
            </a:pPr>
            <a:r>
              <a:rPr lang="en-US" sz="3600" b="1" u="sng" dirty="0" smtClean="0">
                <a:solidFill>
                  <a:schemeClr val="tx1"/>
                </a:solidFill>
                <a:effectLst>
                  <a:outerShdw blurRad="38100" dist="38100" dir="2700000" algn="tl">
                    <a:srgbClr val="424634"/>
                  </a:outerShdw>
                </a:effectLst>
                <a:latin typeface="Calibri" pitchFamily="34" charset="0"/>
                <a:cs typeface="Calibri" pitchFamily="34" charset="0"/>
              </a:rPr>
              <a:t>1 </a:t>
            </a:r>
            <a:r>
              <a:rPr lang="en-US" sz="3600" b="1" u="sng" dirty="0">
                <a:solidFill>
                  <a:schemeClr val="tx1"/>
                </a:solidFill>
                <a:effectLst>
                  <a:outerShdw blurRad="38100" dist="38100" dir="2700000" algn="tl">
                    <a:srgbClr val="424634"/>
                  </a:outerShdw>
                </a:effectLst>
                <a:latin typeface="Calibri" pitchFamily="34" charset="0"/>
                <a:cs typeface="Calibri" pitchFamily="34" charset="0"/>
              </a:rPr>
              <a:t>John 3:4</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 Everyone who sins is breaking God’s law, for all sin is contrary to the law of </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God.</a:t>
            </a:r>
          </a:p>
          <a:p>
            <a:pPr marL="0" indent="0">
              <a:lnSpc>
                <a:spcPct val="90000"/>
              </a:lnSpc>
              <a:spcBef>
                <a:spcPts val="600"/>
              </a:spcBef>
              <a:buNone/>
            </a:pPr>
            <a:r>
              <a:rPr lang="en-US" sz="3600" b="1" u="sng" dirty="0" smtClean="0">
                <a:solidFill>
                  <a:schemeClr val="tx1"/>
                </a:solidFill>
                <a:effectLst>
                  <a:outerShdw blurRad="38100" dist="38100" dir="2700000" algn="tl">
                    <a:srgbClr val="424634"/>
                  </a:outerShdw>
                </a:effectLst>
                <a:latin typeface="Calibri" pitchFamily="34" charset="0"/>
                <a:cs typeface="Calibri" pitchFamily="34" charset="0"/>
              </a:rPr>
              <a:t>James </a:t>
            </a:r>
            <a:r>
              <a:rPr lang="en-US" sz="3600" b="1" u="sng" dirty="0">
                <a:solidFill>
                  <a:schemeClr val="tx1"/>
                </a:solidFill>
                <a:effectLst>
                  <a:outerShdw blurRad="38100" dist="38100" dir="2700000" algn="tl">
                    <a:srgbClr val="424634"/>
                  </a:outerShdw>
                </a:effectLst>
                <a:latin typeface="Calibri" pitchFamily="34" charset="0"/>
                <a:cs typeface="Calibri" pitchFamily="34" charset="0"/>
              </a:rPr>
              <a:t>4:17</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 Remember, it is sin to know what you ought to do and then </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not </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do it</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36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3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754563"/>
          </a:xfrm>
        </p:spPr>
        <p:txBody>
          <a:bodyPr>
            <a:noAutofit/>
          </a:bodyPr>
          <a:lstStyle/>
          <a:p>
            <a:pPr marL="0" indent="0">
              <a:lnSpc>
                <a:spcPct val="90000"/>
              </a:lnSpc>
              <a:buNone/>
            </a:pPr>
            <a:r>
              <a:rPr lang="en-US" sz="4800" b="1" u="sng" dirty="0" smtClean="0">
                <a:solidFill>
                  <a:schemeClr val="tx1"/>
                </a:solidFill>
                <a:effectLst>
                  <a:outerShdw blurRad="38100" dist="38100" dir="2700000" algn="tl">
                    <a:srgbClr val="424634"/>
                  </a:outerShdw>
                </a:effectLst>
                <a:latin typeface="Calibri" pitchFamily="34" charset="0"/>
                <a:cs typeface="Calibri" pitchFamily="34" charset="0"/>
              </a:rPr>
              <a:t>Ecclesiastes </a:t>
            </a:r>
            <a:r>
              <a:rPr lang="en-US" sz="4800" b="1" u="sng" dirty="0">
                <a:solidFill>
                  <a:schemeClr val="tx1"/>
                </a:solidFill>
                <a:effectLst>
                  <a:outerShdw blurRad="38100" dist="38100" dir="2700000" algn="tl">
                    <a:srgbClr val="424634"/>
                  </a:outerShdw>
                </a:effectLst>
                <a:latin typeface="Calibri" pitchFamily="34" charset="0"/>
                <a:cs typeface="Calibri" pitchFamily="34" charset="0"/>
              </a:rPr>
              <a:t>8:8</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 </a:t>
            </a:r>
            <a:r>
              <a:rPr lang="en-US" sz="3500" b="1" dirty="0">
                <a:solidFill>
                  <a:schemeClr val="tx1"/>
                </a:solidFill>
                <a:effectLst>
                  <a:outerShdw blurRad="38100" dist="38100" dir="2700000" algn="tl">
                    <a:srgbClr val="424634"/>
                  </a:outerShdw>
                </a:effectLst>
                <a:latin typeface="Calibri" pitchFamily="34" charset="0"/>
                <a:cs typeface="Calibri" pitchFamily="34" charset="0"/>
              </a:rPr>
              <a:t>(NIV) </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
            </a:r>
            <a:br>
              <a:rPr lang="en-US" sz="4800" b="1" dirty="0">
                <a:solidFill>
                  <a:schemeClr val="tx1"/>
                </a:solidFill>
                <a:effectLst>
                  <a:outerShdw blurRad="38100" dist="38100" dir="2700000" algn="tl">
                    <a:srgbClr val="424634"/>
                  </a:outerShdw>
                </a:effectLst>
                <a:latin typeface="Calibri" pitchFamily="34" charset="0"/>
                <a:cs typeface="Calibri" pitchFamily="34" charset="0"/>
              </a:rPr>
            </a:br>
            <a:r>
              <a:rPr lang="en-US" sz="4800" b="1" dirty="0">
                <a:solidFill>
                  <a:schemeClr val="tx1"/>
                </a:solidFill>
                <a:effectLst>
                  <a:outerShdw blurRad="38100" dist="38100" dir="2700000" algn="tl">
                    <a:srgbClr val="424634"/>
                  </a:outerShdw>
                </a:effectLst>
                <a:latin typeface="Calibri" pitchFamily="34" charset="0"/>
                <a:cs typeface="Calibri" pitchFamily="34" charset="0"/>
              </a:rPr>
              <a:t>No man has power over the wind to contain it; </a:t>
            </a:r>
            <a:br>
              <a:rPr lang="en-US" sz="4800" b="1" dirty="0">
                <a:solidFill>
                  <a:schemeClr val="tx1"/>
                </a:solidFill>
                <a:effectLst>
                  <a:outerShdw blurRad="38100" dist="38100" dir="2700000" algn="tl">
                    <a:srgbClr val="424634"/>
                  </a:outerShdw>
                </a:effectLst>
                <a:latin typeface="Calibri" pitchFamily="34" charset="0"/>
                <a:cs typeface="Calibri" pitchFamily="34" charset="0"/>
              </a:rPr>
            </a:br>
            <a:r>
              <a:rPr lang="en-US" sz="4800" b="1" dirty="0">
                <a:solidFill>
                  <a:schemeClr val="tx1"/>
                </a:solidFill>
                <a:effectLst>
                  <a:outerShdw blurRad="38100" dist="38100" dir="2700000" algn="tl">
                    <a:srgbClr val="424634"/>
                  </a:outerShdw>
                </a:effectLst>
                <a:latin typeface="Calibri" pitchFamily="34" charset="0"/>
                <a:cs typeface="Calibri" pitchFamily="34" charset="0"/>
              </a:rPr>
              <a:t>so no one has power over the day of his death. </a:t>
            </a:r>
            <a:br>
              <a:rPr lang="en-US" sz="4800" b="1" dirty="0">
                <a:solidFill>
                  <a:schemeClr val="tx1"/>
                </a:solidFill>
                <a:effectLst>
                  <a:outerShdw blurRad="38100" dist="38100" dir="2700000" algn="tl">
                    <a:srgbClr val="424634"/>
                  </a:outerShdw>
                </a:effectLst>
                <a:latin typeface="Calibri" pitchFamily="34" charset="0"/>
                <a:cs typeface="Calibri" pitchFamily="34" charset="0"/>
              </a:rPr>
            </a:br>
            <a:r>
              <a:rPr lang="en-US" sz="4800" b="1" dirty="0">
                <a:solidFill>
                  <a:schemeClr val="tx1"/>
                </a:solidFill>
                <a:effectLst>
                  <a:outerShdw blurRad="38100" dist="38100" dir="2700000" algn="tl">
                    <a:srgbClr val="424634"/>
                  </a:outerShdw>
                </a:effectLst>
                <a:latin typeface="Calibri" pitchFamily="34" charset="0"/>
                <a:cs typeface="Calibri" pitchFamily="34" charset="0"/>
              </a:rPr>
              <a:t>As no one is discharged in time of war, </a:t>
            </a:r>
            <a:br>
              <a:rPr lang="en-US" sz="4800" b="1" dirty="0">
                <a:solidFill>
                  <a:schemeClr val="tx1"/>
                </a:solidFill>
                <a:effectLst>
                  <a:outerShdw blurRad="38100" dist="38100" dir="2700000" algn="tl">
                    <a:srgbClr val="424634"/>
                  </a:outerShdw>
                </a:effectLst>
                <a:latin typeface="Calibri" pitchFamily="34" charset="0"/>
                <a:cs typeface="Calibri" pitchFamily="34" charset="0"/>
              </a:rPr>
            </a:br>
            <a:r>
              <a:rPr lang="en-US" sz="4800" b="1" dirty="0">
                <a:solidFill>
                  <a:srgbClr val="FFFF99"/>
                </a:solidFill>
                <a:effectLst>
                  <a:outerShdw blurRad="38100" dist="38100" dir="2700000" algn="tl">
                    <a:srgbClr val="424634"/>
                  </a:outerShdw>
                </a:effectLst>
                <a:latin typeface="Calibri" pitchFamily="34" charset="0"/>
                <a:cs typeface="Calibri" pitchFamily="34" charset="0"/>
              </a:rPr>
              <a:t>so wickedness will not release those who practice it. </a:t>
            </a:r>
          </a:p>
          <a:p>
            <a:pPr>
              <a:lnSpc>
                <a:spcPct val="90000"/>
              </a:lnSpc>
              <a:spcBef>
                <a:spcPts val="0"/>
              </a:spcBef>
              <a:spcAft>
                <a:spcPts val="1200"/>
              </a:spcAft>
            </a:pPr>
            <a:endParaRPr lang="en-US" sz="4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95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602163"/>
          </a:xfrm>
        </p:spPr>
        <p:txBody>
          <a:bodyPr>
            <a:noAutofit/>
          </a:bodyPr>
          <a:lstStyle/>
          <a:p>
            <a:pPr marL="0" indent="0">
              <a:spcBef>
                <a:spcPts val="0"/>
              </a:spcBef>
              <a:spcAft>
                <a:spcPts val="1200"/>
              </a:spcAft>
              <a:buNone/>
            </a:pPr>
            <a:r>
              <a:rPr lang="en-US" sz="405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6:15-18</a:t>
            </a:r>
            <a:r>
              <a:rPr lang="en-US" sz="405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lvl="0" indent="0">
              <a:lnSpc>
                <a:spcPct val="90000"/>
              </a:lnSpc>
              <a:spcBef>
                <a:spcPts val="0"/>
              </a:spcBef>
              <a:buNone/>
            </a:pPr>
            <a:r>
              <a:rPr lang="en-US" sz="4050" b="1" baseline="30000" dirty="0">
                <a:solidFill>
                  <a:schemeClr val="tx1"/>
                </a:solidFill>
                <a:effectLst>
                  <a:outerShdw blurRad="38100" dist="38100" dir="2700000" algn="tl">
                    <a:srgbClr val="424634"/>
                  </a:outerShdw>
                </a:effectLst>
                <a:latin typeface="Calibri" pitchFamily="34" charset="0"/>
                <a:cs typeface="Calibri" pitchFamily="34" charset="0"/>
              </a:rPr>
              <a:t>15 </a:t>
            </a:r>
            <a:r>
              <a:rPr lang="en-US" sz="4050" b="1" dirty="0">
                <a:solidFill>
                  <a:schemeClr val="tx1"/>
                </a:solidFill>
                <a:effectLst>
                  <a:outerShdw blurRad="38100" dist="38100" dir="2700000" algn="tl">
                    <a:srgbClr val="424634"/>
                  </a:outerShdw>
                </a:effectLst>
                <a:latin typeface="Calibri" pitchFamily="34" charset="0"/>
                <a:cs typeface="Calibri" pitchFamily="34" charset="0"/>
              </a:rPr>
              <a:t>What then? Shall we sin because we are not under the law but under grace? By no means</a:t>
            </a:r>
            <a:r>
              <a:rPr lang="en-US" sz="405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4050" b="1" baseline="30000" dirty="0" smtClean="0">
                <a:solidFill>
                  <a:schemeClr val="tx1"/>
                </a:solidFill>
                <a:effectLst>
                  <a:outerShdw blurRad="38100" dist="38100" dir="2700000" algn="tl">
                    <a:srgbClr val="424634"/>
                  </a:outerShdw>
                </a:effectLst>
                <a:latin typeface="Calibri" pitchFamily="34" charset="0"/>
                <a:cs typeface="Calibri" pitchFamily="34" charset="0"/>
              </a:rPr>
              <a:t>16</a:t>
            </a:r>
            <a:r>
              <a:rPr lang="en-US" sz="4050" b="1" baseline="30000" dirty="0">
                <a:solidFill>
                  <a:schemeClr val="tx1"/>
                </a:solidFill>
                <a:effectLst>
                  <a:outerShdw blurRad="38100" dist="38100" dir="2700000" algn="tl">
                    <a:srgbClr val="424634"/>
                  </a:outerShdw>
                </a:effectLst>
                <a:latin typeface="Calibri" pitchFamily="34" charset="0"/>
                <a:cs typeface="Calibri" pitchFamily="34" charset="0"/>
              </a:rPr>
              <a:t> </a:t>
            </a:r>
            <a:r>
              <a:rPr lang="en-US" sz="4050" b="1" dirty="0">
                <a:solidFill>
                  <a:schemeClr val="tx1"/>
                </a:solidFill>
                <a:effectLst>
                  <a:outerShdw blurRad="38100" dist="38100" dir="2700000" algn="tl">
                    <a:srgbClr val="424634"/>
                  </a:outerShdw>
                </a:effectLst>
                <a:latin typeface="Calibri" pitchFamily="34" charset="0"/>
                <a:cs typeface="Calibri" pitchFamily="34" charset="0"/>
              </a:rPr>
              <a:t>Don’t you know that when you offer yourselves to someone as obedient slaves, you are slaves of the one you obey —whether you are slaves to sin, which leads to death</a:t>
            </a:r>
            <a:r>
              <a:rPr lang="en-US" sz="4050" b="1" dirty="0" smtClean="0">
                <a:solidFill>
                  <a:schemeClr val="tx1"/>
                </a:solidFill>
                <a:effectLst>
                  <a:outerShdw blurRad="38100" dist="38100" dir="2700000" algn="tl">
                    <a:srgbClr val="424634"/>
                  </a:outerShdw>
                </a:effectLst>
                <a:latin typeface="Calibri" pitchFamily="34" charset="0"/>
                <a:cs typeface="Calibri" pitchFamily="34" charset="0"/>
              </a:rPr>
              <a:t>, or </a:t>
            </a:r>
            <a:r>
              <a:rPr lang="en-US" sz="4050" b="1" dirty="0">
                <a:solidFill>
                  <a:schemeClr val="tx1"/>
                </a:solidFill>
                <a:effectLst>
                  <a:outerShdw blurRad="38100" dist="38100" dir="2700000" algn="tl">
                    <a:srgbClr val="424634"/>
                  </a:outerShdw>
                </a:effectLst>
                <a:latin typeface="Calibri" pitchFamily="34" charset="0"/>
                <a:cs typeface="Calibri" pitchFamily="34" charset="0"/>
              </a:rPr>
              <a:t>to obedience, which leads to </a:t>
            </a:r>
            <a:r>
              <a:rPr lang="en-US" sz="4050" b="1" dirty="0" smtClean="0">
                <a:solidFill>
                  <a:schemeClr val="tx1"/>
                </a:solidFill>
                <a:effectLst>
                  <a:outerShdw blurRad="38100" dist="38100" dir="2700000" algn="tl">
                    <a:srgbClr val="424634"/>
                  </a:outerShdw>
                </a:effectLst>
                <a:latin typeface="Calibri" pitchFamily="34" charset="0"/>
                <a:cs typeface="Calibri" pitchFamily="34" charset="0"/>
              </a:rPr>
              <a:t>righteousness? </a:t>
            </a:r>
            <a:endParaRPr lang="en-US" sz="4050" b="1" u="sng"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5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602163"/>
          </a:xfrm>
        </p:spPr>
        <p:txBody>
          <a:bodyPr>
            <a:noAutofit/>
          </a:bodyPr>
          <a:lstStyle/>
          <a:p>
            <a:pPr marL="0" indent="0">
              <a:spcBef>
                <a:spcPts val="0"/>
              </a:spcBef>
              <a:spcAft>
                <a:spcPts val="1200"/>
              </a:spcAft>
              <a:buNone/>
            </a:pPr>
            <a:r>
              <a:rPr lang="en-US" sz="405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6:15-18</a:t>
            </a:r>
            <a:r>
              <a:rPr lang="en-US" sz="405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0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0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lvl="0" indent="0">
              <a:lnSpc>
                <a:spcPct val="90000"/>
              </a:lnSpc>
              <a:spcBef>
                <a:spcPts val="0"/>
              </a:spcBef>
              <a:buNone/>
            </a:pPr>
            <a:r>
              <a:rPr lang="en-US" sz="4100" b="1" baseline="30000" dirty="0">
                <a:solidFill>
                  <a:schemeClr val="tx1"/>
                </a:solidFill>
                <a:effectLst>
                  <a:outerShdw blurRad="38100" dist="38100" dir="2700000" algn="tl">
                    <a:srgbClr val="424634"/>
                  </a:outerShdw>
                </a:effectLst>
                <a:latin typeface="Calibri" pitchFamily="34" charset="0"/>
                <a:cs typeface="Calibri" pitchFamily="34" charset="0"/>
              </a:rPr>
              <a:t>17 </a:t>
            </a:r>
            <a:r>
              <a:rPr lang="en-US" sz="4100" b="1" dirty="0">
                <a:solidFill>
                  <a:schemeClr val="tx1"/>
                </a:solidFill>
                <a:effectLst>
                  <a:outerShdw blurRad="38100" dist="38100" dir="2700000" algn="tl">
                    <a:srgbClr val="424634"/>
                  </a:outerShdw>
                </a:effectLst>
                <a:latin typeface="Calibri" pitchFamily="34" charset="0"/>
                <a:cs typeface="Calibri" pitchFamily="34" charset="0"/>
              </a:rPr>
              <a:t>But thanks be to God that, though you used to be slaves to sin, you have come to obey from your heart the pattern of teaching that has now claimed your allegiance.</a:t>
            </a:r>
            <a:r>
              <a:rPr lang="en-US" sz="4100" b="1" baseline="30000" dirty="0">
                <a:solidFill>
                  <a:schemeClr val="tx1"/>
                </a:solidFill>
                <a:effectLst>
                  <a:outerShdw blurRad="38100" dist="38100" dir="2700000" algn="tl">
                    <a:srgbClr val="424634"/>
                  </a:outerShdw>
                </a:effectLst>
                <a:latin typeface="Calibri" pitchFamily="34" charset="0"/>
                <a:cs typeface="Calibri" pitchFamily="34" charset="0"/>
              </a:rPr>
              <a:t>18 </a:t>
            </a:r>
            <a:r>
              <a:rPr lang="en-US" sz="4100" b="1" dirty="0">
                <a:solidFill>
                  <a:schemeClr val="tx1"/>
                </a:solidFill>
                <a:effectLst>
                  <a:outerShdw blurRad="38100" dist="38100" dir="2700000" algn="tl">
                    <a:srgbClr val="424634"/>
                  </a:outerShdw>
                </a:effectLst>
                <a:latin typeface="Calibri" pitchFamily="34" charset="0"/>
                <a:cs typeface="Calibri" pitchFamily="34" charset="0"/>
              </a:rPr>
              <a:t>You have been set free from sin and have become slaves to righteousness.</a:t>
            </a:r>
            <a:endParaRPr lang="en-US" sz="4100" b="1" u="sng"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958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754563"/>
          </a:xfrm>
        </p:spPr>
        <p:txBody>
          <a:bodyPr>
            <a:noAutofit/>
          </a:bodyPr>
          <a:lstStyle/>
          <a:p>
            <a:pPr marL="0" indent="0">
              <a:lnSpc>
                <a:spcPct val="90000"/>
              </a:lnSpc>
              <a:spcBef>
                <a:spcPts val="0"/>
              </a:spcBef>
              <a:spcAft>
                <a:spcPts val="1800"/>
              </a:spcAft>
              <a:buNone/>
            </a:pPr>
            <a:r>
              <a:rPr lang="en-US" sz="4600" b="1" dirty="0" smtClean="0">
                <a:solidFill>
                  <a:srgbClr val="FFFF99"/>
                </a:solidFill>
                <a:effectLst>
                  <a:outerShdw blurRad="38100" dist="38100" dir="2700000" algn="tl">
                    <a:srgbClr val="424634"/>
                  </a:outerShdw>
                </a:effectLst>
                <a:latin typeface="Calibri" pitchFamily="34" charset="0"/>
                <a:cs typeface="Calibri" pitchFamily="34" charset="0"/>
              </a:rPr>
              <a:t>The Gospel (the Truth)</a:t>
            </a:r>
          </a:p>
          <a:p>
            <a:pPr marL="914400" indent="-914400">
              <a:lnSpc>
                <a:spcPct val="90000"/>
              </a:lnSpc>
              <a:spcBef>
                <a:spcPts val="0"/>
              </a:spcBef>
              <a:spcAft>
                <a:spcPts val="1200"/>
              </a:spcAft>
              <a:buFont typeface="+mj-lt"/>
              <a:buAutoNum type="arabicPeriod"/>
            </a:pPr>
            <a:r>
              <a:rPr lang="en-US" sz="4800" b="1" dirty="0" smtClean="0">
                <a:effectLst>
                  <a:outerShdw blurRad="38100" dist="38100" dir="2700000" algn="tl">
                    <a:srgbClr val="000000"/>
                  </a:outerShdw>
                </a:effectLst>
                <a:latin typeface="Calibri" pitchFamily="34" charset="0"/>
                <a:cs typeface="Calibri" pitchFamily="34" charset="0"/>
              </a:rPr>
              <a:t>Removes </a:t>
            </a:r>
            <a:r>
              <a:rPr lang="en-US" sz="4800" b="1" dirty="0">
                <a:effectLst>
                  <a:outerShdw blurRad="38100" dist="38100" dir="2700000" algn="tl">
                    <a:srgbClr val="000000"/>
                  </a:outerShdw>
                </a:effectLst>
                <a:latin typeface="Calibri" pitchFamily="34" charset="0"/>
                <a:cs typeface="Calibri" pitchFamily="34" charset="0"/>
              </a:rPr>
              <a:t>the separation caused by </a:t>
            </a:r>
            <a:r>
              <a:rPr lang="en-US" sz="4800" b="1" dirty="0" smtClean="0">
                <a:effectLst>
                  <a:outerShdw blurRad="38100" dist="38100" dir="2700000" algn="tl">
                    <a:srgbClr val="000000"/>
                  </a:outerShdw>
                </a:effectLst>
                <a:latin typeface="Calibri" pitchFamily="34" charset="0"/>
                <a:cs typeface="Calibri" pitchFamily="34" charset="0"/>
              </a:rPr>
              <a:t>sin (Justification)</a:t>
            </a:r>
          </a:p>
          <a:p>
            <a:pPr marL="914400" indent="-914400">
              <a:lnSpc>
                <a:spcPct val="90000"/>
              </a:lnSpc>
              <a:spcBef>
                <a:spcPts val="0"/>
              </a:spcBef>
              <a:spcAft>
                <a:spcPts val="1200"/>
              </a:spcAft>
              <a:buFont typeface="+mj-lt"/>
              <a:buAutoNum type="arabicPeriod"/>
            </a:pPr>
            <a:r>
              <a:rPr lang="en-US" sz="4800" b="1" dirty="0">
                <a:effectLst>
                  <a:outerShdw blurRad="38100" dist="38100" dir="2700000" algn="tl">
                    <a:srgbClr val="000000"/>
                  </a:outerShdw>
                </a:effectLst>
                <a:latin typeface="Calibri" pitchFamily="34" charset="0"/>
                <a:cs typeface="Calibri" pitchFamily="34" charset="0"/>
              </a:rPr>
              <a:t>Removing the power of </a:t>
            </a:r>
            <a:r>
              <a:rPr lang="en-US" sz="4800" b="1" dirty="0" smtClean="0">
                <a:effectLst>
                  <a:outerShdw blurRad="38100" dist="38100" dir="2700000" algn="tl">
                    <a:srgbClr val="000000"/>
                  </a:outerShdw>
                </a:effectLst>
                <a:latin typeface="Calibri" pitchFamily="34" charset="0"/>
                <a:cs typeface="Calibri" pitchFamily="34" charset="0"/>
              </a:rPr>
              <a:t>sin (Sanctification)</a:t>
            </a:r>
          </a:p>
          <a:p>
            <a:pPr>
              <a:lnSpc>
                <a:spcPct val="90000"/>
              </a:lnSpc>
              <a:spcBef>
                <a:spcPts val="1200"/>
              </a:spcBef>
            </a:pPr>
            <a:r>
              <a:rPr lang="en-US" sz="4800" b="1" dirty="0" smtClean="0">
                <a:effectLst>
                  <a:outerShdw blurRad="38100" dist="38100" dir="2700000" algn="tl">
                    <a:srgbClr val="000000"/>
                  </a:outerShdw>
                </a:effectLst>
                <a:latin typeface="Calibri" pitchFamily="34" charset="0"/>
                <a:cs typeface="Calibri" pitchFamily="34" charset="0"/>
              </a:rPr>
              <a:t>Both </a:t>
            </a:r>
            <a:r>
              <a:rPr lang="en-US" sz="4800" b="1" dirty="0">
                <a:effectLst>
                  <a:outerShdw blurRad="38100" dist="38100" dir="2700000" algn="tl">
                    <a:srgbClr val="000000"/>
                  </a:outerShdw>
                </a:effectLst>
                <a:latin typeface="Calibri" pitchFamily="34" charset="0"/>
                <a:cs typeface="Calibri" pitchFamily="34" charset="0"/>
              </a:rPr>
              <a:t>are concerned with the human </a:t>
            </a:r>
            <a:r>
              <a:rPr lang="en-US" sz="4800" b="1" dirty="0" smtClean="0">
                <a:effectLst>
                  <a:outerShdw blurRad="38100" dist="38100" dir="2700000" algn="tl">
                    <a:srgbClr val="000000"/>
                  </a:outerShdw>
                </a:effectLst>
                <a:latin typeface="Calibri" pitchFamily="34" charset="0"/>
                <a:cs typeface="Calibri" pitchFamily="34" charset="0"/>
              </a:rPr>
              <a:t>condition- sin</a:t>
            </a:r>
            <a:endParaRPr lang="en-US" sz="4800" b="1" dirty="0">
              <a:effectLst>
                <a:outerShdw blurRad="38100" dist="38100" dir="2700000" algn="tl">
                  <a:srgbClr val="000000"/>
                </a:outerShdw>
              </a:effectLst>
              <a:latin typeface="Calibri" pitchFamily="34" charset="0"/>
              <a:cs typeface="Calibri" pitchFamily="34" charset="0"/>
            </a:endParaRPr>
          </a:p>
          <a:p>
            <a:pPr>
              <a:lnSpc>
                <a:spcPct val="90000"/>
              </a:lnSpc>
              <a:spcBef>
                <a:spcPts val="0"/>
              </a:spcBef>
              <a:spcAft>
                <a:spcPts val="1200"/>
              </a:spcAft>
            </a:pPr>
            <a:endParaRPr lang="en-US" sz="4800" b="1" dirty="0">
              <a:effectLst>
                <a:outerShdw blurRad="38100" dist="38100" dir="2700000" algn="tl">
                  <a:srgbClr val="000000"/>
                </a:outerShdw>
              </a:effectLst>
              <a:latin typeface="Calibri" pitchFamily="34" charset="0"/>
              <a:cs typeface="Calibri" pitchFamily="34" charset="0"/>
            </a:endParaRPr>
          </a:p>
          <a:p>
            <a:pPr marL="914400" indent="-914400">
              <a:lnSpc>
                <a:spcPct val="90000"/>
              </a:lnSpc>
              <a:spcBef>
                <a:spcPts val="0"/>
              </a:spcBef>
              <a:spcAft>
                <a:spcPts val="1200"/>
              </a:spcAft>
              <a:buFont typeface="+mj-lt"/>
              <a:buAutoNum type="arabicPeriod"/>
            </a:pPr>
            <a:endParaRPr lang="en-US" sz="4800" b="1" dirty="0">
              <a:effectLst>
                <a:outerShdw blurRad="38100" dist="38100" dir="2700000" algn="tl">
                  <a:srgbClr val="000000"/>
                </a:outerShdw>
              </a:effectLst>
              <a:latin typeface="Calibri" pitchFamily="34" charset="0"/>
              <a:cs typeface="Calibri" pitchFamily="34" charset="0"/>
            </a:endParaRPr>
          </a:p>
          <a:p>
            <a:pPr marL="914400" indent="-914400">
              <a:lnSpc>
                <a:spcPct val="90000"/>
              </a:lnSpc>
              <a:spcBef>
                <a:spcPts val="0"/>
              </a:spcBef>
              <a:spcAft>
                <a:spcPts val="1200"/>
              </a:spcAft>
              <a:buFont typeface="+mj-lt"/>
              <a:buAutoNum type="arabicPeriod"/>
            </a:pPr>
            <a:endParaRPr lang="en-US" sz="4800" b="1" dirty="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spcAft>
                <a:spcPts val="1200"/>
              </a:spcAft>
            </a:pPr>
            <a:endParaRPr lang="en-US" sz="4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65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lumMod val="0"/>
                <a:lumOff val="10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286000"/>
            <a:ext cx="8153400" cy="3230563"/>
          </a:xfrm>
        </p:spPr>
        <p:txBody>
          <a:bodyPr>
            <a:noAutofit/>
          </a:bodyPr>
          <a:lstStyle/>
          <a:p>
            <a:pPr marL="0" lvl="0" indent="0">
              <a:lnSpc>
                <a:spcPct val="80000"/>
              </a:lnSpc>
              <a:spcBef>
                <a:spcPts val="1200"/>
              </a:spcBef>
              <a:buNone/>
            </a:pPr>
            <a:r>
              <a:rPr lang="en-US" sz="15000" b="1" dirty="0" smtClean="0">
                <a:solidFill>
                  <a:schemeClr val="tx1"/>
                </a:solidFill>
                <a:effectLst>
                  <a:glow rad="127000">
                    <a:schemeClr val="bg2"/>
                  </a:glow>
                  <a:outerShdw blurRad="38100" dist="38100" dir="2700000" algn="tl">
                    <a:srgbClr val="424634"/>
                  </a:outerShdw>
                </a:effectLst>
                <a:latin typeface="Calibri" pitchFamily="34" charset="0"/>
                <a:cs typeface="Calibri" pitchFamily="34" charset="0"/>
              </a:rPr>
              <a:t>Freedom</a:t>
            </a:r>
            <a:endParaRPr lang="en-US" sz="10000" b="1" dirty="0">
              <a:solidFill>
                <a:srgbClr val="FFFF99"/>
              </a:solidFill>
              <a:effectLst>
                <a:glow rad="127000">
                  <a:schemeClr val="bg2"/>
                </a:glow>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5146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382000" cy="4678363"/>
          </a:xfrm>
        </p:spPr>
        <p:txBody>
          <a:bodyPr>
            <a:noAutofit/>
          </a:bodyPr>
          <a:lstStyle/>
          <a:p>
            <a:pPr marL="0" indent="0">
              <a:spcBef>
                <a:spcPts val="0"/>
              </a:spcBef>
              <a:spcAft>
                <a:spcPts val="600"/>
              </a:spcAft>
              <a:buNone/>
            </a:pPr>
            <a:r>
              <a:rPr lang="en-US" sz="44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8:1-11</a:t>
            </a:r>
            <a:r>
              <a:rPr lang="en-US" sz="44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2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32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80000"/>
              </a:lnSpc>
              <a:spcBef>
                <a:spcPts val="600"/>
              </a:spcBef>
              <a:buNone/>
            </a:pPr>
            <a:r>
              <a:rPr lang="en-US" sz="4400" b="1" dirty="0">
                <a:solidFill>
                  <a:schemeClr val="tx1"/>
                </a:solidFill>
                <a:effectLst>
                  <a:outerShdw blurRad="38100" dist="38100" dir="2700000" algn="tl">
                    <a:srgbClr val="424634"/>
                  </a:outerShdw>
                </a:effectLst>
                <a:latin typeface="Calibri" pitchFamily="34" charset="0"/>
                <a:cs typeface="Calibri" pitchFamily="34" charset="0"/>
              </a:rPr>
              <a:t>So now there is no condemnation for those who belong to Christ Jesus. </a:t>
            </a: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2 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And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because you belong to him, the </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power</a:t>
            </a:r>
            <a:r>
              <a:rPr lang="en-US" sz="4400" b="1" baseline="30000" dirty="0">
                <a:solidFill>
                  <a:srgbClr val="FFFF99"/>
                </a:solidFill>
                <a:effectLst>
                  <a:outerShdw blurRad="38100" dist="38100" dir="2700000" algn="tl">
                    <a:srgbClr val="424634"/>
                  </a:outerShdw>
                </a:effectLst>
                <a:latin typeface="Calibri" pitchFamily="34" charset="0"/>
                <a:cs typeface="Calibri" pitchFamily="34" charset="0"/>
              </a:rPr>
              <a:t> </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of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the life-giving Spirit has freed </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you</a:t>
            </a:r>
            <a:r>
              <a:rPr lang="en-US" sz="4400" b="1" baseline="30000" dirty="0">
                <a:solidFill>
                  <a:srgbClr val="FFFF99"/>
                </a:solidFill>
                <a:effectLst>
                  <a:outerShdw blurRad="38100" dist="38100" dir="2700000" algn="tl">
                    <a:srgbClr val="424634"/>
                  </a:outerShdw>
                </a:effectLst>
                <a:latin typeface="Calibri" pitchFamily="34" charset="0"/>
                <a:cs typeface="Calibri" pitchFamily="34" charset="0"/>
              </a:rPr>
              <a:t> </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from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the power of sin that leads to </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death</a:t>
            </a:r>
            <a:r>
              <a:rPr lang="en-US" sz="44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 </a:t>
            </a:r>
            <a:r>
              <a:rPr lang="en-US" sz="4400" b="1" baseline="30000" dirty="0" smtClean="0">
                <a:solidFill>
                  <a:schemeClr val="tx1"/>
                </a:solidFill>
                <a:effectLst>
                  <a:outerShdw blurRad="38100" dist="38100" dir="2700000" algn="tl">
                    <a:srgbClr val="424634"/>
                  </a:outerShdw>
                </a:effectLst>
                <a:latin typeface="Calibri" pitchFamily="34" charset="0"/>
                <a:cs typeface="Calibri" pitchFamily="34" charset="0"/>
              </a:rPr>
              <a:t>3</a:t>
            </a: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 </a:t>
            </a:r>
            <a:r>
              <a:rPr lang="en-US" sz="44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God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declared an end to sin’s control over us</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 by giving his Son as a sacrifice for our </a:t>
            </a:r>
            <a:r>
              <a:rPr lang="en-US" sz="4400" b="1" dirty="0" smtClean="0">
                <a:solidFill>
                  <a:schemeClr val="tx1"/>
                </a:solidFill>
                <a:effectLst>
                  <a:outerShdw blurRad="38100" dist="38100" dir="2700000" algn="tl">
                    <a:srgbClr val="424634"/>
                  </a:outerShdw>
                </a:effectLst>
                <a:latin typeface="Calibri" pitchFamily="34" charset="0"/>
                <a:cs typeface="Calibri" pitchFamily="34" charset="0"/>
              </a:rPr>
              <a:t>sins… </a:t>
            </a:r>
            <a:endParaRPr lang="en-US" sz="44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8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382000" cy="4678363"/>
          </a:xfrm>
        </p:spPr>
        <p:txBody>
          <a:bodyPr>
            <a:noAutofit/>
          </a:bodyPr>
          <a:lstStyle/>
          <a:p>
            <a:pPr marL="0" indent="0">
              <a:spcBef>
                <a:spcPts val="0"/>
              </a:spcBef>
              <a:spcAft>
                <a:spcPts val="600"/>
              </a:spcAft>
              <a:buNone/>
            </a:pPr>
            <a:r>
              <a:rPr lang="en-US" sz="44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8:1-11</a:t>
            </a:r>
            <a:r>
              <a:rPr lang="en-US" sz="44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2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32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80000"/>
              </a:lnSpc>
              <a:spcBef>
                <a:spcPts val="600"/>
              </a:spcBef>
              <a:buNone/>
            </a:pP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5 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Those who are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dominated by the sinful nature</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 think about sinful things, but those who are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controlled by the Holy Spirit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think about things that please the Spirit. </a:t>
            </a: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6 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So letting your sinful nature control your mind leads to death. But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letting the Spirit control your mind leads to life </a:t>
            </a:r>
            <a:br>
              <a:rPr lang="en-US" sz="4400" b="1" dirty="0">
                <a:solidFill>
                  <a:srgbClr val="FFFF99"/>
                </a:solidFill>
                <a:effectLst>
                  <a:outerShdw blurRad="38100" dist="38100" dir="2700000" algn="tl">
                    <a:srgbClr val="424634"/>
                  </a:outerShdw>
                </a:effectLst>
                <a:latin typeface="Calibri" pitchFamily="34" charset="0"/>
                <a:cs typeface="Calibri" pitchFamily="34" charset="0"/>
              </a:rPr>
            </a:br>
            <a:r>
              <a:rPr lang="en-US" sz="4400" b="1" dirty="0" smtClean="0">
                <a:solidFill>
                  <a:srgbClr val="FFFF99"/>
                </a:solidFill>
                <a:effectLst>
                  <a:outerShdw blurRad="38100" dist="38100" dir="2700000" algn="tl">
                    <a:srgbClr val="424634"/>
                  </a:outerShdw>
                </a:effectLst>
                <a:latin typeface="Calibri" pitchFamily="34" charset="0"/>
                <a:cs typeface="Calibri" pitchFamily="34" charset="0"/>
              </a:rPr>
              <a:t>and peace</a:t>
            </a:r>
            <a:r>
              <a:rPr lang="en-US" sz="44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44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626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
            <a:ext cx="8382000" cy="4678363"/>
          </a:xfrm>
        </p:spPr>
        <p:txBody>
          <a:bodyPr>
            <a:noAutofit/>
          </a:bodyPr>
          <a:lstStyle/>
          <a:p>
            <a:pPr marL="0" indent="0">
              <a:spcBef>
                <a:spcPts val="0"/>
              </a:spcBef>
              <a:spcAft>
                <a:spcPts val="600"/>
              </a:spcAft>
              <a:buNone/>
            </a:pPr>
            <a:r>
              <a:rPr lang="en-US" sz="44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Romans 8:1-11</a:t>
            </a:r>
            <a:r>
              <a:rPr lang="en-US" sz="44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200" b="1" dirty="0" smtClean="0">
                <a:solidFill>
                  <a:schemeClr val="tx1"/>
                </a:solidFill>
                <a:effectLst>
                  <a:outerShdw blurRad="50800" dist="50800" dir="5400000" algn="ctr" rotWithShape="0">
                    <a:srgbClr val="424634"/>
                  </a:outerShdw>
                </a:effectLst>
                <a:latin typeface="Calibri" pitchFamily="34" charset="0"/>
                <a:cs typeface="Calibri" pitchFamily="34" charset="0"/>
              </a:rPr>
              <a:t>(NLT)</a:t>
            </a:r>
            <a:endParaRPr lang="en-US" sz="32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80000"/>
              </a:lnSpc>
              <a:spcBef>
                <a:spcPts val="600"/>
              </a:spcBef>
              <a:buNone/>
            </a:pP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9 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But you are not controlled by your sinful nature.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You are controlled by the Spirit if you have the Spirit of God living in </a:t>
            </a:r>
            <a:r>
              <a:rPr lang="en-US" sz="4400" b="1" dirty="0" smtClean="0">
                <a:solidFill>
                  <a:schemeClr val="tx1"/>
                </a:solidFill>
                <a:effectLst>
                  <a:outerShdw blurRad="38100" dist="38100" dir="2700000" algn="tl">
                    <a:srgbClr val="424634"/>
                  </a:outerShdw>
                </a:effectLst>
                <a:latin typeface="Calibri" pitchFamily="34" charset="0"/>
                <a:cs typeface="Calibri" pitchFamily="34" charset="0"/>
              </a:rPr>
              <a:t>you… </a:t>
            </a:r>
            <a:r>
              <a:rPr lang="en-US" sz="4400" b="1" baseline="30000" dirty="0" smtClean="0">
                <a:solidFill>
                  <a:schemeClr val="tx1"/>
                </a:solidFill>
                <a:effectLst>
                  <a:outerShdw blurRad="38100" dist="38100" dir="2700000" algn="tl">
                    <a:srgbClr val="424634"/>
                  </a:outerShdw>
                </a:effectLst>
                <a:latin typeface="Calibri" pitchFamily="34" charset="0"/>
                <a:cs typeface="Calibri" pitchFamily="34" charset="0"/>
              </a:rPr>
              <a:t>11</a:t>
            </a:r>
            <a:r>
              <a:rPr lang="en-US" sz="4400" b="1" baseline="30000" dirty="0">
                <a:solidFill>
                  <a:schemeClr val="tx1"/>
                </a:solidFill>
                <a:effectLst>
                  <a:outerShdw blurRad="38100" dist="38100" dir="2700000" algn="tl">
                    <a:srgbClr val="424634"/>
                  </a:outerShdw>
                </a:effectLst>
                <a:latin typeface="Calibri" pitchFamily="34" charset="0"/>
                <a:cs typeface="Calibri" pitchFamily="34" charset="0"/>
              </a:rPr>
              <a:t> </a:t>
            </a:r>
            <a:r>
              <a:rPr lang="en-US" sz="4400" b="1" dirty="0">
                <a:solidFill>
                  <a:schemeClr val="tx1"/>
                </a:solidFill>
                <a:effectLst>
                  <a:outerShdw blurRad="38100" dist="38100" dir="2700000" algn="tl">
                    <a:srgbClr val="424634"/>
                  </a:outerShdw>
                </a:effectLst>
                <a:latin typeface="Calibri" pitchFamily="34" charset="0"/>
                <a:cs typeface="Calibri" pitchFamily="34" charset="0"/>
              </a:rPr>
              <a:t>The Spirit of God, who raised Jesus from the dead, lives in you. And </a:t>
            </a:r>
            <a:r>
              <a:rPr lang="en-US" sz="4400" b="1" dirty="0">
                <a:solidFill>
                  <a:srgbClr val="FFFF99"/>
                </a:solidFill>
                <a:effectLst>
                  <a:outerShdw blurRad="38100" dist="38100" dir="2700000" algn="tl">
                    <a:srgbClr val="424634"/>
                  </a:outerShdw>
                </a:effectLst>
                <a:latin typeface="Calibri" pitchFamily="34" charset="0"/>
                <a:cs typeface="Calibri" pitchFamily="34" charset="0"/>
              </a:rPr>
              <a:t>just as God raised Christ Jesus from the dead, he will give life to your mortal bodies by this same Spirit living within you.</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291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lumMod val="0"/>
                <a:lumOff val="10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286000"/>
            <a:ext cx="8153400" cy="3230563"/>
          </a:xfrm>
        </p:spPr>
        <p:txBody>
          <a:bodyPr>
            <a:noAutofit/>
          </a:bodyPr>
          <a:lstStyle/>
          <a:p>
            <a:pPr marL="0" lvl="0" indent="0">
              <a:lnSpc>
                <a:spcPct val="80000"/>
              </a:lnSpc>
              <a:spcBef>
                <a:spcPts val="1200"/>
              </a:spcBef>
              <a:buNone/>
            </a:pPr>
            <a:r>
              <a:rPr lang="en-US" sz="15000" b="1" dirty="0" smtClean="0">
                <a:solidFill>
                  <a:schemeClr val="tx1"/>
                </a:solidFill>
                <a:effectLst>
                  <a:glow rad="127000">
                    <a:schemeClr val="bg2"/>
                  </a:glow>
                  <a:outerShdw blurRad="38100" dist="38100" dir="2700000" algn="tl">
                    <a:srgbClr val="424634"/>
                  </a:outerShdw>
                </a:effectLst>
                <a:latin typeface="Calibri" pitchFamily="34" charset="0"/>
                <a:cs typeface="Calibri" pitchFamily="34" charset="0"/>
              </a:rPr>
              <a:t>Freedom</a:t>
            </a:r>
            <a:endParaRPr lang="en-US" sz="10000" b="1" dirty="0">
              <a:solidFill>
                <a:srgbClr val="FFFF99"/>
              </a:solidFill>
              <a:effectLst>
                <a:glow rad="127000">
                  <a:schemeClr val="bg2"/>
                </a:glow>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9223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lumMod val="0"/>
                <a:lumOff val="10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990600"/>
            <a:ext cx="8001000" cy="4525963"/>
          </a:xfrm>
        </p:spPr>
        <p:txBody>
          <a:bodyPr>
            <a:noAutofit/>
          </a:bodyPr>
          <a:lstStyle/>
          <a:p>
            <a:pPr marL="0" lvl="0" indent="0">
              <a:lnSpc>
                <a:spcPct val="80000"/>
              </a:lnSpc>
              <a:spcBef>
                <a:spcPts val="1200"/>
              </a:spcBef>
              <a:buNone/>
            </a:pPr>
            <a:r>
              <a:rPr lang="en-US" sz="15000" b="1" dirty="0" smtClean="0">
                <a:solidFill>
                  <a:schemeClr val="tx1"/>
                </a:solidFill>
                <a:effectLst>
                  <a:glow rad="127000">
                    <a:schemeClr val="bg2"/>
                  </a:glow>
                  <a:outerShdw blurRad="38100" dist="38100" dir="2700000" algn="tl">
                    <a:srgbClr val="424634"/>
                  </a:outerShdw>
                </a:effectLst>
                <a:latin typeface="Calibri" pitchFamily="34" charset="0"/>
                <a:cs typeface="Calibri" pitchFamily="34" charset="0"/>
              </a:rPr>
              <a:t>Light</a:t>
            </a:r>
            <a:r>
              <a:rPr lang="en-US" sz="10000" b="1" dirty="0" smtClean="0">
                <a:solidFill>
                  <a:schemeClr val="tx1"/>
                </a:solidFill>
                <a:effectLst>
                  <a:glow rad="127000">
                    <a:schemeClr val="bg2"/>
                  </a:glow>
                  <a:outerShdw blurRad="38100" dist="38100" dir="2700000" algn="tl">
                    <a:srgbClr val="424634"/>
                  </a:outerShdw>
                </a:effectLst>
                <a:latin typeface="Calibri" pitchFamily="34" charset="0"/>
                <a:cs typeface="Calibri" pitchFamily="34" charset="0"/>
              </a:rPr>
              <a:t> invades darkness</a:t>
            </a:r>
            <a:endParaRPr lang="en-US" sz="10000" b="1" dirty="0">
              <a:solidFill>
                <a:srgbClr val="FFFF99"/>
              </a:solidFill>
              <a:effectLst>
                <a:glow rad="127000">
                  <a:schemeClr val="bg2"/>
                </a:glow>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3728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304800"/>
            <a:ext cx="8534400" cy="4830763"/>
          </a:xfrm>
        </p:spPr>
        <p:txBody>
          <a:bodyPr>
            <a:noAutofit/>
          </a:bodyPr>
          <a:lstStyle/>
          <a:p>
            <a:pPr marL="0" indent="0">
              <a:lnSpc>
                <a:spcPct val="90000"/>
              </a:lnSpc>
              <a:spcBef>
                <a:spcPts val="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The Light of </a:t>
            </a:r>
            <a:r>
              <a:rPr lang="en-US" sz="5000" b="1" dirty="0" smtClean="0">
                <a:solidFill>
                  <a:srgbClr val="FFFF99"/>
                </a:solidFill>
                <a:effectLst>
                  <a:outerShdw blurRad="38100" dist="38100" dir="2700000" algn="tl">
                    <a:srgbClr val="424634"/>
                  </a:outerShdw>
                </a:effectLst>
                <a:latin typeface="Calibri" pitchFamily="34" charset="0"/>
                <a:cs typeface="Calibri" pitchFamily="34" charset="0"/>
              </a:rPr>
              <a:t>the </a:t>
            </a:r>
            <a:r>
              <a:rPr lang="en-US" sz="5000" b="1" dirty="0">
                <a:solidFill>
                  <a:srgbClr val="FFFF99"/>
                </a:solidFill>
                <a:effectLst>
                  <a:outerShdw blurRad="38100" dist="38100" dir="2700000" algn="tl">
                    <a:srgbClr val="424634"/>
                  </a:outerShdw>
                </a:effectLst>
                <a:latin typeface="Calibri" pitchFamily="34" charset="0"/>
                <a:cs typeface="Calibri" pitchFamily="34" charset="0"/>
              </a:rPr>
              <a:t>world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5000" b="1" i="1" dirty="0" err="1" smtClean="0">
                <a:solidFill>
                  <a:schemeClr val="tx1"/>
                </a:solidFill>
                <a:effectLst>
                  <a:outerShdw blurRad="38100" dist="38100" dir="2700000" algn="tl">
                    <a:srgbClr val="424634"/>
                  </a:outerShdw>
                </a:effectLst>
                <a:latin typeface="Calibri" pitchFamily="34" charset="0"/>
                <a:cs typeface="Calibri" pitchFamily="34" charset="0"/>
              </a:rPr>
              <a:t>kosmos</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 </a:t>
            </a:r>
            <a:endParaRPr lang="en-US" sz="5000" b="1" dirty="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pPr>
            <a:r>
              <a:rPr lang="en-US" sz="5000" b="1" dirty="0">
                <a:solidFill>
                  <a:schemeClr val="tx1"/>
                </a:solidFill>
                <a:effectLst>
                  <a:outerShdw blurRad="38100" dist="38100" dir="2700000" algn="tl">
                    <a:srgbClr val="424634"/>
                  </a:outerShdw>
                </a:effectLst>
                <a:latin typeface="Calibri" pitchFamily="34" charset="0"/>
                <a:cs typeface="Calibri" pitchFamily="34" charset="0"/>
              </a:rPr>
              <a:t>the orderly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arrangement</a:t>
            </a:r>
          </a:p>
          <a:p>
            <a:pPr>
              <a:lnSpc>
                <a:spcPct val="90000"/>
              </a:lnSpc>
              <a:spcBef>
                <a:spcPts val="0"/>
              </a:spcBef>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all </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that is human as opposed to all that is divine</a:t>
            </a:r>
          </a:p>
          <a:p>
            <a:pPr>
              <a:lnSpc>
                <a:spcPct val="90000"/>
              </a:lnSpc>
              <a:spcBef>
                <a:spcPts val="0"/>
              </a:spcBef>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the </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changing, passing, transient life that we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live </a:t>
            </a:r>
          </a:p>
          <a:p>
            <a:pPr>
              <a:lnSpc>
                <a:spcPct val="90000"/>
              </a:lnSpc>
              <a:spcBef>
                <a:spcPts val="0"/>
              </a:spcBef>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the </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wealth and enjoyments of man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(including sin</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a:t>
            </a:r>
            <a:endParaRPr lang="en-US" sz="5000" dirty="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pPr>
            <a:endParaRPr lang="en-US" sz="5200" b="1" dirty="0">
              <a:solidFill>
                <a:schemeClr val="tx1"/>
              </a:solidFill>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0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602163"/>
          </a:xfrm>
        </p:spPr>
        <p:txBody>
          <a:bodyPr>
            <a:noAutofit/>
          </a:bodyPr>
          <a:lstStyle/>
          <a:p>
            <a:pPr marL="0" indent="0">
              <a:spcBef>
                <a:spcPts val="0"/>
              </a:spcBef>
              <a:spcAft>
                <a:spcPts val="600"/>
              </a:spcAft>
              <a:buNone/>
            </a:pPr>
            <a:r>
              <a:rPr lang="en-US" sz="3550" b="1" u="sng" dirty="0">
                <a:solidFill>
                  <a:schemeClr val="tx1"/>
                </a:solidFill>
                <a:effectLst>
                  <a:outerShdw blurRad="50800" dist="50800" dir="5400000" algn="ctr" rotWithShape="0">
                    <a:srgbClr val="424634"/>
                  </a:outerShdw>
                </a:effectLst>
                <a:latin typeface="Calibri" pitchFamily="34" charset="0"/>
                <a:cs typeface="Calibri" pitchFamily="34" charset="0"/>
              </a:rPr>
              <a:t>1 John 2:15-17</a:t>
            </a:r>
            <a:r>
              <a:rPr lang="en-US" sz="3550" b="1" dirty="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2500" b="1" dirty="0" smtClean="0">
                <a:solidFill>
                  <a:schemeClr val="tx1"/>
                </a:solidFill>
                <a:effectLst>
                  <a:outerShdw blurRad="50800" dist="50800" dir="5400000" algn="ctr" rotWithShape="0">
                    <a:srgbClr val="424634"/>
                  </a:outerShdw>
                </a:effectLst>
                <a:latin typeface="Calibri" pitchFamily="34" charset="0"/>
                <a:cs typeface="Calibri" pitchFamily="34" charset="0"/>
              </a:rPr>
              <a:t>(The </a:t>
            </a:r>
            <a:r>
              <a:rPr lang="en-US" sz="2500" b="1" dirty="0">
                <a:solidFill>
                  <a:schemeClr val="tx1"/>
                </a:solidFill>
                <a:effectLst>
                  <a:outerShdw blurRad="50800" dist="50800" dir="5400000" algn="ctr" rotWithShape="0">
                    <a:srgbClr val="424634"/>
                  </a:outerShdw>
                </a:effectLst>
                <a:latin typeface="Calibri" pitchFamily="34" charset="0"/>
                <a:cs typeface="Calibri" pitchFamily="34" charset="0"/>
              </a:rPr>
              <a:t>Message)</a:t>
            </a:r>
          </a:p>
          <a:p>
            <a:pPr marL="0" lvl="0" indent="0">
              <a:lnSpc>
                <a:spcPct val="90000"/>
              </a:lnSpc>
              <a:spcBef>
                <a:spcPts val="0"/>
              </a:spcBef>
              <a:buNone/>
            </a:pPr>
            <a:r>
              <a:rPr lang="en-US" sz="3550" b="1" dirty="0" smtClean="0">
                <a:solidFill>
                  <a:schemeClr val="tx1"/>
                </a:solidFill>
                <a:effectLst>
                  <a:outerShdw blurRad="38100" dist="38100" dir="2700000" algn="tl">
                    <a:srgbClr val="424634"/>
                  </a:outerShdw>
                </a:effectLst>
                <a:latin typeface="Calibri" pitchFamily="34" charset="0"/>
                <a:cs typeface="Calibri" pitchFamily="34" charset="0"/>
              </a:rPr>
              <a:t>Don't </a:t>
            </a:r>
            <a:r>
              <a:rPr lang="en-US" sz="3550" b="1" dirty="0">
                <a:solidFill>
                  <a:schemeClr val="tx1"/>
                </a:solidFill>
                <a:effectLst>
                  <a:outerShdw blurRad="38100" dist="38100" dir="2700000" algn="tl">
                    <a:srgbClr val="424634"/>
                  </a:outerShdw>
                </a:effectLst>
                <a:latin typeface="Calibri" pitchFamily="34" charset="0"/>
                <a:cs typeface="Calibri" pitchFamily="34" charset="0"/>
              </a:rPr>
              <a:t>love the world's ways. Don't love the world's goods. Love of the world squeezes out love for the Father. Practically everything that goes on in the world—wanting your own way, wanting everything for yourself, wanting to appear important—has nothing to do with the Father. It just isolates you from him. The world and all its wanting, wanting, wanting is on the way out—but whoever does what God wants is set for eternity. </a:t>
            </a:r>
            <a:endParaRPr lang="en-US" sz="3550" b="1" u="sng"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5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76400"/>
            <a:ext cx="8382000" cy="3306763"/>
          </a:xfrm>
        </p:spPr>
        <p:txBody>
          <a:bodyPr>
            <a:noAutofit/>
          </a:bodyPr>
          <a:lstStyle/>
          <a:p>
            <a:pPr marL="0" lvl="0" indent="0">
              <a:lnSpc>
                <a:spcPct val="90000"/>
              </a:lnSpc>
              <a:spcBef>
                <a:spcPts val="0"/>
              </a:spcBef>
              <a:spcAft>
                <a:spcPts val="1200"/>
              </a:spcAft>
              <a:buNone/>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“Whoever follows Me will never walk in darkness, but will have the light of life.”</a:t>
            </a:r>
            <a:endParaRPr lang="en-US" sz="5500" b="1" dirty="0">
              <a:solidFill>
                <a:schemeClr val="tx1"/>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924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382000" cy="4602163"/>
          </a:xfrm>
        </p:spPr>
        <p:txBody>
          <a:bodyPr>
            <a:noAutofit/>
          </a:bodyPr>
          <a:lstStyle/>
          <a:p>
            <a:pPr marL="0" lvl="0" indent="0">
              <a:lnSpc>
                <a:spcPct val="90000"/>
              </a:lnSpc>
              <a:spcBef>
                <a:spcPts val="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If you hold to my teaching…</a:t>
            </a:r>
          </a:p>
          <a:p>
            <a:pPr lvl="0">
              <a:spcBef>
                <a:spcPts val="600"/>
              </a:spcBef>
            </a:pPr>
            <a:r>
              <a:rPr lang="en-US" sz="4700" b="1" dirty="0" smtClean="0">
                <a:solidFill>
                  <a:schemeClr val="tx1"/>
                </a:solidFill>
                <a:effectLst>
                  <a:outerShdw blurRad="38100" dist="38100" dir="2700000" algn="tl">
                    <a:srgbClr val="424634"/>
                  </a:outerShdw>
                </a:effectLst>
                <a:latin typeface="Calibri" pitchFamily="34" charset="0"/>
                <a:cs typeface="Calibri" pitchFamily="34" charset="0"/>
              </a:rPr>
              <a:t>being consistent and remaining </a:t>
            </a:r>
          </a:p>
          <a:p>
            <a:pPr lvl="0">
              <a:spcBef>
                <a:spcPts val="600"/>
              </a:spcBef>
            </a:pPr>
            <a:r>
              <a:rPr lang="en-US" sz="4700" b="1" dirty="0" smtClean="0">
                <a:solidFill>
                  <a:schemeClr val="tx1"/>
                </a:solidFill>
                <a:effectLst>
                  <a:outerShdw blurRad="38100" dist="38100" dir="2700000" algn="tl">
                    <a:srgbClr val="424634"/>
                  </a:outerShdw>
                </a:effectLst>
                <a:latin typeface="Calibri" pitchFamily="34" charset="0"/>
                <a:cs typeface="Calibri" pitchFamily="34" charset="0"/>
              </a:rPr>
              <a:t>obeying</a:t>
            </a:r>
          </a:p>
          <a:p>
            <a:pPr lvl="0">
              <a:spcBef>
                <a:spcPts val="600"/>
              </a:spcBef>
            </a:pPr>
            <a:r>
              <a:rPr lang="en-US" sz="4700" b="1" dirty="0" smtClean="0">
                <a:solidFill>
                  <a:schemeClr val="tx1"/>
                </a:solidFill>
                <a:effectLst>
                  <a:outerShdw blurRad="38100" dist="38100" dir="2700000" algn="tl">
                    <a:srgbClr val="424634"/>
                  </a:outerShdw>
                </a:effectLst>
                <a:latin typeface="Calibri" pitchFamily="34" charset="0"/>
                <a:cs typeface="Calibri" pitchFamily="34" charset="0"/>
              </a:rPr>
              <a:t>you truly are a disciple</a:t>
            </a:r>
          </a:p>
          <a:p>
            <a:pPr>
              <a:spcBef>
                <a:spcPts val="600"/>
              </a:spcBef>
            </a:pPr>
            <a:r>
              <a:rPr lang="en-US" sz="4700" b="1" dirty="0">
                <a:solidFill>
                  <a:schemeClr val="tx1"/>
                </a:solidFill>
                <a:effectLst>
                  <a:outerShdw blurRad="38100" dist="38100" dir="2700000" algn="tl">
                    <a:srgbClr val="424634"/>
                  </a:outerShdw>
                </a:effectLst>
                <a:latin typeface="Calibri" pitchFamily="34" charset="0"/>
                <a:cs typeface="Calibri" pitchFamily="34" charset="0"/>
              </a:rPr>
              <a:t>y</a:t>
            </a:r>
            <a:r>
              <a:rPr lang="en-US" sz="4700" b="1" dirty="0" smtClean="0">
                <a:solidFill>
                  <a:schemeClr val="tx1"/>
                </a:solidFill>
                <a:effectLst>
                  <a:outerShdw blurRad="38100" dist="38100" dir="2700000" algn="tl">
                    <a:srgbClr val="424634"/>
                  </a:outerShdw>
                </a:effectLst>
                <a:latin typeface="Calibri" pitchFamily="34" charset="0"/>
                <a:cs typeface="Calibri" pitchFamily="34" charset="0"/>
              </a:rPr>
              <a:t>ou will know </a:t>
            </a:r>
            <a:r>
              <a:rPr lang="en-US" sz="4700" b="1" dirty="0">
                <a:solidFill>
                  <a:schemeClr val="tx1"/>
                </a:solidFill>
                <a:effectLst>
                  <a:outerShdw blurRad="38100" dist="38100" dir="2700000" algn="tl">
                    <a:srgbClr val="424634"/>
                  </a:outerShdw>
                </a:effectLst>
                <a:latin typeface="Calibri" pitchFamily="34" charset="0"/>
                <a:cs typeface="Calibri" pitchFamily="34" charset="0"/>
              </a:rPr>
              <a:t>the </a:t>
            </a:r>
            <a:r>
              <a:rPr lang="en-US" sz="4700" b="1" dirty="0" smtClean="0">
                <a:solidFill>
                  <a:schemeClr val="tx1"/>
                </a:solidFill>
                <a:effectLst>
                  <a:outerShdw blurRad="38100" dist="38100" dir="2700000" algn="tl">
                    <a:srgbClr val="424634"/>
                  </a:outerShdw>
                </a:effectLst>
                <a:latin typeface="Calibri" pitchFamily="34" charset="0"/>
                <a:cs typeface="Calibri" pitchFamily="34" charset="0"/>
              </a:rPr>
              <a:t>truth</a:t>
            </a:r>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02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382000" cy="4602163"/>
          </a:xfrm>
        </p:spPr>
        <p:txBody>
          <a:bodyPr>
            <a:noAutofit/>
          </a:bodyPr>
          <a:lstStyle/>
          <a:p>
            <a:pPr marL="0" indent="0">
              <a:lnSpc>
                <a:spcPct val="90000"/>
              </a:lnSpc>
              <a:spcBef>
                <a:spcPts val="0"/>
              </a:spcBef>
              <a:spcAft>
                <a:spcPts val="600"/>
              </a:spcAft>
              <a:buNone/>
            </a:pPr>
            <a:r>
              <a:rPr lang="en-US" sz="4600" b="1" dirty="0" smtClean="0">
                <a:solidFill>
                  <a:srgbClr val="FFFF99"/>
                </a:solidFill>
                <a:effectLst>
                  <a:outerShdw blurRad="38100" dist="38100" dir="2700000" algn="tl">
                    <a:srgbClr val="424634"/>
                  </a:outerShdw>
                </a:effectLst>
                <a:latin typeface="Calibri" pitchFamily="34" charset="0"/>
                <a:cs typeface="Calibri" pitchFamily="34" charset="0"/>
              </a:rPr>
              <a:t>The truth </a:t>
            </a:r>
            <a:r>
              <a:rPr lang="en-US" sz="46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4800" b="1" i="1" dirty="0" err="1" smtClean="0">
                <a:solidFill>
                  <a:schemeClr val="tx1"/>
                </a:solidFill>
                <a:effectLst>
                  <a:outerShdw blurRad="38100" dist="38100" dir="2700000" algn="tl">
                    <a:srgbClr val="424634"/>
                  </a:outerShdw>
                </a:effectLst>
                <a:latin typeface="Calibri" pitchFamily="34" charset="0"/>
                <a:cs typeface="Calibri" pitchFamily="34" charset="0"/>
              </a:rPr>
              <a:t>aletheia</a:t>
            </a: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4800" b="1" i="1" dirty="0" smtClean="0">
                <a:solidFill>
                  <a:schemeClr val="tx1"/>
                </a:solidFill>
                <a:effectLst>
                  <a:outerShdw blurRad="38100" dist="38100" dir="2700000" algn="tl">
                    <a:srgbClr val="424634"/>
                  </a:outerShdw>
                </a:effectLst>
                <a:latin typeface="Calibri" pitchFamily="34" charset="0"/>
                <a:cs typeface="Calibri" pitchFamily="34" charset="0"/>
              </a:rPr>
              <a:t> </a:t>
            </a:r>
          </a:p>
          <a:p>
            <a:pPr>
              <a:lnSpc>
                <a:spcPct val="90000"/>
              </a:lnSpc>
              <a:spcBef>
                <a:spcPts val="0"/>
              </a:spcBef>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The </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revelation or </a:t>
            </a: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divine expression </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of Jesus. </a:t>
            </a:r>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Jesus </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calls himself the Truth; the incarnation of divine truth. </a:t>
            </a:r>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pP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“Truth</a:t>
            </a:r>
            <a:r>
              <a:rPr lang="en-US" sz="4800" b="1" dirty="0">
                <a:solidFill>
                  <a:schemeClr val="tx1"/>
                </a:solidFill>
                <a:effectLst>
                  <a:outerShdw blurRad="38100" dist="38100" dir="2700000" algn="tl">
                    <a:srgbClr val="424634"/>
                  </a:outerShdw>
                </a:effectLst>
                <a:latin typeface="Calibri" pitchFamily="34" charset="0"/>
                <a:cs typeface="Calibri" pitchFamily="34" charset="0"/>
              </a:rPr>
              <a:t>” is the gospel—the good news that Jesus saves from sin and death</a:t>
            </a:r>
            <a:r>
              <a:rPr lang="en-US" sz="48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4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12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382000" cy="4602163"/>
          </a:xfrm>
        </p:spPr>
        <p:txBody>
          <a:bodyPr>
            <a:noAutofit/>
          </a:bodyPr>
          <a:lstStyle/>
          <a:p>
            <a:pPr marL="0" lvl="0" indent="0">
              <a:lnSpc>
                <a:spcPct val="90000"/>
              </a:lnSpc>
              <a:spcBef>
                <a:spcPts val="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If you hold to my teaching…</a:t>
            </a:r>
          </a:p>
          <a:p>
            <a:pPr>
              <a:spcBef>
                <a:spcPts val="600"/>
              </a:spcBef>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you will experientially </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“know the truth,” and “by the truth be made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spiritually </a:t>
            </a:r>
            <a:r>
              <a:rPr lang="en-US" sz="5000" b="1" dirty="0">
                <a:solidFill>
                  <a:schemeClr val="tx1"/>
                </a:solidFill>
                <a:effectLst>
                  <a:outerShdw blurRad="38100" dist="38100" dir="2700000" algn="tl">
                    <a:srgbClr val="424634"/>
                  </a:outerShdw>
                </a:effectLst>
                <a:latin typeface="Calibri" pitchFamily="34" charset="0"/>
                <a:cs typeface="Calibri" pitchFamily="34" charset="0"/>
              </a:rPr>
              <a:t>free.”</a:t>
            </a: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82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4754563"/>
          </a:xfrm>
        </p:spPr>
        <p:txBody>
          <a:bodyPr>
            <a:noAutofit/>
          </a:bodyPr>
          <a:lstStyle/>
          <a:p>
            <a:pPr marL="0" indent="0">
              <a:lnSpc>
                <a:spcPct val="90000"/>
              </a:lnSpc>
              <a:spcBef>
                <a:spcPts val="0"/>
              </a:spcBef>
              <a:spcAft>
                <a:spcPts val="1200"/>
              </a:spcAft>
              <a:buNone/>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Vs. 34</a:t>
            </a:r>
          </a:p>
          <a:p>
            <a:pPr marL="0" indent="0">
              <a:lnSpc>
                <a:spcPct val="90000"/>
              </a:lnSpc>
              <a:spcBef>
                <a:spcPts val="0"/>
              </a:spcBef>
              <a:spcAft>
                <a:spcPts val="1200"/>
              </a:spcAft>
              <a:buNone/>
            </a:pPr>
            <a:r>
              <a:rPr lang="en-US" sz="4200" b="1" dirty="0" smtClean="0">
                <a:solidFill>
                  <a:srgbClr val="FFFF99"/>
                </a:solidFill>
                <a:effectLst>
                  <a:outerShdw blurRad="38100" dist="38100" dir="2700000" algn="tl">
                    <a:srgbClr val="424634"/>
                  </a:outerShdw>
                </a:effectLst>
                <a:latin typeface="Calibri" pitchFamily="34" charset="0"/>
                <a:cs typeface="Calibri" pitchFamily="34" charset="0"/>
              </a:rPr>
              <a:t>“I tell you the truth, everyone who </a:t>
            </a:r>
            <a:r>
              <a:rPr lang="en-US" sz="4200" b="1" i="1" dirty="0" smtClean="0">
                <a:solidFill>
                  <a:srgbClr val="FFFF99"/>
                </a:solidFill>
                <a:effectLst>
                  <a:outerShdw blurRad="38100" dist="38100" dir="2700000" algn="tl">
                    <a:srgbClr val="424634"/>
                  </a:outerShdw>
                </a:effectLst>
                <a:latin typeface="Calibri" pitchFamily="34" charset="0"/>
                <a:cs typeface="Calibri" pitchFamily="34" charset="0"/>
              </a:rPr>
              <a:t>sins</a:t>
            </a:r>
            <a:r>
              <a:rPr lang="en-US" sz="4200" b="1" dirty="0" smtClean="0">
                <a:solidFill>
                  <a:srgbClr val="FFFF99"/>
                </a:solidFill>
                <a:effectLst>
                  <a:outerShdw blurRad="38100" dist="38100" dir="2700000" algn="tl">
                    <a:srgbClr val="424634"/>
                  </a:outerShdw>
                </a:effectLst>
                <a:latin typeface="Calibri" pitchFamily="34" charset="0"/>
                <a:cs typeface="Calibri" pitchFamily="34" charset="0"/>
              </a:rPr>
              <a:t> is a slave to sin.”</a:t>
            </a:r>
          </a:p>
          <a:p>
            <a:pPr>
              <a:lnSpc>
                <a:spcPct val="90000"/>
              </a:lnSpc>
              <a:spcBef>
                <a:spcPts val="0"/>
              </a:spcBef>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Present progressive tense</a:t>
            </a:r>
          </a:p>
          <a:p>
            <a:pPr>
              <a:lnSpc>
                <a:spcPct val="90000"/>
              </a:lnSpc>
              <a:spcBef>
                <a:spcPts val="600"/>
              </a:spcBef>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Sin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can be defined:                 </a:t>
            </a:r>
          </a:p>
          <a:p>
            <a:pPr lvl="1">
              <a:lnSpc>
                <a:spcPct val="90000"/>
              </a:lnSpc>
              <a:spcBef>
                <a:spcPts val="0"/>
              </a:spcBef>
              <a:buFontTx/>
              <a:buChar char="•"/>
            </a:pPr>
            <a:r>
              <a:rPr lang="en-US" sz="4000" b="1" dirty="0">
                <a:solidFill>
                  <a:schemeClr val="tx1"/>
                </a:solidFill>
                <a:effectLst>
                  <a:outerShdw blurRad="38100" dist="38100" dir="2700000" algn="tl">
                    <a:srgbClr val="424634"/>
                  </a:outerShdw>
                </a:effectLst>
                <a:latin typeface="Calibri" pitchFamily="34" charset="0"/>
                <a:cs typeface="Calibri" pitchFamily="34" charset="0"/>
              </a:rPr>
              <a:t>to transgress or step across a boundary or limit</a:t>
            </a:r>
          </a:p>
          <a:p>
            <a:pPr lvl="1">
              <a:lnSpc>
                <a:spcPct val="90000"/>
              </a:lnSpc>
              <a:spcBef>
                <a:spcPts val="0"/>
              </a:spcBef>
              <a:buFontTx/>
              <a:buChar char="•"/>
            </a:pPr>
            <a:r>
              <a:rPr lang="en-US" sz="4000" b="1" dirty="0">
                <a:solidFill>
                  <a:schemeClr val="tx1"/>
                </a:solidFill>
                <a:effectLst>
                  <a:outerShdw blurRad="38100" dist="38100" dir="2700000" algn="tl">
                    <a:srgbClr val="424634"/>
                  </a:outerShdw>
                </a:effectLst>
                <a:latin typeface="Calibri" pitchFamily="34" charset="0"/>
                <a:cs typeface="Calibri" pitchFamily="34" charset="0"/>
              </a:rPr>
              <a:t>to miss the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mark</a:t>
            </a:r>
            <a:endParaRPr lang="en-US" sz="4000" b="1" dirty="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Causes separation from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God</a:t>
            </a:r>
          </a:p>
          <a:p>
            <a:pPr>
              <a:lnSpc>
                <a:spcPct val="90000"/>
              </a:lnSpc>
              <a:spcBef>
                <a:spcPts val="0"/>
              </a:spcBef>
              <a:spcAft>
                <a:spcPts val="1200"/>
              </a:spcAft>
            </a:pPr>
            <a:endParaRPr lang="en-US" sz="48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11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31585</TotalTime>
  <Words>436</Words>
  <Application>Microsoft Office PowerPoint</Application>
  <PresentationFormat>On-screen Show (4:3)</PresentationFormat>
  <Paragraphs>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Tw Cen MT</vt:lpstr>
      <vt:lpstr>Calibri</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345</cp:revision>
  <dcterms:created xsi:type="dcterms:W3CDTF">2011-12-15T15:57:33Z</dcterms:created>
  <dcterms:modified xsi:type="dcterms:W3CDTF">2012-07-15T10:29:25Z</dcterms:modified>
</cp:coreProperties>
</file>