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430" r:id="rId2"/>
    <p:sldId id="424" r:id="rId3"/>
    <p:sldId id="438" r:id="rId4"/>
    <p:sldId id="443" r:id="rId5"/>
    <p:sldId id="391" r:id="rId6"/>
    <p:sldId id="444" r:id="rId7"/>
    <p:sldId id="445" r:id="rId8"/>
    <p:sldId id="433" r:id="rId9"/>
    <p:sldId id="414" r:id="rId10"/>
    <p:sldId id="451" r:id="rId11"/>
    <p:sldId id="447" r:id="rId12"/>
    <p:sldId id="442" r:id="rId13"/>
    <p:sldId id="449" r:id="rId14"/>
    <p:sldId id="448" r:id="rId15"/>
    <p:sldId id="434" r:id="rId16"/>
    <p:sldId id="439" r:id="rId17"/>
    <p:sldId id="452" r:id="rId18"/>
    <p:sldId id="453" r:id="rId19"/>
    <p:sldId id="431" r:id="rId20"/>
    <p:sldId id="437" r:id="rId21"/>
  </p:sldIdLst>
  <p:sldSz cx="9144000" cy="6858000" type="screen4x3"/>
  <p:notesSz cx="6858000" cy="9144000"/>
  <p:embeddedFontLst>
    <p:embeddedFont>
      <p:font typeface="Tw Cen MT" pitchFamily="34" charset="0"/>
      <p:regular r:id="rId22"/>
      <p:bold r:id="rId23"/>
      <p:italic r:id="rId24"/>
      <p:boldItalic r:id="rId25"/>
    </p:embeddedFont>
    <p:embeddedFont>
      <p:font typeface="Calibri"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4634"/>
    <a:srgbClr val="6B8EA5"/>
    <a:srgbClr val="828E8E"/>
    <a:srgbClr val="FFFF99"/>
    <a:srgbClr val="FFFF66"/>
    <a:srgbClr val="5F5C4F"/>
    <a:srgbClr val="D9D9D9"/>
    <a:srgbClr val="85978F"/>
    <a:srgbClr val="6F837A"/>
    <a:srgbClr val="89857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4128" autoAdjust="0"/>
  </p:normalViewPr>
  <p:slideViewPr>
    <p:cSldViewPr>
      <p:cViewPr varScale="1">
        <p:scale>
          <a:sx n="70" d="100"/>
          <a:sy n="70" d="100"/>
        </p:scale>
        <p:origin x="-522" y="-90"/>
      </p:cViewPr>
      <p:guideLst>
        <p:guide orient="horz" pos="2160"/>
        <p:guide pos="2880"/>
      </p:guideLst>
    </p:cSldViewPr>
  </p:slideViewPr>
  <p:outlineViewPr>
    <p:cViewPr>
      <p:scale>
        <a:sx n="33" d="100"/>
        <a:sy n="33" d="100"/>
      </p:scale>
      <p:origin x="0" y="582"/>
    </p:cViewPr>
  </p:outlin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3CB841FF-2265-490D-82DC-A1CE081A9D8D}" type="datetimeFigureOut">
              <a:rPr lang="en-US" smtClean="0"/>
              <a:pPr/>
              <a:t>7/29/2012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pPr/>
              <a:t>‹#›</a:t>
            </a:fld>
            <a:endParaRPr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pPr/>
              <a:t>7/29/2012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pPr/>
              <a:t>7/29/2012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pPr/>
              <a:t>7/29/2012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3CB841FF-2265-490D-82DC-A1CE081A9D8D}" type="datetimeFigureOut">
              <a:rPr lang="en-US" smtClean="0"/>
              <a:pPr/>
              <a:t>7/29/2012</a:t>
            </a:fld>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459C71D3-11B3-4A30-8287-0A25969E69E8}"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B841FF-2265-490D-82DC-A1CE081A9D8D}" type="datetimeFigureOut">
              <a:rPr lang="en-US" smtClean="0"/>
              <a:pPr/>
              <a:t>7/29/2012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B841FF-2265-490D-82DC-A1CE081A9D8D}" type="datetimeFigureOut">
              <a:rPr lang="en-US" smtClean="0"/>
              <a:pPr/>
              <a:t>7/29/2012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9C71D3-11B3-4A30-8287-0A25969E69E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B841FF-2265-490D-82DC-A1CE081A9D8D}" type="datetimeFigureOut">
              <a:rPr lang="en-US" smtClean="0"/>
              <a:pPr/>
              <a:t>7/29/2012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9C71D3-11B3-4A30-8287-0A25969E69E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841FF-2265-490D-82DC-A1CE081A9D8D}" type="datetimeFigureOut">
              <a:rPr lang="en-US" smtClean="0"/>
              <a:pPr/>
              <a:t>7/29/2012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9C71D3-11B3-4A30-8287-0A25969E69E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B841FF-2265-490D-82DC-A1CE081A9D8D}" type="datetimeFigureOut">
              <a:rPr lang="en-US" smtClean="0"/>
              <a:pPr/>
              <a:t>7/29/2012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pPr/>
              <a:t>‹#›</a:t>
            </a:fld>
            <a:endParaRPr lang="en-US" dirty="0"/>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3CB841FF-2265-490D-82DC-A1CE081A9D8D}" type="datetimeFigureOut">
              <a:rPr lang="en-US" smtClean="0"/>
              <a:pPr/>
              <a:t>7/29/2012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pPr/>
              <a:t>‹#›</a:t>
            </a:fld>
            <a:endParaRPr lang="en-US" dirty="0"/>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CB841FF-2265-490D-82DC-A1CE081A9D8D}" type="datetimeFigureOut">
              <a:rPr lang="en-US" smtClean="0"/>
              <a:pPr/>
              <a:t>7/29/2012</a:t>
            </a:fld>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459C71D3-11B3-4A30-8287-0A25969E69E8}"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9448800" cy="7162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672498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76200"/>
            <a:ext cx="8382000" cy="749300"/>
          </a:xfrm>
        </p:spPr>
        <p:txBody>
          <a:bodyPr>
            <a:noAutofit/>
          </a:bodyPr>
          <a:lstStyle/>
          <a:p>
            <a:pPr algn="ctr"/>
            <a:r>
              <a:rPr lang="en-US" sz="4000" b="1" dirty="0" smtClean="0">
                <a:solidFill>
                  <a:schemeClr val="tx1"/>
                </a:solidFill>
                <a:effectLst>
                  <a:outerShdw blurRad="38100" dist="38100" dir="2700000" algn="tl">
                    <a:srgbClr val="424634"/>
                  </a:outerShdw>
                </a:effectLst>
                <a:latin typeface="Calibri" pitchFamily="34" charset="0"/>
                <a:cs typeface="Calibri" pitchFamily="34" charset="0"/>
              </a:rPr>
              <a:t>I John 4:9-12</a:t>
            </a:r>
            <a:endParaRPr lang="en-US" sz="2800" dirty="0">
              <a:solidFill>
                <a:schemeClr val="tx1"/>
              </a:solidFill>
              <a:effectLst>
                <a:outerShdw blurRad="38100" dist="38100" dir="2700000" algn="tl">
                  <a:srgbClr val="424634"/>
                </a:outerShdw>
              </a:effectLst>
              <a:latin typeface="Calibri" pitchFamily="34" charset="0"/>
              <a:cs typeface="Calibri" pitchFamily="34" charset="0"/>
            </a:endParaRPr>
          </a:p>
        </p:txBody>
      </p:sp>
      <p:sp>
        <p:nvSpPr>
          <p:cNvPr id="7" name="Content Placeholder 6"/>
          <p:cNvSpPr>
            <a:spLocks noGrp="1"/>
          </p:cNvSpPr>
          <p:nvPr>
            <p:ph idx="1"/>
          </p:nvPr>
        </p:nvSpPr>
        <p:spPr>
          <a:xfrm>
            <a:off x="304800" y="838200"/>
            <a:ext cx="8229600" cy="4876800"/>
          </a:xfrm>
        </p:spPr>
        <p:txBody>
          <a:bodyPr>
            <a:noAutofit/>
          </a:bodyPr>
          <a:lstStyle/>
          <a:p>
            <a:pPr marL="0" lvl="0" indent="0">
              <a:buNone/>
            </a:pPr>
            <a:r>
              <a:rPr lang="en-US" sz="3200" dirty="0" smtClean="0">
                <a:latin typeface="Calibri" pitchFamily="34" charset="0"/>
              </a:rPr>
              <a:t>By this the love of God was manifested in us, that God has sent His only begotten Son into the world so that we might live through Him. In this is love, not that we loved God, but that He loved us and sent His Son to be the propitiation for our sins. Beloved, if God so loved us, we also ought to love one another. No one has beheld God at any time; if we love one another, God abides in us, and His love is perfected in us.</a:t>
            </a:r>
            <a:endParaRPr lang="en-US" sz="3200" dirty="0">
              <a:latin typeface="Calibri" pitchFamily="34" charset="0"/>
            </a:endParaRPr>
          </a:p>
        </p:txBody>
      </p:sp>
      <p:grpSp>
        <p:nvGrpSpPr>
          <p:cNvPr id="2" name="Group 7"/>
          <p:cNvGrpSpPr/>
          <p:nvPr/>
        </p:nvGrpSpPr>
        <p:grpSpPr>
          <a:xfrm>
            <a:off x="6705600" y="5790843"/>
            <a:ext cx="2209800" cy="1024694"/>
            <a:chOff x="6705600" y="5790843"/>
            <a:chExt cx="2209800" cy="1024694"/>
          </a:xfrm>
        </p:grpSpPr>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5600" y="5790843"/>
              <a:ext cx="2209800" cy="1024694"/>
            </a:xfrm>
            <a:prstGeom prst="rect">
              <a:avLst/>
            </a:prstGeom>
          </p:spPr>
        </p:pic>
        <p:cxnSp>
          <p:nvCxnSpPr>
            <p:cNvPr id="10" name="Straight Connector 9"/>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2192068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76200"/>
            <a:ext cx="8382000" cy="749300"/>
          </a:xfrm>
        </p:spPr>
        <p:txBody>
          <a:bodyPr>
            <a:noAutofit/>
          </a:bodyPr>
          <a:lstStyle/>
          <a:p>
            <a:pPr algn="ctr"/>
            <a:r>
              <a:rPr lang="en-US" sz="4000" b="1" dirty="0" smtClean="0">
                <a:solidFill>
                  <a:schemeClr val="tx1"/>
                </a:solidFill>
                <a:effectLst>
                  <a:outerShdw blurRad="38100" dist="38100" dir="2700000" algn="tl">
                    <a:srgbClr val="424634"/>
                  </a:outerShdw>
                </a:effectLst>
                <a:latin typeface="Calibri" pitchFamily="34" charset="0"/>
                <a:cs typeface="Calibri" pitchFamily="34" charset="0"/>
              </a:rPr>
              <a:t>Romans 5:8</a:t>
            </a:r>
            <a:endParaRPr lang="en-US" sz="2800" dirty="0">
              <a:solidFill>
                <a:schemeClr val="tx1"/>
              </a:solidFill>
              <a:effectLst>
                <a:outerShdw blurRad="38100" dist="38100" dir="2700000" algn="tl">
                  <a:srgbClr val="424634"/>
                </a:outerShdw>
              </a:effectLst>
              <a:latin typeface="Calibri" pitchFamily="34" charset="0"/>
              <a:cs typeface="Calibri" pitchFamily="34" charset="0"/>
            </a:endParaRPr>
          </a:p>
        </p:txBody>
      </p:sp>
      <p:sp>
        <p:nvSpPr>
          <p:cNvPr id="7" name="Content Placeholder 6"/>
          <p:cNvSpPr>
            <a:spLocks noGrp="1"/>
          </p:cNvSpPr>
          <p:nvPr>
            <p:ph idx="1"/>
          </p:nvPr>
        </p:nvSpPr>
        <p:spPr>
          <a:xfrm>
            <a:off x="304800" y="685800"/>
            <a:ext cx="8229600" cy="1600200"/>
          </a:xfrm>
        </p:spPr>
        <p:txBody>
          <a:bodyPr>
            <a:noAutofit/>
          </a:bodyPr>
          <a:lstStyle/>
          <a:p>
            <a:pPr marL="0" indent="0">
              <a:buNone/>
            </a:pPr>
            <a:r>
              <a:rPr lang="en-US" sz="3200" dirty="0" smtClean="0">
                <a:latin typeface="Calibri" pitchFamily="34" charset="0"/>
              </a:rPr>
              <a:t>But God demonstrates his own love for us in this: While we were still sinners, Christ died for us</a:t>
            </a:r>
          </a:p>
          <a:p>
            <a:pPr marL="0" lvl="0" indent="0">
              <a:buNone/>
            </a:pPr>
            <a:endParaRPr lang="en-US" sz="3200" dirty="0">
              <a:latin typeface="Calibri" pitchFamily="34" charset="0"/>
            </a:endParaRPr>
          </a:p>
        </p:txBody>
      </p:sp>
      <p:grpSp>
        <p:nvGrpSpPr>
          <p:cNvPr id="2" name="Group 7"/>
          <p:cNvGrpSpPr/>
          <p:nvPr/>
        </p:nvGrpSpPr>
        <p:grpSpPr>
          <a:xfrm>
            <a:off x="6705600" y="5790843"/>
            <a:ext cx="2209800" cy="1024694"/>
            <a:chOff x="6705600" y="5790843"/>
            <a:chExt cx="2209800" cy="1024694"/>
          </a:xfrm>
        </p:grpSpPr>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5600" y="5790843"/>
              <a:ext cx="2209800" cy="1024694"/>
            </a:xfrm>
            <a:prstGeom prst="rect">
              <a:avLst/>
            </a:prstGeom>
          </p:spPr>
        </p:pic>
        <p:cxnSp>
          <p:nvCxnSpPr>
            <p:cNvPr id="10" name="Straight Connector 9"/>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 name="Title 5"/>
          <p:cNvSpPr txBox="1">
            <a:spLocks/>
          </p:cNvSpPr>
          <p:nvPr/>
        </p:nvSpPr>
        <p:spPr>
          <a:xfrm>
            <a:off x="304800" y="2286000"/>
            <a:ext cx="8382000" cy="74930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tab pos="3830638" algn="l"/>
              </a:tabLst>
              <a:defRPr/>
            </a:pPr>
            <a:r>
              <a:rPr kumimoji="0" lang="en-US" sz="4000" b="1" i="0" u="none" strike="noStrike" kern="1200" cap="none" spc="50" normalizeH="0" baseline="0" noProof="0" dirty="0" smtClean="0">
                <a:ln w="13335" cmpd="sng">
                  <a:solidFill>
                    <a:schemeClr val="accent1">
                      <a:lumMod val="50000"/>
                    </a:schemeClr>
                  </a:solidFill>
                  <a:prstDash val="solid"/>
                </a:ln>
                <a:solidFill>
                  <a:schemeClr val="tx1"/>
                </a:solidFill>
                <a:effectLst>
                  <a:outerShdw blurRad="38100" dist="38100" dir="2700000" algn="tl">
                    <a:srgbClr val="424634"/>
                  </a:outerShdw>
                </a:effectLst>
                <a:uLnTx/>
                <a:uFillTx/>
                <a:latin typeface="Calibri" pitchFamily="34" charset="0"/>
                <a:ea typeface="+mj-ea"/>
                <a:cs typeface="Calibri" pitchFamily="34" charset="0"/>
              </a:rPr>
              <a:t>Psalm 103:8-10</a:t>
            </a:r>
            <a:endParaRPr kumimoji="0" lang="en-US" sz="2800" b="1" i="0" u="none" strike="noStrike" kern="1200" cap="none" spc="50" normalizeH="0" baseline="0" noProof="0" dirty="0">
              <a:ln w="13335" cmpd="sng">
                <a:solidFill>
                  <a:schemeClr val="accent1">
                    <a:lumMod val="50000"/>
                  </a:schemeClr>
                </a:solidFill>
                <a:prstDash val="solid"/>
              </a:ln>
              <a:solidFill>
                <a:schemeClr val="tx1"/>
              </a:solidFill>
              <a:effectLst>
                <a:outerShdw blurRad="38100" dist="38100" dir="2700000" algn="tl">
                  <a:srgbClr val="424634"/>
                </a:outerShdw>
              </a:effectLst>
              <a:uLnTx/>
              <a:uFillTx/>
              <a:latin typeface="Calibri" pitchFamily="34" charset="0"/>
              <a:ea typeface="+mj-ea"/>
              <a:cs typeface="Calibri" pitchFamily="34" charset="0"/>
            </a:endParaRPr>
          </a:p>
        </p:txBody>
      </p:sp>
      <p:sp>
        <p:nvSpPr>
          <p:cNvPr id="11" name="Content Placeholder 6"/>
          <p:cNvSpPr txBox="1">
            <a:spLocks/>
          </p:cNvSpPr>
          <p:nvPr/>
        </p:nvSpPr>
        <p:spPr>
          <a:xfrm>
            <a:off x="457200" y="2895600"/>
            <a:ext cx="8229600" cy="3581400"/>
          </a:xfrm>
          <a:prstGeom prst="rect">
            <a:avLst/>
          </a:prstGeom>
        </p:spPr>
        <p:txBody>
          <a:bodyPr vert="horz" lIns="91440" tIns="45720" rIns="91440" bIns="45720" rtlCol="0">
            <a:noAutofit/>
          </a:bodyPr>
          <a:lstStyle/>
          <a:p>
            <a:r>
              <a:rPr lang="en-US" sz="3200" dirty="0" smtClean="0">
                <a:latin typeface="Calibri" pitchFamily="34" charset="0"/>
              </a:rPr>
              <a:t>The </a:t>
            </a:r>
            <a:r>
              <a:rPr lang="en-US" sz="3200" cap="small" dirty="0" smtClean="0">
                <a:latin typeface="Calibri" pitchFamily="34" charset="0"/>
              </a:rPr>
              <a:t>Lord</a:t>
            </a:r>
            <a:r>
              <a:rPr lang="en-US" sz="3200" dirty="0" smtClean="0">
                <a:latin typeface="Calibri" pitchFamily="34" charset="0"/>
              </a:rPr>
              <a:t> is compassionate and gracious, slow to anger, abounding in love. He will not always accuse, nor will he harbor his anger forever; he does not treat us as our sins deserve or repay us according to our iniquities. For as high as the heavens are above the earth, so great is his love for those who fear him</a:t>
            </a:r>
            <a:endParaRPr kumimoji="0" lang="en-US" sz="3200" b="0" i="0" u="none" strike="noStrike" kern="1200" cap="none" spc="0" normalizeH="0" baseline="0" noProof="0" dirty="0">
              <a:ln>
                <a:noFill/>
              </a:ln>
              <a:solidFill>
                <a:schemeClr val="tx2"/>
              </a:solidFill>
              <a:effectLst/>
              <a:uLnTx/>
              <a:uFillTx/>
              <a:latin typeface="Calibri" pitchFamily="34" charset="0"/>
            </a:endParaRPr>
          </a:p>
        </p:txBody>
      </p:sp>
    </p:spTree>
    <p:extLst>
      <p:ext uri="{BB962C8B-B14F-4D97-AF65-F5344CB8AC3E}">
        <p14:creationId xmlns:p14="http://schemas.microsoft.com/office/powerpoint/2010/main" xmlns="" val="22192068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152400"/>
            <a:ext cx="8382000" cy="749300"/>
          </a:xfrm>
        </p:spPr>
        <p:txBody>
          <a:bodyPr>
            <a:noAutofit/>
          </a:bodyPr>
          <a:lstStyle/>
          <a:p>
            <a:pPr algn="ctr"/>
            <a:r>
              <a:rPr lang="en-US" sz="4000" dirty="0" smtClean="0">
                <a:solidFill>
                  <a:schemeClr val="tx1"/>
                </a:solidFill>
                <a:effectLst>
                  <a:outerShdw blurRad="38100" dist="38100" dir="2700000" algn="tl">
                    <a:srgbClr val="424634"/>
                  </a:outerShdw>
                </a:effectLst>
                <a:latin typeface="Calibri" pitchFamily="34" charset="0"/>
                <a:cs typeface="Calibri" pitchFamily="34" charset="0"/>
              </a:rPr>
              <a:t>Sloppy Agape Barbie God</a:t>
            </a:r>
            <a:endParaRPr lang="en-US" sz="2600" dirty="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2" name="Group 9"/>
          <p:cNvGrpSpPr/>
          <p:nvPr/>
        </p:nvGrpSpPr>
        <p:grpSpPr>
          <a:xfrm>
            <a:off x="6705600" y="5790843"/>
            <a:ext cx="2209800" cy="1024694"/>
            <a:chOff x="6705600" y="5790843"/>
            <a:chExt cx="2209800" cy="1024694"/>
          </a:xfrm>
        </p:grpSpPr>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5600" y="5790843"/>
              <a:ext cx="2209800" cy="1024694"/>
            </a:xfrm>
            <a:prstGeom prst="rect">
              <a:avLst/>
            </a:prstGeom>
          </p:spPr>
        </p:pic>
        <p:cxnSp>
          <p:nvCxnSpPr>
            <p:cNvPr id="12" name="Straight Connector 11"/>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5" name="Content Placeholder 24"/>
          <p:cNvSpPr>
            <a:spLocks noGrp="1"/>
          </p:cNvSpPr>
          <p:nvPr>
            <p:ph idx="1"/>
          </p:nvPr>
        </p:nvSpPr>
        <p:spPr>
          <a:xfrm>
            <a:off x="457200" y="990600"/>
            <a:ext cx="8229600" cy="5135563"/>
          </a:xfrm>
        </p:spPr>
        <p:txBody>
          <a:bodyPr/>
          <a:lstStyle/>
          <a:p>
            <a:r>
              <a:rPr lang="en-US" dirty="0" smtClean="0">
                <a:latin typeface="Calibri" pitchFamily="34" charset="0"/>
              </a:rPr>
              <a:t>View God only through the lens of love – ignore the Justice part of God’s character</a:t>
            </a:r>
          </a:p>
          <a:p>
            <a:r>
              <a:rPr lang="en-US" dirty="0" smtClean="0">
                <a:latin typeface="Calibri" pitchFamily="34" charset="0"/>
              </a:rPr>
              <a:t>Ultra focused on love, mercy and grace</a:t>
            </a:r>
          </a:p>
          <a:p>
            <a:r>
              <a:rPr lang="en-US" dirty="0" smtClean="0">
                <a:latin typeface="Calibri" pitchFamily="34" charset="0"/>
              </a:rPr>
              <a:t>Feels that rejecting someone’s sin is rejecting them</a:t>
            </a:r>
          </a:p>
          <a:p>
            <a:r>
              <a:rPr lang="en-US" dirty="0" smtClean="0">
                <a:latin typeface="Calibri" pitchFamily="34" charset="0"/>
              </a:rPr>
              <a:t>Much more comfortable in the New Testament than Old</a:t>
            </a:r>
          </a:p>
          <a:p>
            <a:r>
              <a:rPr lang="en-US" dirty="0" smtClean="0">
                <a:latin typeface="Calibri" pitchFamily="34" charset="0"/>
              </a:rPr>
              <a:t>Very one-dimensional Bible Study</a:t>
            </a:r>
          </a:p>
          <a:p>
            <a:r>
              <a:rPr lang="en-US" dirty="0" smtClean="0">
                <a:latin typeface="Calibri" pitchFamily="34" charset="0"/>
              </a:rPr>
              <a:t>Quick to point out the Ultra Justice God people</a:t>
            </a:r>
          </a:p>
          <a:p>
            <a:r>
              <a:rPr lang="en-US" dirty="0" smtClean="0">
                <a:latin typeface="Calibri" pitchFamily="34" charset="0"/>
              </a:rPr>
              <a:t>Goes to great length to avoid the concept of eternal punishment – Hell – because it just seems to contradict who they believe God is</a:t>
            </a:r>
          </a:p>
          <a:p>
            <a:r>
              <a:rPr lang="en-US" dirty="0" smtClean="0">
                <a:latin typeface="Calibri" pitchFamily="34" charset="0"/>
              </a:rPr>
              <a:t>Super tolerant of sin in others and eventually themselves</a:t>
            </a:r>
          </a:p>
        </p:txBody>
      </p:sp>
    </p:spTree>
    <p:extLst>
      <p:ext uri="{BB962C8B-B14F-4D97-AF65-F5344CB8AC3E}">
        <p14:creationId xmlns:p14="http://schemas.microsoft.com/office/powerpoint/2010/main" xmlns="" val="4829467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dissolv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dissolve">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dissolve">
                                      <p:cBhvr>
                                        <p:cTn id="17" dur="500"/>
                                        <p:tgtEl>
                                          <p:spTgt spid="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5">
                                            <p:txEl>
                                              <p:pRg st="3" end="3"/>
                                            </p:txEl>
                                          </p:spTgt>
                                        </p:tgtEl>
                                        <p:attrNameLst>
                                          <p:attrName>style.visibility</p:attrName>
                                        </p:attrNameLst>
                                      </p:cBhvr>
                                      <p:to>
                                        <p:strVal val="visible"/>
                                      </p:to>
                                    </p:set>
                                    <p:animEffect transition="in" filter="dissolve">
                                      <p:cBhvr>
                                        <p:cTn id="22" dur="500"/>
                                        <p:tgtEl>
                                          <p:spTgt spid="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5">
                                            <p:txEl>
                                              <p:pRg st="4" end="4"/>
                                            </p:txEl>
                                          </p:spTgt>
                                        </p:tgtEl>
                                        <p:attrNameLst>
                                          <p:attrName>style.visibility</p:attrName>
                                        </p:attrNameLst>
                                      </p:cBhvr>
                                      <p:to>
                                        <p:strVal val="visible"/>
                                      </p:to>
                                    </p:set>
                                    <p:animEffect transition="in" filter="dissolve">
                                      <p:cBhvr>
                                        <p:cTn id="27" dur="500"/>
                                        <p:tgtEl>
                                          <p:spTgt spid="2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5">
                                            <p:txEl>
                                              <p:pRg st="5" end="5"/>
                                            </p:txEl>
                                          </p:spTgt>
                                        </p:tgtEl>
                                        <p:attrNameLst>
                                          <p:attrName>style.visibility</p:attrName>
                                        </p:attrNameLst>
                                      </p:cBhvr>
                                      <p:to>
                                        <p:strVal val="visible"/>
                                      </p:to>
                                    </p:set>
                                    <p:animEffect transition="in" filter="dissolve">
                                      <p:cBhvr>
                                        <p:cTn id="32" dur="500"/>
                                        <p:tgtEl>
                                          <p:spTgt spid="2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5">
                                            <p:txEl>
                                              <p:pRg st="6" end="6"/>
                                            </p:txEl>
                                          </p:spTgt>
                                        </p:tgtEl>
                                        <p:attrNameLst>
                                          <p:attrName>style.visibility</p:attrName>
                                        </p:attrNameLst>
                                      </p:cBhvr>
                                      <p:to>
                                        <p:strVal val="visible"/>
                                      </p:to>
                                    </p:set>
                                    <p:animEffect transition="in" filter="dissolve">
                                      <p:cBhvr>
                                        <p:cTn id="37" dur="500"/>
                                        <p:tgtEl>
                                          <p:spTgt spid="2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5">
                                            <p:txEl>
                                              <p:pRg st="7" end="7"/>
                                            </p:txEl>
                                          </p:spTgt>
                                        </p:tgtEl>
                                        <p:attrNameLst>
                                          <p:attrName>style.visibility</p:attrName>
                                        </p:attrNameLst>
                                      </p:cBhvr>
                                      <p:to>
                                        <p:strVal val="visible"/>
                                      </p:to>
                                    </p:set>
                                    <p:animEffect transition="in" filter="dissolve">
                                      <p:cBhvr>
                                        <p:cTn id="42" dur="500"/>
                                        <p:tgtEl>
                                          <p:spTgt spid="2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1981200"/>
            <a:ext cx="8382000" cy="1587500"/>
          </a:xfrm>
        </p:spPr>
        <p:txBody>
          <a:bodyPr>
            <a:noAutofit/>
          </a:bodyPr>
          <a:lstStyle/>
          <a:p>
            <a:pPr algn="ctr"/>
            <a:r>
              <a:rPr lang="en-US" sz="6600" b="1" dirty="0" smtClean="0">
                <a:solidFill>
                  <a:schemeClr val="tx1"/>
                </a:solidFill>
                <a:effectLst>
                  <a:outerShdw blurRad="38100" dist="38100" dir="2700000" algn="tl">
                    <a:srgbClr val="424634"/>
                  </a:outerShdw>
                </a:effectLst>
                <a:latin typeface="Calibri" pitchFamily="34" charset="0"/>
                <a:cs typeface="Calibri" pitchFamily="34" charset="0"/>
              </a:rPr>
              <a:t>Romans 2:1-8</a:t>
            </a:r>
            <a:endParaRPr lang="en-US" sz="6600" dirty="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2" name="Group 7"/>
          <p:cNvGrpSpPr/>
          <p:nvPr/>
        </p:nvGrpSpPr>
        <p:grpSpPr>
          <a:xfrm>
            <a:off x="6705600" y="5790843"/>
            <a:ext cx="2209800" cy="1024694"/>
            <a:chOff x="6705600" y="5790843"/>
            <a:chExt cx="2209800" cy="1024694"/>
          </a:xfrm>
        </p:grpSpPr>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5600" y="5790843"/>
              <a:ext cx="2209800" cy="1024694"/>
            </a:xfrm>
            <a:prstGeom prst="rect">
              <a:avLst/>
            </a:prstGeom>
          </p:spPr>
        </p:pic>
        <p:cxnSp>
          <p:nvCxnSpPr>
            <p:cNvPr id="10" name="Straight Connector 9"/>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2192068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76200"/>
            <a:ext cx="8382000" cy="749300"/>
          </a:xfrm>
        </p:spPr>
        <p:txBody>
          <a:bodyPr>
            <a:noAutofit/>
          </a:bodyPr>
          <a:lstStyle/>
          <a:p>
            <a:pPr algn="ctr"/>
            <a:r>
              <a:rPr lang="en-US" sz="4000" b="1" dirty="0" smtClean="0">
                <a:solidFill>
                  <a:schemeClr val="tx1"/>
                </a:solidFill>
                <a:effectLst>
                  <a:outerShdw blurRad="38100" dist="38100" dir="2700000" algn="tl">
                    <a:srgbClr val="424634"/>
                  </a:outerShdw>
                </a:effectLst>
                <a:latin typeface="Calibri" pitchFamily="34" charset="0"/>
                <a:cs typeface="Calibri" pitchFamily="34" charset="0"/>
              </a:rPr>
              <a:t>Isaiah 30:17</a:t>
            </a:r>
            <a:endParaRPr lang="en-US" sz="2800" dirty="0">
              <a:solidFill>
                <a:schemeClr val="tx1"/>
              </a:solidFill>
              <a:effectLst>
                <a:outerShdw blurRad="38100" dist="38100" dir="2700000" algn="tl">
                  <a:srgbClr val="424634"/>
                </a:outerShdw>
              </a:effectLst>
              <a:latin typeface="Calibri" pitchFamily="34" charset="0"/>
              <a:cs typeface="Calibri" pitchFamily="34" charset="0"/>
            </a:endParaRPr>
          </a:p>
        </p:txBody>
      </p:sp>
      <p:sp>
        <p:nvSpPr>
          <p:cNvPr id="7" name="Content Placeholder 6"/>
          <p:cNvSpPr>
            <a:spLocks noGrp="1"/>
          </p:cNvSpPr>
          <p:nvPr>
            <p:ph idx="1"/>
          </p:nvPr>
        </p:nvSpPr>
        <p:spPr>
          <a:xfrm>
            <a:off x="304800" y="838200"/>
            <a:ext cx="8229600" cy="1752600"/>
          </a:xfrm>
        </p:spPr>
        <p:txBody>
          <a:bodyPr>
            <a:noAutofit/>
          </a:bodyPr>
          <a:lstStyle/>
          <a:p>
            <a:pPr marL="0" indent="0">
              <a:buNone/>
            </a:pPr>
            <a:r>
              <a:rPr lang="en-US" sz="3200" dirty="0" smtClean="0">
                <a:latin typeface="Calibri" pitchFamily="34" charset="0"/>
              </a:rPr>
              <a:t>Yet the </a:t>
            </a:r>
            <a:r>
              <a:rPr lang="en-US" sz="3200" cap="small" dirty="0" smtClean="0">
                <a:latin typeface="Calibri" pitchFamily="34" charset="0"/>
              </a:rPr>
              <a:t>Lord</a:t>
            </a:r>
            <a:r>
              <a:rPr lang="en-US" sz="3200" dirty="0" smtClean="0">
                <a:latin typeface="Calibri" pitchFamily="34" charset="0"/>
              </a:rPr>
              <a:t> longs to be gracious to you; he rises to show you compassion. For the </a:t>
            </a:r>
            <a:r>
              <a:rPr lang="en-US" sz="3200" cap="small" dirty="0" smtClean="0">
                <a:latin typeface="Calibri" pitchFamily="34" charset="0"/>
              </a:rPr>
              <a:t>Lord</a:t>
            </a:r>
            <a:r>
              <a:rPr lang="en-US" sz="3200" dirty="0" smtClean="0">
                <a:latin typeface="Calibri" pitchFamily="34" charset="0"/>
              </a:rPr>
              <a:t> is a God of justice. Blessed are all who wait for him.</a:t>
            </a:r>
          </a:p>
        </p:txBody>
      </p:sp>
      <p:grpSp>
        <p:nvGrpSpPr>
          <p:cNvPr id="2" name="Group 7"/>
          <p:cNvGrpSpPr/>
          <p:nvPr/>
        </p:nvGrpSpPr>
        <p:grpSpPr>
          <a:xfrm>
            <a:off x="6705600" y="5790843"/>
            <a:ext cx="2209800" cy="1024694"/>
            <a:chOff x="6705600" y="5790843"/>
            <a:chExt cx="2209800" cy="1024694"/>
          </a:xfrm>
        </p:grpSpPr>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5600" y="5790843"/>
              <a:ext cx="2209800" cy="1024694"/>
            </a:xfrm>
            <a:prstGeom prst="rect">
              <a:avLst/>
            </a:prstGeom>
          </p:spPr>
        </p:pic>
        <p:cxnSp>
          <p:nvCxnSpPr>
            <p:cNvPr id="10" name="Straight Connector 9"/>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 name="Title 5"/>
          <p:cNvSpPr txBox="1">
            <a:spLocks/>
          </p:cNvSpPr>
          <p:nvPr/>
        </p:nvSpPr>
        <p:spPr>
          <a:xfrm>
            <a:off x="381000" y="2667000"/>
            <a:ext cx="8382000" cy="74930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tab pos="3830638" algn="l"/>
              </a:tabLst>
              <a:defRPr/>
            </a:pPr>
            <a:r>
              <a:rPr kumimoji="0" lang="en-US" sz="4000" b="1" i="0" u="none" strike="noStrike" kern="1200" cap="none" spc="50" normalizeH="0" baseline="0" noProof="0" dirty="0" smtClean="0">
                <a:ln w="13335" cmpd="sng">
                  <a:solidFill>
                    <a:schemeClr val="accent1">
                      <a:lumMod val="50000"/>
                    </a:schemeClr>
                  </a:solidFill>
                  <a:prstDash val="solid"/>
                </a:ln>
                <a:solidFill>
                  <a:schemeClr val="tx1"/>
                </a:solidFill>
                <a:effectLst>
                  <a:outerShdw blurRad="38100" dist="38100" dir="2700000" algn="tl">
                    <a:srgbClr val="424634"/>
                  </a:outerShdw>
                </a:effectLst>
                <a:uLnTx/>
                <a:uFillTx/>
                <a:latin typeface="Calibri" pitchFamily="34" charset="0"/>
                <a:ea typeface="+mj-ea"/>
                <a:cs typeface="Calibri" pitchFamily="34" charset="0"/>
              </a:rPr>
              <a:t>I Peter 4:17-18</a:t>
            </a:r>
            <a:endParaRPr kumimoji="0" lang="en-US" sz="2800" b="1" i="0" u="none" strike="noStrike" kern="1200" cap="none" spc="50" normalizeH="0" baseline="0" noProof="0" dirty="0">
              <a:ln w="13335" cmpd="sng">
                <a:solidFill>
                  <a:schemeClr val="accent1">
                    <a:lumMod val="50000"/>
                  </a:schemeClr>
                </a:solidFill>
                <a:prstDash val="solid"/>
              </a:ln>
              <a:solidFill>
                <a:schemeClr val="tx1"/>
              </a:solidFill>
              <a:effectLst>
                <a:outerShdw blurRad="38100" dist="38100" dir="2700000" algn="tl">
                  <a:srgbClr val="424634"/>
                </a:outerShdw>
              </a:effectLst>
              <a:uLnTx/>
              <a:uFillTx/>
              <a:latin typeface="Calibri" pitchFamily="34" charset="0"/>
              <a:ea typeface="+mj-ea"/>
              <a:cs typeface="Calibri" pitchFamily="34" charset="0"/>
            </a:endParaRPr>
          </a:p>
        </p:txBody>
      </p:sp>
      <p:sp>
        <p:nvSpPr>
          <p:cNvPr id="11" name="Content Placeholder 6"/>
          <p:cNvSpPr txBox="1">
            <a:spLocks/>
          </p:cNvSpPr>
          <p:nvPr/>
        </p:nvSpPr>
        <p:spPr>
          <a:xfrm>
            <a:off x="304800" y="3352800"/>
            <a:ext cx="8382000" cy="3200400"/>
          </a:xfrm>
          <a:prstGeom prst="rect">
            <a:avLst/>
          </a:prstGeom>
        </p:spPr>
        <p:txBody>
          <a:bodyPr vert="horz" lIns="91440" tIns="45720" rIns="91440" bIns="45720" rtlCol="0">
            <a:noAutofit/>
          </a:bodyPr>
          <a:lstStyle/>
          <a:p>
            <a:r>
              <a:rPr lang="en-US" sz="3200" baseline="30000" dirty="0" smtClean="0">
                <a:latin typeface="Calibri" pitchFamily="34" charset="0"/>
              </a:rPr>
              <a:t>17 </a:t>
            </a:r>
            <a:r>
              <a:rPr lang="en-US" sz="3200" dirty="0" smtClean="0">
                <a:latin typeface="Calibri" pitchFamily="34" charset="0"/>
              </a:rPr>
              <a:t>For it is time for judgment to begin with the family of God; and if it begins with us, what will the outcome be for those who do not obey the gospel of God? </a:t>
            </a:r>
            <a:r>
              <a:rPr lang="en-US" sz="3200" baseline="30000" dirty="0" smtClean="0">
                <a:latin typeface="Calibri" pitchFamily="34" charset="0"/>
              </a:rPr>
              <a:t>18 </a:t>
            </a:r>
            <a:r>
              <a:rPr lang="en-US" sz="3200" dirty="0" smtClean="0">
                <a:latin typeface="Calibri" pitchFamily="34" charset="0"/>
              </a:rPr>
              <a:t>And, “If it is hard for the righteous to be saved, what will become of the ungodly and the sinner</a:t>
            </a:r>
            <a:r>
              <a:rPr lang="en-US" sz="3200" dirty="0" smtClean="0"/>
              <a:t>?”</a:t>
            </a:r>
            <a:endParaRPr lang="en-US" sz="3200" dirty="0"/>
          </a:p>
        </p:txBody>
      </p:sp>
    </p:spTree>
    <p:extLst>
      <p:ext uri="{BB962C8B-B14F-4D97-AF65-F5344CB8AC3E}">
        <p14:creationId xmlns:p14="http://schemas.microsoft.com/office/powerpoint/2010/main" xmlns="" val="22192068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28600" y="1219200"/>
            <a:ext cx="8686800" cy="4343400"/>
          </a:xfrm>
        </p:spPr>
        <p:txBody>
          <a:bodyPr>
            <a:noAutofit/>
          </a:bodyPr>
          <a:lstStyle/>
          <a:p>
            <a:pPr marL="0" lvl="0" indent="0">
              <a:buNone/>
            </a:pPr>
            <a:r>
              <a:rPr lang="en-US" sz="3200" b="1" dirty="0" smtClean="0">
                <a:solidFill>
                  <a:srgbClr val="FFFF00"/>
                </a:solidFill>
                <a:latin typeface="Calibri" pitchFamily="34" charset="0"/>
              </a:rPr>
              <a:t>Knowing About God </a:t>
            </a:r>
            <a:r>
              <a:rPr lang="en-US" sz="3200" dirty="0" smtClean="0">
                <a:latin typeface="Calibri" pitchFamily="34" charset="0"/>
              </a:rPr>
              <a:t>– Reveals Himself through scripture</a:t>
            </a:r>
            <a:br>
              <a:rPr lang="en-US" sz="3200" dirty="0" smtClean="0">
                <a:latin typeface="Calibri" pitchFamily="34" charset="0"/>
              </a:rPr>
            </a:br>
            <a:endParaRPr lang="en-US" sz="1200" dirty="0" smtClean="0">
              <a:latin typeface="Calibri" pitchFamily="34" charset="0"/>
            </a:endParaRPr>
          </a:p>
          <a:p>
            <a:pPr marL="0" lvl="0" indent="0">
              <a:buNone/>
            </a:pPr>
            <a:r>
              <a:rPr lang="en-US" sz="3200" b="1" dirty="0" smtClean="0">
                <a:solidFill>
                  <a:srgbClr val="FFFF00"/>
                </a:solidFill>
                <a:latin typeface="Calibri" pitchFamily="34" charset="0"/>
              </a:rPr>
              <a:t>Experiencing God </a:t>
            </a:r>
            <a:r>
              <a:rPr lang="en-US" sz="3200" dirty="0" smtClean="0">
                <a:latin typeface="Calibri" pitchFamily="34" charset="0"/>
              </a:rPr>
              <a:t>– Reveals Himself through the Holy Spirit inside of us</a:t>
            </a:r>
          </a:p>
          <a:p>
            <a:pPr marL="0" lvl="0" indent="0">
              <a:buNone/>
            </a:pPr>
            <a:endParaRPr lang="en-US" sz="3200" dirty="0" smtClean="0">
              <a:latin typeface="Calibri" pitchFamily="34" charset="0"/>
            </a:endParaRPr>
          </a:p>
          <a:p>
            <a:pPr marL="0" lvl="0" indent="0" algn="ctr">
              <a:buNone/>
            </a:pPr>
            <a:r>
              <a:rPr lang="en-US" sz="4000" dirty="0" smtClean="0">
                <a:latin typeface="Calibri" pitchFamily="34" charset="0"/>
              </a:rPr>
              <a:t>Having one without the other is dangerous!</a:t>
            </a:r>
            <a:endParaRPr lang="en-US" sz="4000" dirty="0">
              <a:latin typeface="Calibri" pitchFamily="34" charset="0"/>
            </a:endParaRPr>
          </a:p>
        </p:txBody>
      </p:sp>
      <p:grpSp>
        <p:nvGrpSpPr>
          <p:cNvPr id="2" name="Group 7"/>
          <p:cNvGrpSpPr/>
          <p:nvPr/>
        </p:nvGrpSpPr>
        <p:grpSpPr>
          <a:xfrm>
            <a:off x="6705600" y="5790843"/>
            <a:ext cx="2209800" cy="1024694"/>
            <a:chOff x="6705600" y="5790843"/>
            <a:chExt cx="2209800" cy="1024694"/>
          </a:xfrm>
        </p:grpSpPr>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5600" y="5790843"/>
              <a:ext cx="2209800" cy="1024694"/>
            </a:xfrm>
            <a:prstGeom prst="rect">
              <a:avLst/>
            </a:prstGeom>
          </p:spPr>
        </p:pic>
        <p:cxnSp>
          <p:nvCxnSpPr>
            <p:cNvPr id="10" name="Straight Connector 9"/>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 name="Title 10"/>
          <p:cNvSpPr>
            <a:spLocks noGrp="1"/>
          </p:cNvSpPr>
          <p:nvPr>
            <p:ph type="title"/>
          </p:nvPr>
        </p:nvSpPr>
        <p:spPr>
          <a:xfrm>
            <a:off x="457200" y="274638"/>
            <a:ext cx="8229600" cy="715962"/>
          </a:xfrm>
        </p:spPr>
        <p:txBody>
          <a:bodyPr>
            <a:noAutofit/>
          </a:bodyPr>
          <a:lstStyle/>
          <a:p>
            <a:pPr algn="ctr"/>
            <a:r>
              <a:rPr lang="en-US" sz="4400" dirty="0" smtClean="0">
                <a:latin typeface="Calibri" pitchFamily="34" charset="0"/>
              </a:rPr>
              <a:t>Knowing and Experiencing God</a:t>
            </a:r>
            <a:endParaRPr lang="en-US" sz="4400" dirty="0">
              <a:latin typeface="Calibri" pitchFamily="34" charset="0"/>
            </a:endParaRPr>
          </a:p>
        </p:txBody>
      </p:sp>
    </p:spTree>
    <p:extLst>
      <p:ext uri="{BB962C8B-B14F-4D97-AF65-F5344CB8AC3E}">
        <p14:creationId xmlns:p14="http://schemas.microsoft.com/office/powerpoint/2010/main" xmlns="" val="22192068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dissolve">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76200"/>
            <a:ext cx="8382000" cy="749300"/>
          </a:xfrm>
        </p:spPr>
        <p:txBody>
          <a:bodyPr>
            <a:noAutofit/>
          </a:bodyPr>
          <a:lstStyle/>
          <a:p>
            <a:pPr algn="ctr"/>
            <a:r>
              <a:rPr lang="en-US" sz="4000" b="1" dirty="0" smtClean="0">
                <a:solidFill>
                  <a:schemeClr val="tx1"/>
                </a:solidFill>
                <a:effectLst>
                  <a:outerShdw blurRad="38100" dist="38100" dir="2700000" algn="tl">
                    <a:srgbClr val="424634"/>
                  </a:outerShdw>
                </a:effectLst>
                <a:latin typeface="Calibri" pitchFamily="34" charset="0"/>
                <a:cs typeface="Calibri" pitchFamily="34" charset="0"/>
              </a:rPr>
              <a:t>How to Know the True God</a:t>
            </a:r>
            <a:endParaRPr lang="en-US" sz="2800" dirty="0">
              <a:solidFill>
                <a:schemeClr val="tx1"/>
              </a:solidFill>
              <a:effectLst>
                <a:outerShdw blurRad="38100" dist="38100" dir="2700000" algn="tl">
                  <a:srgbClr val="424634"/>
                </a:outerShdw>
              </a:effectLst>
              <a:latin typeface="Calibri" pitchFamily="34" charset="0"/>
              <a:cs typeface="Calibri" pitchFamily="34" charset="0"/>
            </a:endParaRPr>
          </a:p>
        </p:txBody>
      </p:sp>
      <p:sp>
        <p:nvSpPr>
          <p:cNvPr id="7" name="Content Placeholder 6"/>
          <p:cNvSpPr>
            <a:spLocks noGrp="1"/>
          </p:cNvSpPr>
          <p:nvPr>
            <p:ph idx="1"/>
          </p:nvPr>
        </p:nvSpPr>
        <p:spPr>
          <a:xfrm>
            <a:off x="304800" y="838200"/>
            <a:ext cx="8661400" cy="5638800"/>
          </a:xfrm>
        </p:spPr>
        <p:txBody>
          <a:bodyPr>
            <a:noAutofit/>
          </a:bodyPr>
          <a:lstStyle/>
          <a:p>
            <a:pPr marL="292100" indent="-292100"/>
            <a:r>
              <a:rPr lang="en-US" sz="3200" dirty="0" smtClean="0">
                <a:solidFill>
                  <a:schemeClr val="tx1"/>
                </a:solidFill>
                <a:effectLst>
                  <a:outerShdw blurRad="38100" dist="38100" dir="2700000" algn="tl">
                    <a:srgbClr val="424634"/>
                  </a:outerShdw>
                </a:effectLst>
                <a:latin typeface="Calibri" pitchFamily="34" charset="0"/>
                <a:cs typeface="Calibri" pitchFamily="34" charset="0"/>
              </a:rPr>
              <a:t>Humble yourself before God and seek forgiveness</a:t>
            </a:r>
          </a:p>
          <a:p>
            <a:pPr marL="292100" indent="-292100">
              <a:buNone/>
            </a:pPr>
            <a:endParaRPr lang="en-US" sz="3200" dirty="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2" name="Group 8"/>
          <p:cNvGrpSpPr/>
          <p:nvPr/>
        </p:nvGrpSpPr>
        <p:grpSpPr>
          <a:xfrm>
            <a:off x="6705600" y="5790843"/>
            <a:ext cx="2209800" cy="1024694"/>
            <a:chOff x="6705600" y="5790843"/>
            <a:chExt cx="2209800" cy="1024694"/>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5600" y="5790843"/>
              <a:ext cx="2209800" cy="1024694"/>
            </a:xfrm>
            <a:prstGeom prst="rect">
              <a:avLst/>
            </a:prstGeom>
          </p:spPr>
        </p:pic>
        <p:cxnSp>
          <p:nvCxnSpPr>
            <p:cNvPr id="3" name="Straight Connector 2"/>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1872716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76200"/>
            <a:ext cx="8382000" cy="749300"/>
          </a:xfrm>
        </p:spPr>
        <p:txBody>
          <a:bodyPr>
            <a:noAutofit/>
          </a:bodyPr>
          <a:lstStyle/>
          <a:p>
            <a:pPr algn="ctr"/>
            <a:r>
              <a:rPr lang="en-US" sz="4000" b="1" dirty="0" smtClean="0">
                <a:solidFill>
                  <a:schemeClr val="tx1"/>
                </a:solidFill>
                <a:effectLst>
                  <a:outerShdw blurRad="38100" dist="38100" dir="2700000" algn="tl">
                    <a:srgbClr val="424634"/>
                  </a:outerShdw>
                </a:effectLst>
                <a:latin typeface="Calibri" pitchFamily="34" charset="0"/>
                <a:cs typeface="Calibri" pitchFamily="34" charset="0"/>
              </a:rPr>
              <a:t>Micah 6:8</a:t>
            </a:r>
            <a:endParaRPr lang="en-US" sz="2800" dirty="0">
              <a:solidFill>
                <a:schemeClr val="tx1"/>
              </a:solidFill>
              <a:effectLst>
                <a:outerShdw blurRad="38100" dist="38100" dir="2700000" algn="tl">
                  <a:srgbClr val="424634"/>
                </a:outerShdw>
              </a:effectLst>
              <a:latin typeface="Calibri" pitchFamily="34" charset="0"/>
              <a:cs typeface="Calibri" pitchFamily="34" charset="0"/>
            </a:endParaRPr>
          </a:p>
        </p:txBody>
      </p:sp>
      <p:sp>
        <p:nvSpPr>
          <p:cNvPr id="7" name="Content Placeholder 6"/>
          <p:cNvSpPr>
            <a:spLocks noGrp="1"/>
          </p:cNvSpPr>
          <p:nvPr>
            <p:ph idx="1"/>
          </p:nvPr>
        </p:nvSpPr>
        <p:spPr>
          <a:xfrm>
            <a:off x="304800" y="838200"/>
            <a:ext cx="8229600" cy="2590800"/>
          </a:xfrm>
        </p:spPr>
        <p:txBody>
          <a:bodyPr>
            <a:noAutofit/>
          </a:bodyPr>
          <a:lstStyle/>
          <a:p>
            <a:pPr marL="0" indent="0">
              <a:buNone/>
            </a:pPr>
            <a:r>
              <a:rPr lang="en-US" sz="3600" dirty="0" smtClean="0">
                <a:latin typeface="Calibri" pitchFamily="34" charset="0"/>
              </a:rPr>
              <a:t>He has showed you, O man, what is good. And what does the </a:t>
            </a:r>
            <a:r>
              <a:rPr lang="en-US" sz="3600" cap="small" dirty="0" smtClean="0">
                <a:latin typeface="Calibri" pitchFamily="34" charset="0"/>
              </a:rPr>
              <a:t>Lord</a:t>
            </a:r>
            <a:r>
              <a:rPr lang="en-US" sz="3600" dirty="0" smtClean="0">
                <a:latin typeface="Calibri" pitchFamily="34" charset="0"/>
              </a:rPr>
              <a:t> require of you? To act justly and to love mercy and to walk humbly with your God. </a:t>
            </a:r>
          </a:p>
          <a:p>
            <a:pPr marL="0" indent="0">
              <a:buNone/>
            </a:pPr>
            <a:endParaRPr lang="en-US" sz="3600" dirty="0" smtClean="0">
              <a:latin typeface="Calibri" pitchFamily="34" charset="0"/>
            </a:endParaRPr>
          </a:p>
        </p:txBody>
      </p:sp>
      <p:grpSp>
        <p:nvGrpSpPr>
          <p:cNvPr id="2" name="Group 7"/>
          <p:cNvGrpSpPr/>
          <p:nvPr/>
        </p:nvGrpSpPr>
        <p:grpSpPr>
          <a:xfrm>
            <a:off x="6705600" y="5790843"/>
            <a:ext cx="2209800" cy="1024694"/>
            <a:chOff x="6705600" y="5790843"/>
            <a:chExt cx="2209800" cy="1024694"/>
          </a:xfrm>
        </p:grpSpPr>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5600" y="5790843"/>
              <a:ext cx="2209800" cy="1024694"/>
            </a:xfrm>
            <a:prstGeom prst="rect">
              <a:avLst/>
            </a:prstGeom>
          </p:spPr>
        </p:pic>
        <p:cxnSp>
          <p:nvCxnSpPr>
            <p:cNvPr id="10" name="Straight Connector 9"/>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2192068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76200"/>
            <a:ext cx="8382000" cy="749300"/>
          </a:xfrm>
        </p:spPr>
        <p:txBody>
          <a:bodyPr>
            <a:noAutofit/>
          </a:bodyPr>
          <a:lstStyle/>
          <a:p>
            <a:pPr algn="ctr"/>
            <a:r>
              <a:rPr lang="en-US" sz="4000" b="1" dirty="0" smtClean="0">
                <a:solidFill>
                  <a:schemeClr val="tx1"/>
                </a:solidFill>
                <a:effectLst>
                  <a:outerShdw blurRad="38100" dist="38100" dir="2700000" algn="tl">
                    <a:srgbClr val="424634"/>
                  </a:outerShdw>
                </a:effectLst>
                <a:latin typeface="Calibri" pitchFamily="34" charset="0"/>
                <a:cs typeface="Calibri" pitchFamily="34" charset="0"/>
              </a:rPr>
              <a:t>How to Know the True God</a:t>
            </a:r>
            <a:endParaRPr lang="en-US" sz="2800" dirty="0">
              <a:solidFill>
                <a:schemeClr val="tx1"/>
              </a:solidFill>
              <a:effectLst>
                <a:outerShdw blurRad="38100" dist="38100" dir="2700000" algn="tl">
                  <a:srgbClr val="424634"/>
                </a:outerShdw>
              </a:effectLst>
              <a:latin typeface="Calibri" pitchFamily="34" charset="0"/>
              <a:cs typeface="Calibri" pitchFamily="34" charset="0"/>
            </a:endParaRPr>
          </a:p>
        </p:txBody>
      </p:sp>
      <p:sp>
        <p:nvSpPr>
          <p:cNvPr id="7" name="Content Placeholder 6"/>
          <p:cNvSpPr>
            <a:spLocks noGrp="1"/>
          </p:cNvSpPr>
          <p:nvPr>
            <p:ph idx="1"/>
          </p:nvPr>
        </p:nvSpPr>
        <p:spPr>
          <a:xfrm>
            <a:off x="304800" y="838200"/>
            <a:ext cx="8661400" cy="5638800"/>
          </a:xfrm>
        </p:spPr>
        <p:txBody>
          <a:bodyPr>
            <a:noAutofit/>
          </a:bodyPr>
          <a:lstStyle/>
          <a:p>
            <a:pPr marL="292100" indent="-292100"/>
            <a:r>
              <a:rPr lang="en-US" sz="3200" dirty="0" smtClean="0">
                <a:solidFill>
                  <a:schemeClr val="tx1"/>
                </a:solidFill>
                <a:effectLst>
                  <a:outerShdw blurRad="38100" dist="38100" dir="2700000" algn="tl">
                    <a:srgbClr val="424634"/>
                  </a:outerShdw>
                </a:effectLst>
                <a:latin typeface="Calibri" pitchFamily="34" charset="0"/>
                <a:cs typeface="Calibri" pitchFamily="34" charset="0"/>
              </a:rPr>
              <a:t>Humble yourself before God and seek forgiveness</a:t>
            </a:r>
          </a:p>
          <a:p>
            <a:pPr marL="292100" indent="-292100"/>
            <a:r>
              <a:rPr lang="en-US" sz="3200" dirty="0" smtClean="0">
                <a:solidFill>
                  <a:schemeClr val="tx1"/>
                </a:solidFill>
                <a:effectLst>
                  <a:outerShdw blurRad="38100" dist="38100" dir="2700000" algn="tl">
                    <a:srgbClr val="424634"/>
                  </a:outerShdw>
                </a:effectLst>
                <a:latin typeface="Calibri" pitchFamily="34" charset="0"/>
                <a:cs typeface="Calibri" pitchFamily="34" charset="0"/>
              </a:rPr>
              <a:t>Ask for God to reveal His true self to you</a:t>
            </a:r>
          </a:p>
          <a:p>
            <a:pPr marL="292100" indent="-292100"/>
            <a:r>
              <a:rPr lang="en-US" sz="3200" dirty="0" smtClean="0">
                <a:solidFill>
                  <a:schemeClr val="tx1"/>
                </a:solidFill>
                <a:effectLst>
                  <a:outerShdw blurRad="38100" dist="38100" dir="2700000" algn="tl">
                    <a:srgbClr val="424634"/>
                  </a:outerShdw>
                </a:effectLst>
                <a:latin typeface="Calibri" pitchFamily="34" charset="0"/>
                <a:cs typeface="Calibri" pitchFamily="34" charset="0"/>
              </a:rPr>
              <a:t>Immerse yourself in God’s word</a:t>
            </a:r>
          </a:p>
          <a:p>
            <a:pPr marL="292100" indent="-292100"/>
            <a:r>
              <a:rPr lang="en-US" sz="3200" dirty="0" smtClean="0">
                <a:solidFill>
                  <a:schemeClr val="tx1"/>
                </a:solidFill>
                <a:effectLst>
                  <a:outerShdw blurRad="38100" dist="38100" dir="2700000" algn="tl">
                    <a:srgbClr val="424634"/>
                  </a:outerShdw>
                </a:effectLst>
                <a:latin typeface="Calibri" pitchFamily="34" charset="0"/>
                <a:cs typeface="Calibri" pitchFamily="34" charset="0"/>
              </a:rPr>
              <a:t>Seek to experience Him through prayer, mediation and worship</a:t>
            </a:r>
          </a:p>
          <a:p>
            <a:pPr marL="292100" indent="-292100"/>
            <a:endParaRPr lang="en-US" sz="3200" dirty="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2" name="Group 8"/>
          <p:cNvGrpSpPr/>
          <p:nvPr/>
        </p:nvGrpSpPr>
        <p:grpSpPr>
          <a:xfrm>
            <a:off x="6705600" y="5790843"/>
            <a:ext cx="2209800" cy="1024694"/>
            <a:chOff x="6705600" y="5790843"/>
            <a:chExt cx="2209800" cy="1024694"/>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5600" y="5790843"/>
              <a:ext cx="2209800" cy="1024694"/>
            </a:xfrm>
            <a:prstGeom prst="rect">
              <a:avLst/>
            </a:prstGeom>
          </p:spPr>
        </p:pic>
        <p:cxnSp>
          <p:nvCxnSpPr>
            <p:cNvPr id="3" name="Straight Connector 2"/>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1872716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dissolv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dissolve">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457200"/>
            <a:ext cx="8382000" cy="749300"/>
          </a:xfrm>
        </p:spPr>
        <p:txBody>
          <a:bodyPr>
            <a:noAutofit/>
          </a:bodyPr>
          <a:lstStyle/>
          <a:p>
            <a:pPr algn="ctr"/>
            <a:r>
              <a:rPr lang="en-US" sz="4000" b="1" dirty="0" smtClean="0">
                <a:solidFill>
                  <a:schemeClr val="tx1"/>
                </a:solidFill>
                <a:effectLst>
                  <a:outerShdw blurRad="38100" dist="38100" dir="2700000" algn="tl">
                    <a:srgbClr val="424634"/>
                  </a:outerShdw>
                </a:effectLst>
                <a:latin typeface="Calibri" pitchFamily="34" charset="0"/>
                <a:cs typeface="Calibri" pitchFamily="34" charset="0"/>
              </a:rPr>
              <a:t>Excellent Books on God</a:t>
            </a:r>
            <a:endParaRPr lang="en-US" sz="2800" dirty="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2" name="Group 7"/>
          <p:cNvGrpSpPr/>
          <p:nvPr/>
        </p:nvGrpSpPr>
        <p:grpSpPr>
          <a:xfrm>
            <a:off x="6705600" y="5790843"/>
            <a:ext cx="2209800" cy="1024694"/>
            <a:chOff x="6705600" y="5790843"/>
            <a:chExt cx="2209800" cy="1024694"/>
          </a:xfrm>
        </p:grpSpPr>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5600" y="5790843"/>
              <a:ext cx="2209800" cy="1024694"/>
            </a:xfrm>
            <a:prstGeom prst="rect">
              <a:avLst/>
            </a:prstGeom>
          </p:spPr>
        </p:pic>
        <p:cxnSp>
          <p:nvCxnSpPr>
            <p:cNvPr id="10" name="Straight Connector 9"/>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1" name="Picture 10" descr="God as he longs for you to see him book cover.jpg"/>
          <p:cNvPicPr>
            <a:picLocks noChangeAspect="1"/>
          </p:cNvPicPr>
          <p:nvPr/>
        </p:nvPicPr>
        <p:blipFill>
          <a:blip r:embed="rId3" cstate="print"/>
          <a:stretch>
            <a:fillRect/>
          </a:stretch>
        </p:blipFill>
        <p:spPr>
          <a:xfrm>
            <a:off x="304800" y="1905000"/>
            <a:ext cx="2083447" cy="3130862"/>
          </a:xfrm>
          <a:prstGeom prst="rect">
            <a:avLst/>
          </a:prstGeom>
        </p:spPr>
      </p:pic>
      <p:pic>
        <p:nvPicPr>
          <p:cNvPr id="12" name="Picture 11" descr="packer_knowing_God.jpg"/>
          <p:cNvPicPr>
            <a:picLocks noChangeAspect="1"/>
          </p:cNvPicPr>
          <p:nvPr/>
        </p:nvPicPr>
        <p:blipFill>
          <a:blip r:embed="rId4" cstate="print"/>
          <a:stretch>
            <a:fillRect/>
          </a:stretch>
        </p:blipFill>
        <p:spPr>
          <a:xfrm>
            <a:off x="4648200" y="1915668"/>
            <a:ext cx="2057400" cy="3113532"/>
          </a:xfrm>
          <a:prstGeom prst="rect">
            <a:avLst/>
          </a:prstGeom>
        </p:spPr>
      </p:pic>
      <p:pic>
        <p:nvPicPr>
          <p:cNvPr id="13" name="Picture 12" descr="knowledge of the holy.jpg"/>
          <p:cNvPicPr>
            <a:picLocks noChangeAspect="1"/>
          </p:cNvPicPr>
          <p:nvPr/>
        </p:nvPicPr>
        <p:blipFill>
          <a:blip r:embed="rId5" cstate="print"/>
          <a:stretch>
            <a:fillRect/>
          </a:stretch>
        </p:blipFill>
        <p:spPr>
          <a:xfrm>
            <a:off x="6781800" y="1897283"/>
            <a:ext cx="2134242" cy="3208117"/>
          </a:xfrm>
          <a:prstGeom prst="rect">
            <a:avLst/>
          </a:prstGeom>
        </p:spPr>
      </p:pic>
      <p:pic>
        <p:nvPicPr>
          <p:cNvPr id="16" name="Picture 15" descr="thetrivializationofgod.jpg"/>
          <p:cNvPicPr>
            <a:picLocks noChangeAspect="1"/>
          </p:cNvPicPr>
          <p:nvPr/>
        </p:nvPicPr>
        <p:blipFill>
          <a:blip r:embed="rId6" cstate="print"/>
          <a:stretch>
            <a:fillRect/>
          </a:stretch>
        </p:blipFill>
        <p:spPr>
          <a:xfrm>
            <a:off x="2446360" y="1905000"/>
            <a:ext cx="2089766" cy="3124200"/>
          </a:xfrm>
          <a:prstGeom prst="rect">
            <a:avLst/>
          </a:prstGeom>
        </p:spPr>
      </p:pic>
    </p:spTree>
    <p:extLst>
      <p:ext uri="{BB962C8B-B14F-4D97-AF65-F5344CB8AC3E}">
        <p14:creationId xmlns:p14="http://schemas.microsoft.com/office/powerpoint/2010/main" xmlns="" val="22192068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438400"/>
            <a:ext cx="8382000" cy="1143000"/>
          </a:xfrm>
        </p:spPr>
        <p:txBody>
          <a:bodyPr>
            <a:noAutofit/>
          </a:bodyPr>
          <a:lstStyle/>
          <a:p>
            <a:pPr algn="ctr"/>
            <a:r>
              <a:rPr lang="en-US" sz="6600" b="1" dirty="0" smtClean="0">
                <a:solidFill>
                  <a:schemeClr val="tx1"/>
                </a:solidFill>
                <a:effectLst>
                  <a:outerShdw blurRad="38100" dist="38100" dir="2700000" algn="tl">
                    <a:srgbClr val="424634"/>
                  </a:outerShdw>
                </a:effectLst>
                <a:latin typeface="Calibri" pitchFamily="34" charset="0"/>
                <a:cs typeface="Calibri" pitchFamily="34" charset="0"/>
              </a:rPr>
              <a:t>John 8:37-58</a:t>
            </a:r>
            <a:endParaRPr lang="en-US" sz="6600" dirty="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8" name="Group 7"/>
          <p:cNvGrpSpPr/>
          <p:nvPr/>
        </p:nvGrpSpPr>
        <p:grpSpPr>
          <a:xfrm>
            <a:off x="6705600" y="5790843"/>
            <a:ext cx="2209800" cy="1024694"/>
            <a:chOff x="6705600" y="5790843"/>
            <a:chExt cx="2209800" cy="1024694"/>
          </a:xfrm>
        </p:grpSpPr>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5600" y="5790843"/>
              <a:ext cx="2209800" cy="1024694"/>
            </a:xfrm>
            <a:prstGeom prst="rect">
              <a:avLst/>
            </a:prstGeom>
          </p:spPr>
        </p:pic>
        <p:cxnSp>
          <p:nvCxnSpPr>
            <p:cNvPr id="10" name="Straight Connector 9"/>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2192068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9448800" cy="7162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672498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43000"/>
            <a:ext cx="8382000" cy="3810000"/>
          </a:xfrm>
        </p:spPr>
        <p:txBody>
          <a:bodyPr>
            <a:noAutofit/>
          </a:bodyPr>
          <a:lstStyle/>
          <a:p>
            <a:pPr lvl="1"/>
            <a:r>
              <a:rPr lang="en-US" sz="4400" dirty="0">
                <a:solidFill>
                  <a:schemeClr val="tx1">
                    <a:lumMod val="95000"/>
                  </a:schemeClr>
                </a:solidFill>
                <a:latin typeface="Calibri" pitchFamily="34" charset="0"/>
              </a:rPr>
              <a:t>“What comes to our minds when we think about God is the most important thing about us</a:t>
            </a:r>
            <a:r>
              <a:rPr lang="en-US" sz="4400" dirty="0" smtClean="0">
                <a:solidFill>
                  <a:schemeClr val="tx1">
                    <a:lumMod val="95000"/>
                  </a:schemeClr>
                </a:solidFill>
                <a:latin typeface="Calibri" pitchFamily="34" charset="0"/>
              </a:rPr>
              <a:t>…”</a:t>
            </a:r>
            <a:br>
              <a:rPr lang="en-US" sz="4400" dirty="0" smtClean="0">
                <a:solidFill>
                  <a:schemeClr val="tx1">
                    <a:lumMod val="95000"/>
                  </a:schemeClr>
                </a:solidFill>
                <a:latin typeface="Calibri" pitchFamily="34" charset="0"/>
              </a:rPr>
            </a:br>
            <a:r>
              <a:rPr lang="en-US" sz="4400" b="1" i="1" dirty="0" smtClean="0">
                <a:solidFill>
                  <a:schemeClr val="tx1">
                    <a:lumMod val="95000"/>
                  </a:schemeClr>
                </a:solidFill>
                <a:latin typeface="Calibri" pitchFamily="34" charset="0"/>
              </a:rPr>
              <a:t>A.W. </a:t>
            </a:r>
            <a:r>
              <a:rPr lang="en-US" sz="4400" b="1" i="1" dirty="0" err="1" smtClean="0">
                <a:solidFill>
                  <a:schemeClr val="tx1">
                    <a:lumMod val="95000"/>
                  </a:schemeClr>
                </a:solidFill>
                <a:latin typeface="Calibri" pitchFamily="34" charset="0"/>
              </a:rPr>
              <a:t>Tozer</a:t>
            </a:r>
            <a:r>
              <a:rPr lang="en-US" sz="4400" b="1" i="1" dirty="0" smtClean="0">
                <a:solidFill>
                  <a:schemeClr val="tx1">
                    <a:lumMod val="95000"/>
                  </a:schemeClr>
                </a:solidFill>
                <a:latin typeface="Calibri" pitchFamily="34" charset="0"/>
              </a:rPr>
              <a:t/>
            </a:r>
            <a:br>
              <a:rPr lang="en-US" sz="4400" b="1" i="1" dirty="0" smtClean="0">
                <a:solidFill>
                  <a:schemeClr val="tx1">
                    <a:lumMod val="95000"/>
                  </a:schemeClr>
                </a:solidFill>
                <a:latin typeface="Calibri" pitchFamily="34" charset="0"/>
              </a:rPr>
            </a:br>
            <a:r>
              <a:rPr lang="en-US" sz="4400" b="1" i="1" dirty="0" smtClean="0">
                <a:solidFill>
                  <a:schemeClr val="tx1">
                    <a:lumMod val="95000"/>
                  </a:schemeClr>
                </a:solidFill>
                <a:latin typeface="Calibri" pitchFamily="34" charset="0"/>
              </a:rPr>
              <a:t>“Knowledge of the Holy”</a:t>
            </a:r>
            <a:endParaRPr lang="en-US" sz="4400" b="1" i="1" dirty="0">
              <a:solidFill>
                <a:schemeClr val="tx1">
                  <a:lumMod val="95000"/>
                </a:schemeClr>
              </a:solidFill>
              <a:latin typeface="Calibri" pitchFamily="34" charset="0"/>
            </a:endParaRPr>
          </a:p>
        </p:txBody>
      </p:sp>
      <p:grpSp>
        <p:nvGrpSpPr>
          <p:cNvPr id="2" name="Group 9"/>
          <p:cNvGrpSpPr/>
          <p:nvPr/>
        </p:nvGrpSpPr>
        <p:grpSpPr>
          <a:xfrm>
            <a:off x="6705600" y="5790843"/>
            <a:ext cx="2209800" cy="1024694"/>
            <a:chOff x="6705600" y="5790843"/>
            <a:chExt cx="2209800" cy="1024694"/>
          </a:xfrm>
        </p:grpSpPr>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5600" y="5790843"/>
              <a:ext cx="2209800" cy="1024694"/>
            </a:xfrm>
            <a:prstGeom prst="rect">
              <a:avLst/>
            </a:prstGeom>
          </p:spPr>
        </p:pic>
        <p:cxnSp>
          <p:nvCxnSpPr>
            <p:cNvPr id="12" name="Straight Connector 11"/>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4829467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152400"/>
            <a:ext cx="8382000" cy="749300"/>
          </a:xfrm>
        </p:spPr>
        <p:txBody>
          <a:bodyPr>
            <a:noAutofit/>
          </a:bodyPr>
          <a:lstStyle/>
          <a:p>
            <a:pPr algn="ctr"/>
            <a:r>
              <a:rPr lang="en-US" sz="4000" dirty="0" smtClean="0">
                <a:solidFill>
                  <a:schemeClr val="tx1"/>
                </a:solidFill>
                <a:effectLst>
                  <a:outerShdw blurRad="38100" dist="38100" dir="2700000" algn="tl">
                    <a:srgbClr val="424634"/>
                  </a:outerShdw>
                </a:effectLst>
                <a:latin typeface="Calibri" pitchFamily="34" charset="0"/>
                <a:cs typeface="Calibri" pitchFamily="34" charset="0"/>
              </a:rPr>
              <a:t>Questions We Need to Ask Ourselves</a:t>
            </a:r>
            <a:endParaRPr lang="en-US" sz="2600" dirty="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2" name="Group 9"/>
          <p:cNvGrpSpPr/>
          <p:nvPr/>
        </p:nvGrpSpPr>
        <p:grpSpPr>
          <a:xfrm>
            <a:off x="6705600" y="5790843"/>
            <a:ext cx="2209800" cy="1024694"/>
            <a:chOff x="6705600" y="5790843"/>
            <a:chExt cx="2209800" cy="1024694"/>
          </a:xfrm>
        </p:grpSpPr>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5600" y="5790843"/>
              <a:ext cx="2209800" cy="1024694"/>
            </a:xfrm>
            <a:prstGeom prst="rect">
              <a:avLst/>
            </a:prstGeom>
          </p:spPr>
        </p:pic>
        <p:cxnSp>
          <p:nvCxnSpPr>
            <p:cNvPr id="12" name="Straight Connector 11"/>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5" name="Content Placeholder 24"/>
          <p:cNvSpPr>
            <a:spLocks noGrp="1"/>
          </p:cNvSpPr>
          <p:nvPr>
            <p:ph idx="1"/>
          </p:nvPr>
        </p:nvSpPr>
        <p:spPr>
          <a:xfrm>
            <a:off x="457200" y="990600"/>
            <a:ext cx="8229600" cy="5135563"/>
          </a:xfrm>
        </p:spPr>
        <p:txBody>
          <a:bodyPr/>
          <a:lstStyle/>
          <a:p>
            <a:r>
              <a:rPr lang="en-US" sz="3200" dirty="0" smtClean="0">
                <a:latin typeface="Calibri" pitchFamily="34" charset="0"/>
              </a:rPr>
              <a:t>How do I view God?</a:t>
            </a:r>
          </a:p>
          <a:p>
            <a:r>
              <a:rPr lang="en-US" sz="3200" dirty="0" smtClean="0">
                <a:latin typeface="Calibri" pitchFamily="34" charset="0"/>
              </a:rPr>
              <a:t>What do I base this belief on?</a:t>
            </a:r>
          </a:p>
          <a:p>
            <a:r>
              <a:rPr lang="en-US" sz="3200" dirty="0" smtClean="0">
                <a:latin typeface="Calibri" pitchFamily="34" charset="0"/>
              </a:rPr>
              <a:t>Is my view of who God is correct?</a:t>
            </a:r>
          </a:p>
          <a:p>
            <a:r>
              <a:rPr lang="en-US" sz="3200" dirty="0" smtClean="0">
                <a:latin typeface="Calibri" pitchFamily="34" charset="0"/>
              </a:rPr>
              <a:t>How can I tell if it is correct or not?</a:t>
            </a:r>
          </a:p>
          <a:p>
            <a:r>
              <a:rPr lang="en-US" sz="3200" dirty="0" smtClean="0">
                <a:latin typeface="Calibri" pitchFamily="34" charset="0"/>
              </a:rPr>
              <a:t>How does my view of God impact my relationship with God?</a:t>
            </a:r>
          </a:p>
          <a:p>
            <a:r>
              <a:rPr lang="en-US" sz="3200" dirty="0" smtClean="0">
                <a:latin typeface="Calibri" pitchFamily="34" charset="0"/>
              </a:rPr>
              <a:t>How does my view of God impact my life?</a:t>
            </a:r>
            <a:r>
              <a:rPr lang="en-US" dirty="0" smtClean="0"/>
              <a:t/>
            </a:r>
            <a:br>
              <a:rPr lang="en-US" dirty="0" smtClean="0"/>
            </a:br>
            <a:endParaRPr lang="en-US" dirty="0" smtClean="0"/>
          </a:p>
        </p:txBody>
      </p:sp>
    </p:spTree>
    <p:extLst>
      <p:ext uri="{BB962C8B-B14F-4D97-AF65-F5344CB8AC3E}">
        <p14:creationId xmlns:p14="http://schemas.microsoft.com/office/powerpoint/2010/main" xmlns="" val="4829467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0" y="2971800"/>
            <a:ext cx="7391400" cy="1295400"/>
          </a:xfrm>
        </p:spPr>
        <p:txBody>
          <a:bodyPr>
            <a:noAutofit/>
          </a:bodyPr>
          <a:lstStyle/>
          <a:p>
            <a:pPr marL="0" lvl="0" indent="0">
              <a:lnSpc>
                <a:spcPct val="90000"/>
              </a:lnSpc>
              <a:spcBef>
                <a:spcPts val="0"/>
              </a:spcBef>
              <a:buNone/>
            </a:pPr>
            <a:r>
              <a:rPr lang="en-US" sz="65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The Barbie God</a:t>
            </a:r>
            <a:endParaRPr lang="en-US" sz="6500"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14" name="Title 1"/>
          <p:cNvSpPr txBox="1">
            <a:spLocks/>
          </p:cNvSpPr>
          <p:nvPr/>
        </p:nvSpPr>
        <p:spPr>
          <a:xfrm>
            <a:off x="685800" y="4446586"/>
            <a:ext cx="5486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000" b="1" dirty="0" smtClean="0">
                <a:effectLst>
                  <a:outerShdw blurRad="38100" dist="38100" dir="2700000" algn="tl">
                    <a:srgbClr val="000000">
                      <a:alpha val="43137"/>
                    </a:srgbClr>
                  </a:outerShdw>
                </a:effectLst>
                <a:latin typeface="Calibri" pitchFamily="34" charset="0"/>
                <a:cs typeface="Calibri" pitchFamily="34" charset="0"/>
              </a:rPr>
              <a:t>JOHN 8:37-58</a:t>
            </a:r>
            <a:endParaRPr lang="en-US" sz="6000" b="1" dirty="0">
              <a:effectLst>
                <a:outerShdw blurRad="38100" dist="38100" dir="2700000" algn="tl">
                  <a:srgbClr val="000000">
                    <a:alpha val="43137"/>
                  </a:srgbClr>
                </a:outerShdw>
              </a:effectLst>
              <a:latin typeface="Calibri" pitchFamily="34" charset="0"/>
              <a:cs typeface="Calibri" pitchFamily="34" charset="0"/>
            </a:endParaRPr>
          </a:p>
        </p:txBody>
      </p:sp>
      <p:grpSp>
        <p:nvGrpSpPr>
          <p:cNvPr id="12" name="Group 11"/>
          <p:cNvGrpSpPr/>
          <p:nvPr/>
        </p:nvGrpSpPr>
        <p:grpSpPr>
          <a:xfrm>
            <a:off x="4419599" y="152400"/>
            <a:ext cx="4906417" cy="2275127"/>
            <a:chOff x="6705600" y="5790843"/>
            <a:chExt cx="2209800" cy="1024694"/>
          </a:xfrm>
        </p:grpSpPr>
        <p:pic>
          <p:nvPicPr>
            <p:cNvPr id="13" name="Picture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5600" y="5790843"/>
              <a:ext cx="2209800" cy="1024694"/>
            </a:xfrm>
            <a:prstGeom prst="rect">
              <a:avLst/>
            </a:prstGeom>
          </p:spPr>
        </p:pic>
        <p:cxnSp>
          <p:nvCxnSpPr>
            <p:cNvPr id="15" name="Straight Connector 14"/>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0533485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152400"/>
            <a:ext cx="8382000" cy="749300"/>
          </a:xfrm>
        </p:spPr>
        <p:txBody>
          <a:bodyPr>
            <a:noAutofit/>
          </a:bodyPr>
          <a:lstStyle/>
          <a:p>
            <a:pPr algn="ctr"/>
            <a:r>
              <a:rPr lang="en-US" sz="4000" dirty="0" smtClean="0">
                <a:solidFill>
                  <a:schemeClr val="tx1"/>
                </a:solidFill>
                <a:effectLst>
                  <a:outerShdw blurRad="38100" dist="38100" dir="2700000" algn="tl">
                    <a:srgbClr val="424634"/>
                  </a:outerShdw>
                </a:effectLst>
                <a:latin typeface="Calibri" pitchFamily="34" charset="0"/>
                <a:cs typeface="Calibri" pitchFamily="34" charset="0"/>
              </a:rPr>
              <a:t>How Did We Form our View of God?</a:t>
            </a:r>
            <a:endParaRPr lang="en-US" sz="2600" dirty="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2" name="Group 9"/>
          <p:cNvGrpSpPr/>
          <p:nvPr/>
        </p:nvGrpSpPr>
        <p:grpSpPr>
          <a:xfrm>
            <a:off x="6705600" y="5790843"/>
            <a:ext cx="2209800" cy="1024694"/>
            <a:chOff x="6705600" y="5790843"/>
            <a:chExt cx="2209800" cy="1024694"/>
          </a:xfrm>
        </p:grpSpPr>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5600" y="5790843"/>
              <a:ext cx="2209800" cy="1024694"/>
            </a:xfrm>
            <a:prstGeom prst="rect">
              <a:avLst/>
            </a:prstGeom>
          </p:spPr>
        </p:pic>
        <p:cxnSp>
          <p:nvCxnSpPr>
            <p:cNvPr id="12" name="Straight Connector 11"/>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5" name="Content Placeholder 24"/>
          <p:cNvSpPr>
            <a:spLocks noGrp="1"/>
          </p:cNvSpPr>
          <p:nvPr>
            <p:ph idx="1"/>
          </p:nvPr>
        </p:nvSpPr>
        <p:spPr>
          <a:xfrm>
            <a:off x="457200" y="990600"/>
            <a:ext cx="8229600" cy="5135563"/>
          </a:xfrm>
        </p:spPr>
        <p:txBody>
          <a:bodyPr>
            <a:normAutofit lnSpcReduction="10000"/>
          </a:bodyPr>
          <a:lstStyle/>
          <a:p>
            <a:r>
              <a:rPr lang="en-US" sz="3200" dirty="0" smtClean="0">
                <a:latin typeface="Calibri" pitchFamily="34" charset="0"/>
              </a:rPr>
              <a:t>Our own human father and mother</a:t>
            </a:r>
          </a:p>
          <a:p>
            <a:r>
              <a:rPr lang="en-US" sz="3200" dirty="0" smtClean="0">
                <a:latin typeface="Calibri" pitchFamily="34" charset="0"/>
              </a:rPr>
              <a:t>Our religious upbringing</a:t>
            </a:r>
          </a:p>
          <a:p>
            <a:pPr lvl="1"/>
            <a:r>
              <a:rPr lang="en-US" sz="3200" dirty="0" smtClean="0">
                <a:latin typeface="Calibri" pitchFamily="34" charset="0"/>
              </a:rPr>
              <a:t>Denominational doctrines</a:t>
            </a:r>
          </a:p>
          <a:p>
            <a:pPr lvl="1"/>
            <a:r>
              <a:rPr lang="en-US" sz="3200" dirty="0" smtClean="0">
                <a:latin typeface="Calibri" pitchFamily="34" charset="0"/>
              </a:rPr>
              <a:t>Pastors and teachers</a:t>
            </a:r>
          </a:p>
          <a:p>
            <a:pPr lvl="1"/>
            <a:r>
              <a:rPr lang="en-US" sz="3200" dirty="0" smtClean="0">
                <a:latin typeface="Calibri" pitchFamily="34" charset="0"/>
              </a:rPr>
              <a:t>Fellow church members or influencers</a:t>
            </a:r>
          </a:p>
          <a:p>
            <a:r>
              <a:rPr lang="en-US" sz="3200" dirty="0" smtClean="0">
                <a:latin typeface="Calibri" pitchFamily="34" charset="0"/>
              </a:rPr>
              <a:t>Misinterpreted experiences</a:t>
            </a:r>
          </a:p>
          <a:p>
            <a:r>
              <a:rPr lang="en-US" sz="3200" dirty="0" smtClean="0">
                <a:latin typeface="Calibri" pitchFamily="34" charset="0"/>
              </a:rPr>
              <a:t>Friends and acquaintances</a:t>
            </a:r>
          </a:p>
          <a:p>
            <a:r>
              <a:rPr lang="en-US" sz="3200" dirty="0" smtClean="0">
                <a:latin typeface="Calibri" pitchFamily="34" charset="0"/>
              </a:rPr>
              <a:t>Our culture</a:t>
            </a:r>
          </a:p>
          <a:p>
            <a:r>
              <a:rPr lang="en-US" sz="3200" dirty="0" smtClean="0">
                <a:latin typeface="Calibri" pitchFamily="34" charset="0"/>
              </a:rPr>
              <a:t>Media</a:t>
            </a:r>
          </a:p>
          <a:p>
            <a:pPr>
              <a:buNone/>
            </a:pPr>
            <a:endParaRPr lang="en-US" sz="3200" dirty="0" smtClean="0">
              <a:latin typeface="Calibri" pitchFamily="34" charset="0"/>
            </a:endParaRPr>
          </a:p>
          <a:p>
            <a:endParaRPr lang="en-US" sz="3200" dirty="0" smtClean="0">
              <a:latin typeface="Calibri" pitchFamily="34" charset="0"/>
            </a:endParaRPr>
          </a:p>
        </p:txBody>
      </p:sp>
    </p:spTree>
    <p:extLst>
      <p:ext uri="{BB962C8B-B14F-4D97-AF65-F5344CB8AC3E}">
        <p14:creationId xmlns:p14="http://schemas.microsoft.com/office/powerpoint/2010/main" xmlns="" val="4829467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dissolv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dissolve">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dissolve">
                                      <p:cBhvr>
                                        <p:cTn id="17" dur="500"/>
                                        <p:tgtEl>
                                          <p:spTgt spid="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5">
                                            <p:txEl>
                                              <p:pRg st="3" end="3"/>
                                            </p:txEl>
                                          </p:spTgt>
                                        </p:tgtEl>
                                        <p:attrNameLst>
                                          <p:attrName>style.visibility</p:attrName>
                                        </p:attrNameLst>
                                      </p:cBhvr>
                                      <p:to>
                                        <p:strVal val="visible"/>
                                      </p:to>
                                    </p:set>
                                    <p:animEffect transition="in" filter="dissolve">
                                      <p:cBhvr>
                                        <p:cTn id="22" dur="500"/>
                                        <p:tgtEl>
                                          <p:spTgt spid="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5">
                                            <p:txEl>
                                              <p:pRg st="4" end="4"/>
                                            </p:txEl>
                                          </p:spTgt>
                                        </p:tgtEl>
                                        <p:attrNameLst>
                                          <p:attrName>style.visibility</p:attrName>
                                        </p:attrNameLst>
                                      </p:cBhvr>
                                      <p:to>
                                        <p:strVal val="visible"/>
                                      </p:to>
                                    </p:set>
                                    <p:animEffect transition="in" filter="dissolve">
                                      <p:cBhvr>
                                        <p:cTn id="27" dur="500"/>
                                        <p:tgtEl>
                                          <p:spTgt spid="2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5">
                                            <p:txEl>
                                              <p:pRg st="5" end="5"/>
                                            </p:txEl>
                                          </p:spTgt>
                                        </p:tgtEl>
                                        <p:attrNameLst>
                                          <p:attrName>style.visibility</p:attrName>
                                        </p:attrNameLst>
                                      </p:cBhvr>
                                      <p:to>
                                        <p:strVal val="visible"/>
                                      </p:to>
                                    </p:set>
                                    <p:animEffect transition="in" filter="dissolve">
                                      <p:cBhvr>
                                        <p:cTn id="32" dur="500"/>
                                        <p:tgtEl>
                                          <p:spTgt spid="2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5">
                                            <p:txEl>
                                              <p:pRg st="6" end="6"/>
                                            </p:txEl>
                                          </p:spTgt>
                                        </p:tgtEl>
                                        <p:attrNameLst>
                                          <p:attrName>style.visibility</p:attrName>
                                        </p:attrNameLst>
                                      </p:cBhvr>
                                      <p:to>
                                        <p:strVal val="visible"/>
                                      </p:to>
                                    </p:set>
                                    <p:animEffect transition="in" filter="dissolve">
                                      <p:cBhvr>
                                        <p:cTn id="37" dur="500"/>
                                        <p:tgtEl>
                                          <p:spTgt spid="2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5">
                                            <p:txEl>
                                              <p:pRg st="7" end="7"/>
                                            </p:txEl>
                                          </p:spTgt>
                                        </p:tgtEl>
                                        <p:attrNameLst>
                                          <p:attrName>style.visibility</p:attrName>
                                        </p:attrNameLst>
                                      </p:cBhvr>
                                      <p:to>
                                        <p:strVal val="visible"/>
                                      </p:to>
                                    </p:set>
                                    <p:animEffect transition="in" filter="dissolve">
                                      <p:cBhvr>
                                        <p:cTn id="42" dur="500"/>
                                        <p:tgtEl>
                                          <p:spTgt spid="2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5">
                                            <p:txEl>
                                              <p:pRg st="8" end="8"/>
                                            </p:txEl>
                                          </p:spTgt>
                                        </p:tgtEl>
                                        <p:attrNameLst>
                                          <p:attrName>style.visibility</p:attrName>
                                        </p:attrNameLst>
                                      </p:cBhvr>
                                      <p:to>
                                        <p:strVal val="visible"/>
                                      </p:to>
                                    </p:set>
                                    <p:animEffect transition="in" filter="dissolve">
                                      <p:cBhvr>
                                        <p:cTn id="47" dur="500"/>
                                        <p:tgtEl>
                                          <p:spTgt spid="2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6705600" y="5790843"/>
            <a:ext cx="2209800" cy="1024694"/>
            <a:chOff x="6705600" y="5790843"/>
            <a:chExt cx="2209800" cy="1024694"/>
          </a:xfrm>
        </p:grpSpPr>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5600" y="5790843"/>
              <a:ext cx="2209800" cy="1024694"/>
            </a:xfrm>
            <a:prstGeom prst="rect">
              <a:avLst/>
            </a:prstGeom>
          </p:spPr>
        </p:pic>
        <p:cxnSp>
          <p:nvCxnSpPr>
            <p:cNvPr id="10" name="Straight Connector 9"/>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8" name="Picture 17" descr="The Ten Commandments.jpg"/>
          <p:cNvPicPr>
            <a:picLocks noChangeAspect="1"/>
          </p:cNvPicPr>
          <p:nvPr/>
        </p:nvPicPr>
        <p:blipFill>
          <a:blip r:embed="rId3" cstate="print"/>
          <a:stretch>
            <a:fillRect/>
          </a:stretch>
        </p:blipFill>
        <p:spPr>
          <a:xfrm>
            <a:off x="2819400" y="381000"/>
            <a:ext cx="2533650" cy="3378200"/>
          </a:xfrm>
          <a:prstGeom prst="rect">
            <a:avLst/>
          </a:prstGeom>
        </p:spPr>
      </p:pic>
      <p:pic>
        <p:nvPicPr>
          <p:cNvPr id="20" name="Picture 19" descr="Bruce Almighty.jpg"/>
          <p:cNvPicPr>
            <a:picLocks noChangeAspect="1"/>
          </p:cNvPicPr>
          <p:nvPr/>
        </p:nvPicPr>
        <p:blipFill>
          <a:blip r:embed="rId4" cstate="print"/>
          <a:stretch>
            <a:fillRect/>
          </a:stretch>
        </p:blipFill>
        <p:spPr>
          <a:xfrm rot="685231">
            <a:off x="557341" y="468132"/>
            <a:ext cx="1924050" cy="2743200"/>
          </a:xfrm>
          <a:prstGeom prst="rect">
            <a:avLst/>
          </a:prstGeom>
        </p:spPr>
      </p:pic>
      <p:pic>
        <p:nvPicPr>
          <p:cNvPr id="21" name="Picture 20" descr="Oh God Burns.jpg"/>
          <p:cNvPicPr>
            <a:picLocks noChangeAspect="1"/>
          </p:cNvPicPr>
          <p:nvPr/>
        </p:nvPicPr>
        <p:blipFill>
          <a:blip r:embed="rId5" cstate="print"/>
          <a:stretch>
            <a:fillRect/>
          </a:stretch>
        </p:blipFill>
        <p:spPr>
          <a:xfrm rot="21222449">
            <a:off x="5700633" y="319740"/>
            <a:ext cx="1806973" cy="2618057"/>
          </a:xfrm>
          <a:prstGeom prst="rect">
            <a:avLst/>
          </a:prstGeom>
        </p:spPr>
      </p:pic>
      <p:pic>
        <p:nvPicPr>
          <p:cNvPr id="22" name="Picture 21" descr="Evan Almighty.jpg"/>
          <p:cNvPicPr>
            <a:picLocks noChangeAspect="1"/>
          </p:cNvPicPr>
          <p:nvPr/>
        </p:nvPicPr>
        <p:blipFill>
          <a:blip r:embed="rId6" cstate="print"/>
          <a:stretch>
            <a:fillRect/>
          </a:stretch>
        </p:blipFill>
        <p:spPr>
          <a:xfrm rot="20566919">
            <a:off x="699756" y="2592062"/>
            <a:ext cx="2002993" cy="2971800"/>
          </a:xfrm>
          <a:prstGeom prst="rect">
            <a:avLst/>
          </a:prstGeom>
        </p:spPr>
      </p:pic>
      <p:pic>
        <p:nvPicPr>
          <p:cNvPr id="23" name="Picture 22" descr="oh_my_god_xlg.jpg"/>
          <p:cNvPicPr>
            <a:picLocks noChangeAspect="1"/>
          </p:cNvPicPr>
          <p:nvPr/>
        </p:nvPicPr>
        <p:blipFill>
          <a:blip r:embed="rId7" cstate="print"/>
          <a:stretch>
            <a:fillRect/>
          </a:stretch>
        </p:blipFill>
        <p:spPr>
          <a:xfrm rot="515117">
            <a:off x="2653186" y="3337955"/>
            <a:ext cx="2070548" cy="3033028"/>
          </a:xfrm>
          <a:prstGeom prst="rect">
            <a:avLst/>
          </a:prstGeom>
        </p:spPr>
      </p:pic>
      <p:pic>
        <p:nvPicPr>
          <p:cNvPr id="24" name="Picture 23" descr="fivepeopleyoumeet.jpg"/>
          <p:cNvPicPr>
            <a:picLocks noChangeAspect="1"/>
          </p:cNvPicPr>
          <p:nvPr/>
        </p:nvPicPr>
        <p:blipFill>
          <a:blip r:embed="rId8" cstate="print"/>
          <a:stretch>
            <a:fillRect/>
          </a:stretch>
        </p:blipFill>
        <p:spPr>
          <a:xfrm rot="614669">
            <a:off x="6807503" y="1429722"/>
            <a:ext cx="1781175" cy="3019425"/>
          </a:xfrm>
          <a:prstGeom prst="rect">
            <a:avLst/>
          </a:prstGeom>
        </p:spPr>
      </p:pic>
      <p:pic>
        <p:nvPicPr>
          <p:cNvPr id="26" name="Picture 25" descr="What dreams may come.jpg"/>
          <p:cNvPicPr>
            <a:picLocks noChangeAspect="1"/>
          </p:cNvPicPr>
          <p:nvPr/>
        </p:nvPicPr>
        <p:blipFill>
          <a:blip r:embed="rId9" cstate="print"/>
          <a:stretch>
            <a:fillRect/>
          </a:stretch>
        </p:blipFill>
        <p:spPr>
          <a:xfrm>
            <a:off x="4876800" y="3048000"/>
            <a:ext cx="1890436" cy="2809875"/>
          </a:xfrm>
          <a:prstGeom prst="rect">
            <a:avLst/>
          </a:prstGeom>
        </p:spPr>
      </p:pic>
    </p:spTree>
    <p:extLst>
      <p:ext uri="{BB962C8B-B14F-4D97-AF65-F5344CB8AC3E}">
        <p14:creationId xmlns:p14="http://schemas.microsoft.com/office/powerpoint/2010/main" xmlns="" val="22192068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76200"/>
            <a:ext cx="8382000" cy="749300"/>
          </a:xfrm>
        </p:spPr>
        <p:txBody>
          <a:bodyPr>
            <a:noAutofit/>
          </a:bodyPr>
          <a:lstStyle/>
          <a:p>
            <a:pPr algn="ctr"/>
            <a:r>
              <a:rPr lang="en-US" sz="4000" b="1" dirty="0" smtClean="0">
                <a:solidFill>
                  <a:schemeClr val="tx1"/>
                </a:solidFill>
                <a:effectLst>
                  <a:outerShdw blurRad="38100" dist="38100" dir="2700000" algn="tl">
                    <a:srgbClr val="424634"/>
                  </a:outerShdw>
                </a:effectLst>
                <a:latin typeface="Calibri" pitchFamily="34" charset="0"/>
                <a:cs typeface="Calibri" pitchFamily="34" charset="0"/>
              </a:rPr>
              <a:t>Exodus 20:3-5</a:t>
            </a:r>
            <a:endParaRPr lang="en-US" sz="2800" dirty="0">
              <a:solidFill>
                <a:schemeClr val="tx1"/>
              </a:solidFill>
              <a:effectLst>
                <a:outerShdw blurRad="38100" dist="38100" dir="2700000" algn="tl">
                  <a:srgbClr val="424634"/>
                </a:outerShdw>
              </a:effectLst>
              <a:latin typeface="Calibri" pitchFamily="34" charset="0"/>
              <a:cs typeface="Calibri" pitchFamily="34" charset="0"/>
            </a:endParaRPr>
          </a:p>
        </p:txBody>
      </p:sp>
      <p:sp>
        <p:nvSpPr>
          <p:cNvPr id="7" name="Content Placeholder 6"/>
          <p:cNvSpPr>
            <a:spLocks noGrp="1"/>
          </p:cNvSpPr>
          <p:nvPr>
            <p:ph idx="1"/>
          </p:nvPr>
        </p:nvSpPr>
        <p:spPr>
          <a:xfrm>
            <a:off x="304800" y="990600"/>
            <a:ext cx="8229600" cy="4419600"/>
          </a:xfrm>
        </p:spPr>
        <p:txBody>
          <a:bodyPr>
            <a:noAutofit/>
          </a:bodyPr>
          <a:lstStyle/>
          <a:p>
            <a:pPr marL="0" lvl="0" indent="0">
              <a:buNone/>
            </a:pPr>
            <a:r>
              <a:rPr lang="en-US" sz="3200" baseline="30000" dirty="0" smtClean="0">
                <a:latin typeface="Calibri" pitchFamily="34" charset="0"/>
              </a:rPr>
              <a:t>3</a:t>
            </a:r>
            <a:r>
              <a:rPr lang="en-US" sz="3200" dirty="0" smtClean="0">
                <a:latin typeface="Calibri" pitchFamily="34" charset="0"/>
              </a:rPr>
              <a:t> “You shall have no other gods before</a:t>
            </a:r>
            <a:r>
              <a:rPr lang="en-US" sz="3200" baseline="30000" dirty="0" smtClean="0">
                <a:latin typeface="Calibri" pitchFamily="34" charset="0"/>
              </a:rPr>
              <a:t> </a:t>
            </a:r>
            <a:r>
              <a:rPr lang="en-US" sz="3200" dirty="0" smtClean="0">
                <a:latin typeface="Calibri" pitchFamily="34" charset="0"/>
              </a:rPr>
              <a:t>me. </a:t>
            </a:r>
            <a:r>
              <a:rPr lang="en-US" sz="3200" baseline="30000" dirty="0" smtClean="0">
                <a:latin typeface="Calibri" pitchFamily="34" charset="0"/>
              </a:rPr>
              <a:t>4 </a:t>
            </a:r>
            <a:r>
              <a:rPr lang="en-US" sz="3200" dirty="0" smtClean="0">
                <a:latin typeface="Calibri" pitchFamily="34" charset="0"/>
              </a:rPr>
              <a:t>“You shall not make for yourself an idol in the form of anything in heaven above or on the earth beneath or in the waters below. </a:t>
            </a:r>
            <a:r>
              <a:rPr lang="en-US" sz="3200" baseline="30000" dirty="0" smtClean="0">
                <a:latin typeface="Calibri" pitchFamily="34" charset="0"/>
              </a:rPr>
              <a:t>5 </a:t>
            </a:r>
            <a:r>
              <a:rPr lang="en-US" sz="3200" dirty="0" smtClean="0">
                <a:latin typeface="Calibri" pitchFamily="34" charset="0"/>
              </a:rPr>
              <a:t>You shall not bow down to them or worship them; for I, the </a:t>
            </a:r>
            <a:r>
              <a:rPr lang="en-US" sz="3200" cap="small" dirty="0" smtClean="0">
                <a:latin typeface="Calibri" pitchFamily="34" charset="0"/>
              </a:rPr>
              <a:t>Lord</a:t>
            </a:r>
            <a:r>
              <a:rPr lang="en-US" sz="3200" dirty="0" smtClean="0">
                <a:latin typeface="Calibri" pitchFamily="34" charset="0"/>
              </a:rPr>
              <a:t> your God, am a jealous God, punishing the children for the sin of the fathers to the third and fourth generation of those who hate me…</a:t>
            </a:r>
            <a:endParaRPr lang="en-US" sz="3200" dirty="0">
              <a:latin typeface="Calibri" pitchFamily="34" charset="0"/>
            </a:endParaRPr>
          </a:p>
        </p:txBody>
      </p:sp>
      <p:grpSp>
        <p:nvGrpSpPr>
          <p:cNvPr id="2" name="Group 7"/>
          <p:cNvGrpSpPr/>
          <p:nvPr/>
        </p:nvGrpSpPr>
        <p:grpSpPr>
          <a:xfrm>
            <a:off x="6705600" y="5790843"/>
            <a:ext cx="2209800" cy="1024694"/>
            <a:chOff x="6705600" y="5790843"/>
            <a:chExt cx="2209800" cy="1024694"/>
          </a:xfrm>
        </p:grpSpPr>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5600" y="5790843"/>
              <a:ext cx="2209800" cy="1024694"/>
            </a:xfrm>
            <a:prstGeom prst="rect">
              <a:avLst/>
            </a:prstGeom>
          </p:spPr>
        </p:pic>
        <p:cxnSp>
          <p:nvCxnSpPr>
            <p:cNvPr id="10" name="Straight Connector 9"/>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2192068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152400"/>
            <a:ext cx="8382000" cy="749300"/>
          </a:xfrm>
        </p:spPr>
        <p:txBody>
          <a:bodyPr>
            <a:noAutofit/>
          </a:bodyPr>
          <a:lstStyle/>
          <a:p>
            <a:pPr algn="ctr"/>
            <a:r>
              <a:rPr lang="en-US" sz="4000" dirty="0" smtClean="0">
                <a:solidFill>
                  <a:schemeClr val="tx1"/>
                </a:solidFill>
                <a:effectLst>
                  <a:outerShdw blurRad="38100" dist="38100" dir="2700000" algn="tl">
                    <a:srgbClr val="424634"/>
                  </a:outerShdw>
                </a:effectLst>
                <a:latin typeface="Calibri" pitchFamily="34" charset="0"/>
                <a:cs typeface="Calibri" pitchFamily="34" charset="0"/>
              </a:rPr>
              <a:t>Ultra Justice Barbie God</a:t>
            </a:r>
            <a:endParaRPr lang="en-US" sz="2600" dirty="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10" name="Group 9"/>
          <p:cNvGrpSpPr/>
          <p:nvPr/>
        </p:nvGrpSpPr>
        <p:grpSpPr>
          <a:xfrm>
            <a:off x="6705600" y="5790843"/>
            <a:ext cx="2209800" cy="1024694"/>
            <a:chOff x="6705600" y="5790843"/>
            <a:chExt cx="2209800" cy="1024694"/>
          </a:xfrm>
        </p:grpSpPr>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5600" y="5790843"/>
              <a:ext cx="2209800" cy="1024694"/>
            </a:xfrm>
            <a:prstGeom prst="rect">
              <a:avLst/>
            </a:prstGeom>
          </p:spPr>
        </p:pic>
        <p:cxnSp>
          <p:nvCxnSpPr>
            <p:cNvPr id="12" name="Straight Connector 11"/>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5" name="Content Placeholder 24"/>
          <p:cNvSpPr>
            <a:spLocks noGrp="1"/>
          </p:cNvSpPr>
          <p:nvPr>
            <p:ph idx="1"/>
          </p:nvPr>
        </p:nvSpPr>
        <p:spPr>
          <a:xfrm>
            <a:off x="457200" y="990600"/>
            <a:ext cx="8229600" cy="5135563"/>
          </a:xfrm>
        </p:spPr>
        <p:txBody>
          <a:bodyPr/>
          <a:lstStyle/>
          <a:p>
            <a:r>
              <a:rPr lang="en-US" dirty="0" smtClean="0">
                <a:latin typeface="Calibri" pitchFamily="34" charset="0"/>
              </a:rPr>
              <a:t>Most closely resembles the Pharisees God</a:t>
            </a:r>
          </a:p>
          <a:p>
            <a:r>
              <a:rPr lang="en-US" dirty="0" smtClean="0">
                <a:latin typeface="Calibri" pitchFamily="34" charset="0"/>
              </a:rPr>
              <a:t>View God as someone waiting for them to slip up</a:t>
            </a:r>
          </a:p>
          <a:p>
            <a:r>
              <a:rPr lang="en-US" dirty="0" smtClean="0">
                <a:latin typeface="Calibri" pitchFamily="34" charset="0"/>
              </a:rPr>
              <a:t>When they sin they feel God isn’t just disappointed but is angry and wants to and will punish them for their sin</a:t>
            </a:r>
          </a:p>
          <a:p>
            <a:r>
              <a:rPr lang="en-US" dirty="0" smtClean="0">
                <a:latin typeface="Calibri" pitchFamily="34" charset="0"/>
              </a:rPr>
              <a:t>First reaction to other’s sin is judgment and condemnation</a:t>
            </a:r>
          </a:p>
          <a:p>
            <a:r>
              <a:rPr lang="en-US" dirty="0" smtClean="0">
                <a:latin typeface="Calibri" pitchFamily="34" charset="0"/>
              </a:rPr>
              <a:t>Severely lacking in grace and mercy</a:t>
            </a:r>
          </a:p>
          <a:p>
            <a:r>
              <a:rPr lang="en-US" dirty="0" smtClean="0">
                <a:latin typeface="Calibri" pitchFamily="34" charset="0"/>
              </a:rPr>
              <a:t>Categorizes sin in ‘indignation levels’</a:t>
            </a:r>
          </a:p>
          <a:p>
            <a:r>
              <a:rPr lang="en-US" dirty="0" smtClean="0">
                <a:latin typeface="Calibri" pitchFamily="34" charset="0"/>
              </a:rPr>
              <a:t>Super Deacon or Super Deaconess stereotype</a:t>
            </a:r>
          </a:p>
          <a:p>
            <a:r>
              <a:rPr lang="en-US" dirty="0" smtClean="0">
                <a:latin typeface="Calibri" pitchFamily="34" charset="0"/>
              </a:rPr>
              <a:t>Sheriff or Enforcer mentality (as long as everyone keeps the rules its okay)</a:t>
            </a:r>
          </a:p>
          <a:p>
            <a:r>
              <a:rPr lang="en-US" dirty="0" smtClean="0">
                <a:latin typeface="Calibri" pitchFamily="34" charset="0"/>
              </a:rPr>
              <a:t>Throwing Up The Hands syndrome – Breaking Point</a:t>
            </a:r>
          </a:p>
        </p:txBody>
      </p:sp>
    </p:spTree>
    <p:extLst>
      <p:ext uri="{BB962C8B-B14F-4D97-AF65-F5344CB8AC3E}">
        <p14:creationId xmlns:p14="http://schemas.microsoft.com/office/powerpoint/2010/main" xmlns="" val="4829467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dissolv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dissolve">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dissolve">
                                      <p:cBhvr>
                                        <p:cTn id="17" dur="500"/>
                                        <p:tgtEl>
                                          <p:spTgt spid="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5">
                                            <p:txEl>
                                              <p:pRg st="3" end="3"/>
                                            </p:txEl>
                                          </p:spTgt>
                                        </p:tgtEl>
                                        <p:attrNameLst>
                                          <p:attrName>style.visibility</p:attrName>
                                        </p:attrNameLst>
                                      </p:cBhvr>
                                      <p:to>
                                        <p:strVal val="visible"/>
                                      </p:to>
                                    </p:set>
                                    <p:animEffect transition="in" filter="dissolve">
                                      <p:cBhvr>
                                        <p:cTn id="22" dur="500"/>
                                        <p:tgtEl>
                                          <p:spTgt spid="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5">
                                            <p:txEl>
                                              <p:pRg st="4" end="4"/>
                                            </p:txEl>
                                          </p:spTgt>
                                        </p:tgtEl>
                                        <p:attrNameLst>
                                          <p:attrName>style.visibility</p:attrName>
                                        </p:attrNameLst>
                                      </p:cBhvr>
                                      <p:to>
                                        <p:strVal val="visible"/>
                                      </p:to>
                                    </p:set>
                                    <p:animEffect transition="in" filter="dissolve">
                                      <p:cBhvr>
                                        <p:cTn id="27" dur="500"/>
                                        <p:tgtEl>
                                          <p:spTgt spid="2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5">
                                            <p:txEl>
                                              <p:pRg st="5" end="5"/>
                                            </p:txEl>
                                          </p:spTgt>
                                        </p:tgtEl>
                                        <p:attrNameLst>
                                          <p:attrName>style.visibility</p:attrName>
                                        </p:attrNameLst>
                                      </p:cBhvr>
                                      <p:to>
                                        <p:strVal val="visible"/>
                                      </p:to>
                                    </p:set>
                                    <p:animEffect transition="in" filter="dissolve">
                                      <p:cBhvr>
                                        <p:cTn id="32" dur="500"/>
                                        <p:tgtEl>
                                          <p:spTgt spid="2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5">
                                            <p:txEl>
                                              <p:pRg st="6" end="6"/>
                                            </p:txEl>
                                          </p:spTgt>
                                        </p:tgtEl>
                                        <p:attrNameLst>
                                          <p:attrName>style.visibility</p:attrName>
                                        </p:attrNameLst>
                                      </p:cBhvr>
                                      <p:to>
                                        <p:strVal val="visible"/>
                                      </p:to>
                                    </p:set>
                                    <p:animEffect transition="in" filter="dissolve">
                                      <p:cBhvr>
                                        <p:cTn id="37" dur="500"/>
                                        <p:tgtEl>
                                          <p:spTgt spid="2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5">
                                            <p:txEl>
                                              <p:pRg st="7" end="7"/>
                                            </p:txEl>
                                          </p:spTgt>
                                        </p:tgtEl>
                                        <p:attrNameLst>
                                          <p:attrName>style.visibility</p:attrName>
                                        </p:attrNameLst>
                                      </p:cBhvr>
                                      <p:to>
                                        <p:strVal val="visible"/>
                                      </p:to>
                                    </p:set>
                                    <p:animEffect transition="in" filter="dissolve">
                                      <p:cBhvr>
                                        <p:cTn id="42" dur="500"/>
                                        <p:tgtEl>
                                          <p:spTgt spid="2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5">
                                            <p:txEl>
                                              <p:pRg st="8" end="8"/>
                                            </p:txEl>
                                          </p:spTgt>
                                        </p:tgtEl>
                                        <p:attrNameLst>
                                          <p:attrName>style.visibility</p:attrName>
                                        </p:attrNameLst>
                                      </p:cBhvr>
                                      <p:to>
                                        <p:strVal val="visible"/>
                                      </p:to>
                                    </p:set>
                                    <p:animEffect transition="in" filter="dissolve">
                                      <p:cBhvr>
                                        <p:cTn id="47" dur="500"/>
                                        <p:tgtEl>
                                          <p:spTgt spid="2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29002</TotalTime>
  <Words>718</Words>
  <Application>Microsoft Office PowerPoint</Application>
  <PresentationFormat>On-screen Show (4:3)</PresentationFormat>
  <Paragraphs>68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Tw Cen MT</vt:lpstr>
      <vt:lpstr>Calibri</vt:lpstr>
      <vt:lpstr>Thatch</vt:lpstr>
      <vt:lpstr>Slide 1</vt:lpstr>
      <vt:lpstr>John 8:37-58</vt:lpstr>
      <vt:lpstr>“What comes to our minds when we think about God is the most important thing about us…” A.W. Tozer “Knowledge of the Holy”</vt:lpstr>
      <vt:lpstr>Questions We Need to Ask Ourselves</vt:lpstr>
      <vt:lpstr>Slide 5</vt:lpstr>
      <vt:lpstr>How Did We Form our View of God?</vt:lpstr>
      <vt:lpstr>Slide 7</vt:lpstr>
      <vt:lpstr>Exodus 20:3-5</vt:lpstr>
      <vt:lpstr>Ultra Justice Barbie God</vt:lpstr>
      <vt:lpstr>I John 4:9-12</vt:lpstr>
      <vt:lpstr>Romans 5:8</vt:lpstr>
      <vt:lpstr>Sloppy Agape Barbie God</vt:lpstr>
      <vt:lpstr>Romans 2:1-8</vt:lpstr>
      <vt:lpstr>Isaiah 30:17</vt:lpstr>
      <vt:lpstr>Knowing and Experiencing God</vt:lpstr>
      <vt:lpstr>How to Know the True God</vt:lpstr>
      <vt:lpstr>Micah 6:8</vt:lpstr>
      <vt:lpstr>How to Know the True God</vt:lpstr>
      <vt:lpstr>Excellent Books on God</vt:lpstr>
      <vt:lpstr>Slide 20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Scott Wiens</cp:lastModifiedBy>
  <cp:revision>323</cp:revision>
  <dcterms:created xsi:type="dcterms:W3CDTF">2011-12-15T15:57:33Z</dcterms:created>
  <dcterms:modified xsi:type="dcterms:W3CDTF">2012-07-29T11:15:36Z</dcterms:modified>
</cp:coreProperties>
</file>