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78" r:id="rId2"/>
    <p:sldId id="281" r:id="rId3"/>
    <p:sldId id="473" r:id="rId4"/>
    <p:sldId id="483" r:id="rId5"/>
    <p:sldId id="491" r:id="rId6"/>
    <p:sldId id="492" r:id="rId7"/>
    <p:sldId id="493" r:id="rId8"/>
    <p:sldId id="494" r:id="rId9"/>
    <p:sldId id="304" r:id="rId10"/>
    <p:sldId id="502" r:id="rId11"/>
    <p:sldId id="495" r:id="rId12"/>
    <p:sldId id="496" r:id="rId13"/>
    <p:sldId id="497" r:id="rId14"/>
    <p:sldId id="498" r:id="rId15"/>
    <p:sldId id="499" r:id="rId16"/>
    <p:sldId id="50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860000"/>
    <a:srgbClr val="D6E0B4"/>
    <a:srgbClr val="B5FC04"/>
    <a:srgbClr val="AFE13F"/>
    <a:srgbClr val="A9D18E"/>
    <a:srgbClr val="F6F6F6"/>
    <a:srgbClr val="C7C4C4"/>
    <a:srgbClr val="C7C4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0" autoAdjust="0"/>
    <p:restoredTop sz="78985" autoAdjust="0"/>
  </p:normalViewPr>
  <p:slideViewPr>
    <p:cSldViewPr snapToGrid="0">
      <p:cViewPr varScale="1">
        <p:scale>
          <a:sx n="61" d="100"/>
          <a:sy n="61" d="100"/>
        </p:scale>
        <p:origin x="72" y="12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E5328-581D-4DCE-B68F-8ADFF12DDC7B}" type="datetimeFigureOut">
              <a:rPr lang="en-US" smtClean="0"/>
              <a:t>4/2/2018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AE8D0-8B7D-4444-BBCD-7D73020A2221}" type="slidenum">
              <a:rPr lang="en-US" smtClean="0"/>
              <a:t>‹#›</a:t>
            </a:fld>
            <a:endParaRPr lang="en-US"/>
          </a:p>
        </p:txBody>
      </p:sp>
    </p:spTree>
    <p:extLst>
      <p:ext uri="{BB962C8B-B14F-4D97-AF65-F5344CB8AC3E}">
        <p14:creationId xmlns:p14="http://schemas.microsoft.com/office/powerpoint/2010/main" val="2732626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4/2/2018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50097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4/2/2018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81455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4/2/2018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82826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4/2/2018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45309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D36B61-649A-4EDD-BF2D-8D18F49DFD63}" type="datetimeFigureOut">
              <a:rPr lang="en-US" smtClean="0"/>
              <a:t>4/2/2018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49598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D36B61-649A-4EDD-BF2D-8D18F49DFD63}" type="datetimeFigureOut">
              <a:rPr lang="en-US" smtClean="0"/>
              <a:t>4/2/2018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809557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D36B61-649A-4EDD-BF2D-8D18F49DFD63}" type="datetimeFigureOut">
              <a:rPr lang="en-US" smtClean="0"/>
              <a:t>4/2/2018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07581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D36B61-649A-4EDD-BF2D-8D18F49DFD63}" type="datetimeFigureOut">
              <a:rPr lang="en-US" smtClean="0"/>
              <a:t>4/2/2018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416672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36B61-649A-4EDD-BF2D-8D18F49DFD63}" type="datetimeFigureOut">
              <a:rPr lang="en-US" smtClean="0"/>
              <a:t>4/2/2018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66119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D36B61-649A-4EDD-BF2D-8D18F49DFD63}" type="datetimeFigureOut">
              <a:rPr lang="en-US" smtClean="0"/>
              <a:t>4/2/2018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3009905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D36B61-649A-4EDD-BF2D-8D18F49DFD63}" type="datetimeFigureOut">
              <a:rPr lang="en-US" smtClean="0"/>
              <a:t>4/2/2018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918562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36B61-649A-4EDD-BF2D-8D18F49DFD63}" type="datetimeFigureOut">
              <a:rPr lang="en-US" smtClean="0"/>
              <a:t>4/2/2018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B2914-1193-4B5B-B3C5-E1B6482C93A8}" type="slidenum">
              <a:rPr lang="en-US" smtClean="0"/>
              <a:t>‹#›</a:t>
            </a:fld>
            <a:endParaRPr lang="en-US" dirty="0"/>
          </a:p>
        </p:txBody>
      </p:sp>
    </p:spTree>
    <p:extLst>
      <p:ext uri="{BB962C8B-B14F-4D97-AF65-F5344CB8AC3E}">
        <p14:creationId xmlns:p14="http://schemas.microsoft.com/office/powerpoint/2010/main" val="32983447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74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 y="0"/>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6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They refused to repent…</a:t>
            </a:r>
            <a:endParaRPr lang="en-US" sz="4600" i="1"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cxnSp>
        <p:nvCxnSpPr>
          <p:cNvPr id="15" name="Straight Connector 14"/>
          <p:cNvCxnSpPr>
            <a:cxnSpLocks/>
          </p:cNvCxnSpPr>
          <p:nvPr/>
        </p:nvCxnSpPr>
        <p:spPr>
          <a:xfrm flipH="1">
            <a:off x="0" y="779227"/>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ontent Placeholder 3">
            <a:extLst>
              <a:ext uri="{FF2B5EF4-FFF2-40B4-BE49-F238E27FC236}">
                <a16:creationId xmlns:a16="http://schemas.microsoft.com/office/drawing/2014/main" id="{FE201C9F-6A45-478B-AE96-975F551B1989}"/>
              </a:ext>
            </a:extLst>
          </p:cNvPr>
          <p:cNvSpPr txBox="1">
            <a:spLocks/>
          </p:cNvSpPr>
          <p:nvPr/>
        </p:nvSpPr>
        <p:spPr>
          <a:xfrm>
            <a:off x="1549666" y="1162050"/>
            <a:ext cx="10468163" cy="559367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spcAft>
                <a:spcPts val="2400"/>
              </a:spcAft>
              <a:buClr>
                <a:srgbClr val="92D050"/>
              </a:buClr>
              <a:buSzPct val="100000"/>
            </a:pPr>
            <a:r>
              <a:rPr lang="en-US" sz="46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Ultimately, the wrath of God is </a:t>
            </a:r>
            <a:br>
              <a:rPr lang="en-US" sz="46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6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when He removes His</a:t>
            </a:r>
          </a:p>
          <a:p>
            <a:pPr marL="1371600" lvl="1" indent="-914400" algn="l">
              <a:lnSpc>
                <a:spcPct val="100000"/>
              </a:lnSpc>
              <a:spcBef>
                <a:spcPts val="0"/>
              </a:spcBef>
              <a:spcAft>
                <a:spcPts val="2400"/>
              </a:spcAft>
              <a:buClr>
                <a:srgbClr val="92D050"/>
              </a:buClr>
              <a:buSzPct val="100000"/>
              <a:buFont typeface="Calibri" panose="020F0502020204030204" pitchFamily="34" charset="0"/>
              <a:buChar char="●"/>
            </a:pPr>
            <a:r>
              <a:rPr lang="en-US" sz="46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Presence</a:t>
            </a:r>
          </a:p>
          <a:p>
            <a:pPr marL="1371600" lvl="1" indent="-914400" algn="l">
              <a:lnSpc>
                <a:spcPct val="100000"/>
              </a:lnSpc>
              <a:spcBef>
                <a:spcPts val="0"/>
              </a:spcBef>
              <a:spcAft>
                <a:spcPts val="2400"/>
              </a:spcAft>
              <a:buClr>
                <a:srgbClr val="92D050"/>
              </a:buClr>
              <a:buSzPct val="100000"/>
              <a:buFont typeface="Calibri" panose="020F0502020204030204" pitchFamily="34" charset="0"/>
              <a:buChar char="●"/>
            </a:pPr>
            <a:r>
              <a:rPr lang="en-US" sz="46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Control</a:t>
            </a:r>
          </a:p>
          <a:p>
            <a:pPr marL="1371600" lvl="1" indent="-914400" algn="l">
              <a:lnSpc>
                <a:spcPct val="100000"/>
              </a:lnSpc>
              <a:spcBef>
                <a:spcPts val="0"/>
              </a:spcBef>
              <a:spcAft>
                <a:spcPts val="2400"/>
              </a:spcAft>
              <a:buClr>
                <a:srgbClr val="92D050"/>
              </a:buClr>
              <a:buSzPct val="100000"/>
              <a:buFont typeface="Calibri" panose="020F0502020204030204" pitchFamily="34" charset="0"/>
              <a:buChar char="●"/>
            </a:pPr>
            <a:r>
              <a:rPr lang="en-US" sz="46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Drawing &amp; convicting agent—</a:t>
            </a:r>
            <a:br>
              <a:rPr lang="en-US" sz="46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6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Holy Spirit</a:t>
            </a:r>
          </a:p>
          <a:p>
            <a:pPr marL="914400" indent="-914400" algn="l">
              <a:spcBef>
                <a:spcPts val="0"/>
              </a:spcBef>
              <a:spcAft>
                <a:spcPts val="1200"/>
              </a:spcAft>
              <a:buClr>
                <a:srgbClr val="92D050"/>
              </a:buClr>
              <a:buSzPct val="100000"/>
              <a:buFont typeface="Calibri" panose="020F0502020204030204" pitchFamily="34" charset="0"/>
              <a:buChar char="●"/>
            </a:pPr>
            <a:endParaRPr lang="en-US" sz="44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Tree>
    <p:extLst>
      <p:ext uri="{BB962C8B-B14F-4D97-AF65-F5344CB8AC3E}">
        <p14:creationId xmlns:p14="http://schemas.microsoft.com/office/powerpoint/2010/main" val="75877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 y="0"/>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6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The Gospel</a:t>
            </a:r>
            <a:r>
              <a:rPr lang="en-US" sz="4600" i="1"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a:t>
            </a:r>
          </a:p>
        </p:txBody>
      </p:sp>
      <p:cxnSp>
        <p:nvCxnSpPr>
          <p:cNvPr id="15" name="Straight Connector 14"/>
          <p:cNvCxnSpPr>
            <a:cxnSpLocks/>
          </p:cNvCxnSpPr>
          <p:nvPr/>
        </p:nvCxnSpPr>
        <p:spPr>
          <a:xfrm flipH="1">
            <a:off x="0" y="779227"/>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ontent Placeholder 3">
            <a:extLst>
              <a:ext uri="{FF2B5EF4-FFF2-40B4-BE49-F238E27FC236}">
                <a16:creationId xmlns:a16="http://schemas.microsoft.com/office/drawing/2014/main" id="{FE201C9F-6A45-478B-AE96-975F551B1989}"/>
              </a:ext>
            </a:extLst>
          </p:cNvPr>
          <p:cNvSpPr txBox="1">
            <a:spLocks/>
          </p:cNvSpPr>
          <p:nvPr/>
        </p:nvSpPr>
        <p:spPr>
          <a:xfrm>
            <a:off x="514350" y="1162050"/>
            <a:ext cx="11503480" cy="5593672"/>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lnSpc>
                <a:spcPct val="100000"/>
              </a:lnSpc>
              <a:spcBef>
                <a:spcPts val="0"/>
              </a:spcBef>
              <a:spcAft>
                <a:spcPts val="2400"/>
              </a:spcAft>
              <a:buClr>
                <a:srgbClr val="92D050"/>
              </a:buClr>
              <a:buSzPct val="100000"/>
              <a:buFont typeface="Calibri" panose="020F0502020204030204" pitchFamily="34" charset="0"/>
              <a:buChar char="●"/>
            </a:pPr>
            <a:r>
              <a:rPr lang="en-US" sz="46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Viewed alone, God’s wrath would cause </a:t>
            </a:r>
            <a:br>
              <a:rPr lang="en-US" sz="46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6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only fear and dread </a:t>
            </a:r>
          </a:p>
          <a:p>
            <a:pPr marL="914400" indent="-914400" algn="l">
              <a:lnSpc>
                <a:spcPct val="100000"/>
              </a:lnSpc>
              <a:spcBef>
                <a:spcPts val="0"/>
              </a:spcBef>
              <a:spcAft>
                <a:spcPts val="2400"/>
              </a:spcAft>
              <a:buClr>
                <a:srgbClr val="92D050"/>
              </a:buClr>
              <a:buSzPct val="100000"/>
              <a:buFont typeface="Calibri" panose="020F0502020204030204" pitchFamily="34" charset="0"/>
              <a:buChar char="●"/>
            </a:pPr>
            <a:r>
              <a:rPr lang="en-US" sz="46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He pursued and rescued us (</a:t>
            </a:r>
            <a:r>
              <a:rPr lang="en-US" sz="46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God’s love</a:t>
            </a:r>
            <a:r>
              <a:rPr lang="en-US" sz="46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p>
          <a:p>
            <a:pPr marL="914400" indent="-914400" algn="l">
              <a:lnSpc>
                <a:spcPct val="100000"/>
              </a:lnSpc>
              <a:spcBef>
                <a:spcPts val="0"/>
              </a:spcBef>
              <a:spcAft>
                <a:spcPts val="2400"/>
              </a:spcAft>
              <a:buClr>
                <a:srgbClr val="92D050"/>
              </a:buClr>
              <a:buSzPct val="100000"/>
              <a:buFont typeface="Calibri" panose="020F0502020204030204" pitchFamily="34" charset="0"/>
              <a:buChar char="●"/>
            </a:pPr>
            <a:r>
              <a:rPr lang="en-US" sz="46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He placed </a:t>
            </a:r>
            <a:r>
              <a:rPr lang="en-US" sz="460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His stored-up </a:t>
            </a:r>
            <a:r>
              <a:rPr lang="en-US" sz="46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wrath on Jesus (</a:t>
            </a:r>
            <a:r>
              <a:rPr lang="en-US" sz="46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God’s justice</a:t>
            </a:r>
            <a:r>
              <a:rPr lang="en-US" sz="46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p>
          <a:p>
            <a:pPr marL="914400" indent="-914400" algn="l">
              <a:spcBef>
                <a:spcPts val="0"/>
              </a:spcBef>
              <a:spcAft>
                <a:spcPts val="1200"/>
              </a:spcAft>
              <a:buClr>
                <a:srgbClr val="92D050"/>
              </a:buClr>
              <a:buSzPct val="100000"/>
              <a:buFont typeface="Calibri" panose="020F0502020204030204" pitchFamily="34" charset="0"/>
              <a:buChar char="●"/>
            </a:pPr>
            <a:endParaRPr lang="en-US" sz="44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Tree>
    <p:extLst>
      <p:ext uri="{BB962C8B-B14F-4D97-AF65-F5344CB8AC3E}">
        <p14:creationId xmlns:p14="http://schemas.microsoft.com/office/powerpoint/2010/main" val="400208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 y="0"/>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6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The Gospel</a:t>
            </a:r>
            <a:r>
              <a:rPr lang="en-US" sz="4600" i="1"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a:t>
            </a:r>
          </a:p>
        </p:txBody>
      </p:sp>
      <p:cxnSp>
        <p:nvCxnSpPr>
          <p:cNvPr id="15" name="Straight Connector 14"/>
          <p:cNvCxnSpPr>
            <a:cxnSpLocks/>
          </p:cNvCxnSpPr>
          <p:nvPr/>
        </p:nvCxnSpPr>
        <p:spPr>
          <a:xfrm flipH="1">
            <a:off x="0" y="779227"/>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ontent Placeholder 3">
            <a:extLst>
              <a:ext uri="{FF2B5EF4-FFF2-40B4-BE49-F238E27FC236}">
                <a16:creationId xmlns:a16="http://schemas.microsoft.com/office/drawing/2014/main" id="{FE201C9F-6A45-478B-AE96-975F551B1989}"/>
              </a:ext>
            </a:extLst>
          </p:cNvPr>
          <p:cNvSpPr txBox="1">
            <a:spLocks/>
          </p:cNvSpPr>
          <p:nvPr/>
        </p:nvSpPr>
        <p:spPr>
          <a:xfrm>
            <a:off x="514350" y="992221"/>
            <a:ext cx="11503480" cy="5763501"/>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1800"/>
              </a:spcAft>
              <a:buClr>
                <a:srgbClr val="92D050"/>
              </a:buClr>
              <a:buSzPct val="100000"/>
              <a:buFont typeface="Calibri" panose="020F0502020204030204" pitchFamily="34" charset="0"/>
              <a:buChar char="●"/>
            </a:pPr>
            <a:r>
              <a:rPr lang="en-US" sz="445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Romans 5:9</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Since we have now been justified by his blood, how much more shall we be saved from God’s wrath through him!</a:t>
            </a:r>
          </a:p>
          <a:p>
            <a:pPr marL="914400" indent="-914400" algn="l">
              <a:spcBef>
                <a:spcPts val="0"/>
              </a:spcBef>
              <a:spcAft>
                <a:spcPts val="1800"/>
              </a:spcAft>
              <a:buClr>
                <a:srgbClr val="92D050"/>
              </a:buClr>
              <a:buSzPct val="100000"/>
              <a:buFont typeface="Calibri" panose="020F0502020204030204" pitchFamily="34" charset="0"/>
              <a:buChar char="●"/>
            </a:pPr>
            <a:r>
              <a:rPr lang="en-US" sz="445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1 Thessalonians 5:9-10</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45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9</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For God did not appoint us to suffer wrath but to receive salvation through our Lord Jesus Christ. </a:t>
            </a:r>
            <a:r>
              <a:rPr lang="en-US" sz="445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10</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He died for us so that, whether we are awake or asleep, we may live together with him.</a:t>
            </a:r>
          </a:p>
          <a:p>
            <a:pPr marL="914400" indent="-914400" algn="l">
              <a:spcBef>
                <a:spcPts val="0"/>
              </a:spcBef>
              <a:spcAft>
                <a:spcPts val="1200"/>
              </a:spcAft>
              <a:buClr>
                <a:srgbClr val="92D050"/>
              </a:buClr>
              <a:buSzPct val="100000"/>
              <a:buFont typeface="Calibri" panose="020F0502020204030204" pitchFamily="34" charset="0"/>
              <a:buChar char="●"/>
            </a:pPr>
            <a:endParaRPr lang="en-US" sz="44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Tree>
    <p:extLst>
      <p:ext uri="{BB962C8B-B14F-4D97-AF65-F5344CB8AC3E}">
        <p14:creationId xmlns:p14="http://schemas.microsoft.com/office/powerpoint/2010/main" val="153420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 y="0"/>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6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The Gospel</a:t>
            </a:r>
            <a:r>
              <a:rPr lang="en-US" sz="4600" i="1"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a:t>
            </a:r>
          </a:p>
        </p:txBody>
      </p:sp>
      <p:cxnSp>
        <p:nvCxnSpPr>
          <p:cNvPr id="15" name="Straight Connector 14"/>
          <p:cNvCxnSpPr>
            <a:cxnSpLocks/>
          </p:cNvCxnSpPr>
          <p:nvPr/>
        </p:nvCxnSpPr>
        <p:spPr>
          <a:xfrm flipH="1">
            <a:off x="0" y="779227"/>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ontent Placeholder 3">
            <a:extLst>
              <a:ext uri="{FF2B5EF4-FFF2-40B4-BE49-F238E27FC236}">
                <a16:creationId xmlns:a16="http://schemas.microsoft.com/office/drawing/2014/main" id="{FE201C9F-6A45-478B-AE96-975F551B1989}"/>
              </a:ext>
            </a:extLst>
          </p:cNvPr>
          <p:cNvSpPr txBox="1">
            <a:spLocks/>
          </p:cNvSpPr>
          <p:nvPr/>
        </p:nvSpPr>
        <p:spPr>
          <a:xfrm>
            <a:off x="514350" y="992221"/>
            <a:ext cx="11503480" cy="5763501"/>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92D050"/>
              </a:buClr>
              <a:buSzPct val="100000"/>
            </a:pPr>
            <a:r>
              <a:rPr lang="en-US" sz="445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2 Peter 3:3-12</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45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3</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Above all, you must understand that in the last days scoffers will come, scoffing and following their own evil desires. </a:t>
            </a:r>
            <a:r>
              <a:rPr lang="en-US" sz="445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4</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They will say, </a:t>
            </a:r>
            <a:r>
              <a:rPr lang="en-US" sz="445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“Where is this ‘coming’ he promised? Ever since our ancestors died, everything goes on as it has since the beginning of creation.” </a:t>
            </a:r>
            <a:r>
              <a:rPr lang="en-US" sz="445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5</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But they deliberately forget that long ago by God’s word the heavens came into being and the earth was formed out of water and by water. </a:t>
            </a:r>
            <a:endParaRPr lang="en-US" sz="44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Tree>
    <p:extLst>
      <p:ext uri="{BB962C8B-B14F-4D97-AF65-F5344CB8AC3E}">
        <p14:creationId xmlns:p14="http://schemas.microsoft.com/office/powerpoint/2010/main" val="266130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 y="0"/>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6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The Gospel</a:t>
            </a:r>
            <a:r>
              <a:rPr lang="en-US" sz="4600" i="1"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a:t>
            </a:r>
          </a:p>
        </p:txBody>
      </p:sp>
      <p:cxnSp>
        <p:nvCxnSpPr>
          <p:cNvPr id="15" name="Straight Connector 14"/>
          <p:cNvCxnSpPr>
            <a:cxnSpLocks/>
          </p:cNvCxnSpPr>
          <p:nvPr/>
        </p:nvCxnSpPr>
        <p:spPr>
          <a:xfrm flipH="1">
            <a:off x="0" y="779227"/>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ontent Placeholder 3">
            <a:extLst>
              <a:ext uri="{FF2B5EF4-FFF2-40B4-BE49-F238E27FC236}">
                <a16:creationId xmlns:a16="http://schemas.microsoft.com/office/drawing/2014/main" id="{FE201C9F-6A45-478B-AE96-975F551B1989}"/>
              </a:ext>
            </a:extLst>
          </p:cNvPr>
          <p:cNvSpPr txBox="1">
            <a:spLocks/>
          </p:cNvSpPr>
          <p:nvPr/>
        </p:nvSpPr>
        <p:spPr>
          <a:xfrm>
            <a:off x="514350" y="992221"/>
            <a:ext cx="11503480" cy="5763501"/>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92D050"/>
              </a:buClr>
              <a:buSzPct val="100000"/>
            </a:pPr>
            <a:r>
              <a:rPr lang="en-US" sz="445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2 Peter 3:3-12</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b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45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6</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By these waters also the world of that time was deluged and destroyed. </a:t>
            </a:r>
            <a:r>
              <a:rPr lang="en-US" sz="445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7</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By the same word </a:t>
            </a:r>
            <a:r>
              <a:rPr lang="en-US" sz="445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the present heavens and earth are reserved for fire, being kept for the day of judgment and destruction of the ungodly</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45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8</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But do not forget this one thing, dear friends: With the Lord a day is like a thousand years, and a thousand years are like a day. </a:t>
            </a:r>
            <a:endParaRPr lang="en-US" sz="44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Tree>
    <p:extLst>
      <p:ext uri="{BB962C8B-B14F-4D97-AF65-F5344CB8AC3E}">
        <p14:creationId xmlns:p14="http://schemas.microsoft.com/office/powerpoint/2010/main" val="363909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 y="0"/>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6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The Gospel</a:t>
            </a:r>
            <a:r>
              <a:rPr lang="en-US" sz="4600" i="1"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a:t>
            </a:r>
          </a:p>
        </p:txBody>
      </p:sp>
      <p:cxnSp>
        <p:nvCxnSpPr>
          <p:cNvPr id="15" name="Straight Connector 14"/>
          <p:cNvCxnSpPr>
            <a:cxnSpLocks/>
          </p:cNvCxnSpPr>
          <p:nvPr/>
        </p:nvCxnSpPr>
        <p:spPr>
          <a:xfrm flipH="1">
            <a:off x="0" y="779227"/>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ontent Placeholder 3">
            <a:extLst>
              <a:ext uri="{FF2B5EF4-FFF2-40B4-BE49-F238E27FC236}">
                <a16:creationId xmlns:a16="http://schemas.microsoft.com/office/drawing/2014/main" id="{FE201C9F-6A45-478B-AE96-975F551B1989}"/>
              </a:ext>
            </a:extLst>
          </p:cNvPr>
          <p:cNvSpPr txBox="1">
            <a:spLocks/>
          </p:cNvSpPr>
          <p:nvPr/>
        </p:nvSpPr>
        <p:spPr>
          <a:xfrm>
            <a:off x="514350" y="992221"/>
            <a:ext cx="11503480" cy="5763501"/>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92D050"/>
              </a:buClr>
              <a:buSzPct val="100000"/>
            </a:pPr>
            <a:r>
              <a:rPr lang="en-US" sz="445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2 Peter 3:3-12</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b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45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9</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45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The Lord is not slow in keeping his promise, as some understand slowness. Instead he is patient with you, not wanting anyone to perish, but everyone to come to repentance. </a:t>
            </a:r>
            <a:r>
              <a:rPr lang="en-US" sz="445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10</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But the day of the Lord will come like a thief. The heavens will disappear with a roar; the elements will be destroyed by fire, and the earth and everything done in it will be laid bare. </a:t>
            </a:r>
            <a:endParaRPr lang="en-US" sz="44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Tree>
    <p:extLst>
      <p:ext uri="{BB962C8B-B14F-4D97-AF65-F5344CB8AC3E}">
        <p14:creationId xmlns:p14="http://schemas.microsoft.com/office/powerpoint/2010/main" val="19008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 y="0"/>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6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The Gospel</a:t>
            </a:r>
            <a:r>
              <a:rPr lang="en-US" sz="4600" i="1"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a:t>
            </a:r>
          </a:p>
        </p:txBody>
      </p:sp>
      <p:cxnSp>
        <p:nvCxnSpPr>
          <p:cNvPr id="15" name="Straight Connector 14"/>
          <p:cNvCxnSpPr>
            <a:cxnSpLocks/>
          </p:cNvCxnSpPr>
          <p:nvPr/>
        </p:nvCxnSpPr>
        <p:spPr>
          <a:xfrm flipH="1">
            <a:off x="0" y="779227"/>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ontent Placeholder 3">
            <a:extLst>
              <a:ext uri="{FF2B5EF4-FFF2-40B4-BE49-F238E27FC236}">
                <a16:creationId xmlns:a16="http://schemas.microsoft.com/office/drawing/2014/main" id="{FE201C9F-6A45-478B-AE96-975F551B1989}"/>
              </a:ext>
            </a:extLst>
          </p:cNvPr>
          <p:cNvSpPr txBox="1">
            <a:spLocks/>
          </p:cNvSpPr>
          <p:nvPr/>
        </p:nvSpPr>
        <p:spPr>
          <a:xfrm>
            <a:off x="514350" y="992221"/>
            <a:ext cx="11503480" cy="5763501"/>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Clr>
                <a:srgbClr val="92D050"/>
              </a:buClr>
              <a:buSzPct val="100000"/>
            </a:pPr>
            <a:r>
              <a:rPr lang="en-US" sz="445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2 Peter 3:3-12</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b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45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11</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Since everything will be destroyed in this way, what kind of people ought you to be? You ought to live holy and godly lives </a:t>
            </a:r>
            <a:r>
              <a:rPr lang="en-US" sz="445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12</a:t>
            </a:r>
            <a:r>
              <a:rPr lang="en-US" sz="445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as you look forward to the day of God and speed its coming…</a:t>
            </a:r>
            <a:endParaRPr lang="en-US" sz="44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Tree>
    <p:extLst>
      <p:ext uri="{BB962C8B-B14F-4D97-AF65-F5344CB8AC3E}">
        <p14:creationId xmlns:p14="http://schemas.microsoft.com/office/powerpoint/2010/main" val="42052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738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 y="0"/>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4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The Wrath of God</a:t>
            </a:r>
          </a:p>
        </p:txBody>
      </p:sp>
      <p:sp>
        <p:nvSpPr>
          <p:cNvPr id="4" name="Content Placeholder 3"/>
          <p:cNvSpPr txBox="1">
            <a:spLocks/>
          </p:cNvSpPr>
          <p:nvPr/>
        </p:nvSpPr>
        <p:spPr>
          <a:xfrm>
            <a:off x="293837" y="961741"/>
            <a:ext cx="11589813" cy="5763501"/>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1200"/>
              </a:spcAft>
              <a:buClr>
                <a:srgbClr val="92D050"/>
              </a:buClr>
              <a:buSzPct val="100000"/>
            </a:pPr>
            <a: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“If God loves all that is right and good, and all that conforms to his moral character, then it should not be surprising that he would hate everything that is opposed to his moral character. God’s wrath directed against sin is therefore closely related to God’s holiness and justice. God’s wrath may be defined as follows: </a:t>
            </a:r>
            <a:r>
              <a:rPr lang="en-US" sz="44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God’s wrath means that he intensely hates all sin</a:t>
            </a:r>
            <a: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p>
          <a:p>
            <a:pPr>
              <a:spcBef>
                <a:spcPts val="0"/>
              </a:spcBef>
              <a:spcAft>
                <a:spcPts val="800"/>
              </a:spcAft>
              <a:buClr>
                <a:srgbClr val="92D050"/>
              </a:buClr>
              <a:buSzPct val="100000"/>
            </a:pPr>
            <a: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Wayne Grudem from Systematic Theology</a:t>
            </a:r>
          </a:p>
        </p:txBody>
      </p:sp>
      <p:cxnSp>
        <p:nvCxnSpPr>
          <p:cNvPr id="15" name="Straight Connector 14"/>
          <p:cNvCxnSpPr>
            <a:cxnSpLocks/>
          </p:cNvCxnSpPr>
          <p:nvPr/>
        </p:nvCxnSpPr>
        <p:spPr>
          <a:xfrm flipH="1">
            <a:off x="0" y="779227"/>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41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txBox="1">
            <a:spLocks/>
          </p:cNvSpPr>
          <p:nvPr/>
        </p:nvSpPr>
        <p:spPr>
          <a:xfrm>
            <a:off x="514350" y="992221"/>
            <a:ext cx="11503480" cy="5763501"/>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buClr>
                <a:srgbClr val="92D050"/>
              </a:buClr>
              <a:buSzPct val="100000"/>
            </a:pPr>
            <a:r>
              <a:rPr lang="en-US" sz="44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 NOT limited to the Old Testament:</a:t>
            </a:r>
            <a:endParaRPr lang="en-US" sz="43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a:p>
            <a:pPr marL="914400" indent="-914400" algn="l">
              <a:spcBef>
                <a:spcPts val="0"/>
              </a:spcBef>
              <a:spcAft>
                <a:spcPts val="1800"/>
              </a:spcAft>
              <a:buClr>
                <a:srgbClr val="92D050"/>
              </a:buClr>
              <a:buSzPct val="100000"/>
              <a:buFont typeface="Calibri" panose="020F0502020204030204" pitchFamily="34" charset="0"/>
              <a:buChar char="●"/>
            </a:pPr>
            <a:r>
              <a:rPr lang="en-US" sz="440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Romans 1:18</a:t>
            </a:r>
            <a: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The wrath of God is being revealed from heaven against all the godlessness and wickedness of people, who suppress the truth by their wickedness.</a:t>
            </a:r>
          </a:p>
          <a:p>
            <a:pPr marL="914400" indent="-914400" algn="l">
              <a:spcBef>
                <a:spcPts val="0"/>
              </a:spcBef>
              <a:spcAft>
                <a:spcPts val="1200"/>
              </a:spcAft>
              <a:buClr>
                <a:srgbClr val="92D050"/>
              </a:buClr>
              <a:buSzPct val="100000"/>
              <a:buFont typeface="Calibri" panose="020F0502020204030204" pitchFamily="34" charset="0"/>
              <a:buChar char="●"/>
            </a:pPr>
            <a:r>
              <a:rPr lang="en-US" sz="440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John 3:36</a:t>
            </a:r>
            <a: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Whoever believes in the Son has eternal life, but whoever rejects the Son will not see life, for God’s wrath remains on them.</a:t>
            </a:r>
          </a:p>
          <a:p>
            <a:pPr marL="914400" indent="-914400" algn="l">
              <a:spcBef>
                <a:spcPts val="0"/>
              </a:spcBef>
              <a:spcAft>
                <a:spcPts val="1200"/>
              </a:spcAft>
              <a:buClr>
                <a:srgbClr val="92D050"/>
              </a:buClr>
              <a:buSzPct val="100000"/>
              <a:buFont typeface="Calibri" panose="020F0502020204030204" pitchFamily="34" charset="0"/>
              <a:buChar char="●"/>
            </a:pPr>
            <a:endParaRPr lang="en-US" sz="44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cxnSp>
        <p:nvCxnSpPr>
          <p:cNvPr id="15" name="Straight Connector 14"/>
          <p:cNvCxnSpPr>
            <a:cxnSpLocks/>
          </p:cNvCxnSpPr>
          <p:nvPr/>
        </p:nvCxnSpPr>
        <p:spPr>
          <a:xfrm flipH="1">
            <a:off x="0" y="779227"/>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F8A5C27E-F8D9-4DCF-BBDB-B3B2AFF95566}"/>
              </a:ext>
            </a:extLst>
          </p:cNvPr>
          <p:cNvSpPr txBox="1">
            <a:spLocks/>
          </p:cNvSpPr>
          <p:nvPr/>
        </p:nvSpPr>
        <p:spPr>
          <a:xfrm>
            <a:off x="1" y="0"/>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4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The Wrath of God</a:t>
            </a:r>
          </a:p>
        </p:txBody>
      </p:sp>
    </p:spTree>
    <p:extLst>
      <p:ext uri="{BB962C8B-B14F-4D97-AF65-F5344CB8AC3E}">
        <p14:creationId xmlns:p14="http://schemas.microsoft.com/office/powerpoint/2010/main" val="48137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txBox="1">
            <a:spLocks/>
          </p:cNvSpPr>
          <p:nvPr/>
        </p:nvSpPr>
        <p:spPr>
          <a:xfrm>
            <a:off x="514350" y="992221"/>
            <a:ext cx="11503480" cy="5763501"/>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buClr>
                <a:srgbClr val="92D050"/>
              </a:buClr>
              <a:buSzPct val="100000"/>
            </a:pPr>
            <a:r>
              <a:rPr lang="en-US" sz="44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 NOT limited to the Old Testament:</a:t>
            </a:r>
            <a:endParaRPr lang="en-US" sz="43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a:p>
            <a:pPr marL="914400" indent="-914400" algn="l">
              <a:spcBef>
                <a:spcPts val="0"/>
              </a:spcBef>
              <a:spcAft>
                <a:spcPts val="1800"/>
              </a:spcAft>
              <a:buClr>
                <a:srgbClr val="92D050"/>
              </a:buClr>
              <a:buSzPct val="100000"/>
              <a:buFont typeface="Calibri" panose="020F0502020204030204" pitchFamily="34" charset="0"/>
              <a:buChar char="●"/>
            </a:pPr>
            <a:r>
              <a:rPr lang="en-US" sz="440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Colossians 3:5-6</a:t>
            </a:r>
            <a: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b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4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5</a:t>
            </a:r>
            <a: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Put to death, therefore, whatever belongs to your earthly nature: sexual immorality, impurity, lust, evil desires and greed, which </a:t>
            </a:r>
            <a:b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is idolatry. </a:t>
            </a:r>
            <a:r>
              <a:rPr lang="en-US" sz="44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6</a:t>
            </a:r>
            <a: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Because of these, the wrath of God is coming.</a:t>
            </a:r>
          </a:p>
        </p:txBody>
      </p:sp>
      <p:cxnSp>
        <p:nvCxnSpPr>
          <p:cNvPr id="15" name="Straight Connector 14"/>
          <p:cNvCxnSpPr>
            <a:cxnSpLocks/>
          </p:cNvCxnSpPr>
          <p:nvPr/>
        </p:nvCxnSpPr>
        <p:spPr>
          <a:xfrm flipH="1">
            <a:off x="0" y="779227"/>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F8A5C27E-F8D9-4DCF-BBDB-B3B2AFF95566}"/>
              </a:ext>
            </a:extLst>
          </p:cNvPr>
          <p:cNvSpPr txBox="1">
            <a:spLocks/>
          </p:cNvSpPr>
          <p:nvPr/>
        </p:nvSpPr>
        <p:spPr>
          <a:xfrm>
            <a:off x="1" y="0"/>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4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The Wrath of God</a:t>
            </a:r>
          </a:p>
        </p:txBody>
      </p:sp>
    </p:spTree>
    <p:extLst>
      <p:ext uri="{BB962C8B-B14F-4D97-AF65-F5344CB8AC3E}">
        <p14:creationId xmlns:p14="http://schemas.microsoft.com/office/powerpoint/2010/main" val="418490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txBox="1">
            <a:spLocks/>
          </p:cNvSpPr>
          <p:nvPr/>
        </p:nvSpPr>
        <p:spPr>
          <a:xfrm>
            <a:off x="514350" y="992221"/>
            <a:ext cx="11503480" cy="5763501"/>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buClr>
                <a:srgbClr val="92D050"/>
              </a:buClr>
              <a:buSzPct val="100000"/>
            </a:pPr>
            <a:r>
              <a:rPr lang="en-US" sz="44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 NOT limited to the Old Testament:</a:t>
            </a:r>
            <a:endParaRPr lang="en-US" sz="43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a:p>
            <a:pPr marL="914400" indent="-914400" algn="l">
              <a:spcBef>
                <a:spcPts val="0"/>
              </a:spcBef>
              <a:spcAft>
                <a:spcPts val="1800"/>
              </a:spcAft>
              <a:buClr>
                <a:srgbClr val="92D050"/>
              </a:buClr>
              <a:buSzPct val="100000"/>
              <a:buFont typeface="Calibri" panose="020F0502020204030204" pitchFamily="34" charset="0"/>
              <a:buChar char="●"/>
            </a:pPr>
            <a:r>
              <a:rPr lang="en-US" sz="440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Romans 2:5,8</a:t>
            </a:r>
            <a: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r>
            <a:b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4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5</a:t>
            </a:r>
            <a: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But because of your stubbornness and </a:t>
            </a:r>
            <a:b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your unrepentant heart, you are storing up wrath against yourself for the day of God’s wrath, when his </a:t>
            </a:r>
            <a:r>
              <a:rPr lang="en-US" sz="44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righteous judgment </a:t>
            </a:r>
            <a: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will be revealed. … </a:t>
            </a:r>
            <a:r>
              <a:rPr lang="en-US" sz="44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8</a:t>
            </a:r>
            <a: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4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But for those </a:t>
            </a:r>
            <a: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who are </a:t>
            </a:r>
            <a:b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self-seeking and who reject the truth and follow evil, </a:t>
            </a:r>
            <a:r>
              <a:rPr lang="en-US" sz="44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there will be </a:t>
            </a:r>
            <a: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wrath</a:t>
            </a:r>
            <a:r>
              <a:rPr lang="en-US" sz="44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and anger.</a:t>
            </a:r>
          </a:p>
          <a:p>
            <a:pPr marL="914400" indent="-914400" algn="l">
              <a:spcBef>
                <a:spcPts val="0"/>
              </a:spcBef>
              <a:spcAft>
                <a:spcPts val="1800"/>
              </a:spcAft>
              <a:buClr>
                <a:srgbClr val="92D050"/>
              </a:buClr>
              <a:buSzPct val="100000"/>
              <a:buFont typeface="Calibri" panose="020F0502020204030204" pitchFamily="34" charset="0"/>
              <a:buChar char="●"/>
            </a:pPr>
            <a:endPar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cxnSp>
        <p:nvCxnSpPr>
          <p:cNvPr id="15" name="Straight Connector 14"/>
          <p:cNvCxnSpPr>
            <a:cxnSpLocks/>
          </p:cNvCxnSpPr>
          <p:nvPr/>
        </p:nvCxnSpPr>
        <p:spPr>
          <a:xfrm flipH="1">
            <a:off x="0" y="779227"/>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F8A5C27E-F8D9-4DCF-BBDB-B3B2AFF95566}"/>
              </a:ext>
            </a:extLst>
          </p:cNvPr>
          <p:cNvSpPr txBox="1">
            <a:spLocks/>
          </p:cNvSpPr>
          <p:nvPr/>
        </p:nvSpPr>
        <p:spPr>
          <a:xfrm>
            <a:off x="1" y="0"/>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4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The Wrath of God</a:t>
            </a:r>
          </a:p>
        </p:txBody>
      </p:sp>
    </p:spTree>
    <p:extLst>
      <p:ext uri="{BB962C8B-B14F-4D97-AF65-F5344CB8AC3E}">
        <p14:creationId xmlns:p14="http://schemas.microsoft.com/office/powerpoint/2010/main" val="187158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txBox="1">
            <a:spLocks/>
          </p:cNvSpPr>
          <p:nvPr/>
        </p:nvSpPr>
        <p:spPr>
          <a:xfrm>
            <a:off x="514350" y="992221"/>
            <a:ext cx="11503480" cy="5763501"/>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buClr>
                <a:srgbClr val="92D050"/>
              </a:buClr>
              <a:buSzPct val="100000"/>
            </a:pPr>
            <a:r>
              <a:rPr lang="en-US" sz="44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 NOT limited to the Old Testament:</a:t>
            </a:r>
            <a:endParaRPr lang="en-US" sz="43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a:p>
            <a:pPr marL="914400" indent="-914400" algn="l">
              <a:spcBef>
                <a:spcPts val="0"/>
              </a:spcBef>
              <a:spcAft>
                <a:spcPts val="1800"/>
              </a:spcAft>
              <a:buClr>
                <a:srgbClr val="92D050"/>
              </a:buClr>
              <a:buSzPct val="100000"/>
              <a:buFont typeface="Calibri" panose="020F0502020204030204" pitchFamily="34" charset="0"/>
              <a:buChar char="●"/>
            </a:pPr>
            <a:r>
              <a:rPr lang="en-US" sz="440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Romans 2:5,8</a:t>
            </a:r>
            <a: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r>
            <a:b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4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5</a:t>
            </a:r>
            <a: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But because of your stubbornness and </a:t>
            </a:r>
            <a:b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your unrepentant heart, </a:t>
            </a:r>
            <a:r>
              <a:rPr lang="en-US" sz="44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you are storing up wrath against yourself for the day of God’s wrath</a:t>
            </a:r>
            <a: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when his righteous judgment will be revealed. … </a:t>
            </a:r>
            <a:r>
              <a:rPr lang="en-US" sz="4400" baseline="30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8</a:t>
            </a:r>
            <a: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But for those who are </a:t>
            </a:r>
            <a:b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self-seeking and who reject the truth and follow evil, there will be wrath and anger.</a:t>
            </a:r>
          </a:p>
          <a:p>
            <a:pPr marL="914400" indent="-914400" algn="l">
              <a:spcBef>
                <a:spcPts val="0"/>
              </a:spcBef>
              <a:spcAft>
                <a:spcPts val="1800"/>
              </a:spcAft>
              <a:buClr>
                <a:srgbClr val="92D050"/>
              </a:buClr>
              <a:buSzPct val="100000"/>
              <a:buFont typeface="Calibri" panose="020F0502020204030204" pitchFamily="34" charset="0"/>
              <a:buChar char="●"/>
            </a:pPr>
            <a:endPar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cxnSp>
        <p:nvCxnSpPr>
          <p:cNvPr id="15" name="Straight Connector 14"/>
          <p:cNvCxnSpPr>
            <a:cxnSpLocks/>
          </p:cNvCxnSpPr>
          <p:nvPr/>
        </p:nvCxnSpPr>
        <p:spPr>
          <a:xfrm flipH="1">
            <a:off x="0" y="779227"/>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F8A5C27E-F8D9-4DCF-BBDB-B3B2AFF95566}"/>
              </a:ext>
            </a:extLst>
          </p:cNvPr>
          <p:cNvSpPr txBox="1">
            <a:spLocks/>
          </p:cNvSpPr>
          <p:nvPr/>
        </p:nvSpPr>
        <p:spPr>
          <a:xfrm>
            <a:off x="1" y="0"/>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4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The Wrath of God</a:t>
            </a:r>
          </a:p>
        </p:txBody>
      </p:sp>
    </p:spTree>
    <p:extLst>
      <p:ext uri="{BB962C8B-B14F-4D97-AF65-F5344CB8AC3E}">
        <p14:creationId xmlns:p14="http://schemas.microsoft.com/office/powerpoint/2010/main" val="29916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txBox="1">
            <a:spLocks/>
          </p:cNvSpPr>
          <p:nvPr/>
        </p:nvSpPr>
        <p:spPr>
          <a:xfrm>
            <a:off x="514350" y="992221"/>
            <a:ext cx="11503480" cy="5763501"/>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200"/>
              </a:spcAft>
              <a:buClr>
                <a:srgbClr val="92D050"/>
              </a:buClr>
              <a:buSzPct val="100000"/>
            </a:pPr>
            <a:r>
              <a:rPr lang="en-US" sz="44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 Picture of this:</a:t>
            </a:r>
            <a:endParaRPr lang="en-US" sz="43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a:p>
            <a:pPr marL="914400" indent="-914400" algn="l">
              <a:spcBef>
                <a:spcPts val="0"/>
              </a:spcBef>
              <a:spcAft>
                <a:spcPts val="1800"/>
              </a:spcAft>
              <a:buClr>
                <a:srgbClr val="92D050"/>
              </a:buClr>
              <a:buSzPct val="100000"/>
              <a:buFont typeface="Calibri" panose="020F0502020204030204" pitchFamily="34" charset="0"/>
              <a:buChar char="●"/>
            </a:pPr>
            <a:r>
              <a:rPr lang="en-US" sz="440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Genesis 15:16</a:t>
            </a:r>
            <a: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b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In the fourth generation your descendants will come back here, for the sin of the Amorites </a:t>
            </a:r>
            <a:r>
              <a:rPr lang="en-US" sz="44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has not yet reached its full measure</a:t>
            </a:r>
            <a:r>
              <a:rPr lang="en-US" sz="44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p>
        </p:txBody>
      </p:sp>
      <p:cxnSp>
        <p:nvCxnSpPr>
          <p:cNvPr id="15" name="Straight Connector 14"/>
          <p:cNvCxnSpPr>
            <a:cxnSpLocks/>
          </p:cNvCxnSpPr>
          <p:nvPr/>
        </p:nvCxnSpPr>
        <p:spPr>
          <a:xfrm flipH="1">
            <a:off x="0" y="779227"/>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F8A5C27E-F8D9-4DCF-BBDB-B3B2AFF95566}"/>
              </a:ext>
            </a:extLst>
          </p:cNvPr>
          <p:cNvSpPr txBox="1">
            <a:spLocks/>
          </p:cNvSpPr>
          <p:nvPr/>
        </p:nvSpPr>
        <p:spPr>
          <a:xfrm>
            <a:off x="1" y="0"/>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4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The Wrath of God</a:t>
            </a:r>
          </a:p>
        </p:txBody>
      </p:sp>
    </p:spTree>
    <p:extLst>
      <p:ext uri="{BB962C8B-B14F-4D97-AF65-F5344CB8AC3E}">
        <p14:creationId xmlns:p14="http://schemas.microsoft.com/office/powerpoint/2010/main" val="41356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2672" y="2702843"/>
            <a:ext cx="11466656" cy="1092607"/>
          </a:xfrm>
          <a:prstGeom prst="rect">
            <a:avLst/>
          </a:prstGeom>
          <a:noFill/>
        </p:spPr>
        <p:txBody>
          <a:bodyPr wrap="square" rtlCol="0">
            <a:spAutoFit/>
          </a:bodyPr>
          <a:lstStyle/>
          <a:p>
            <a:pPr algn="ctr"/>
            <a:r>
              <a:rPr lang="en-US" sz="6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Revelation 16</a:t>
            </a:r>
          </a:p>
        </p:txBody>
      </p:sp>
    </p:spTree>
    <p:extLst>
      <p:ext uri="{BB962C8B-B14F-4D97-AF65-F5344CB8AC3E}">
        <p14:creationId xmlns:p14="http://schemas.microsoft.com/office/powerpoint/2010/main" val="13322048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8928</TotalTime>
  <Words>409</Words>
  <Application>Microsoft Office PowerPoint</Application>
  <PresentationFormat>Widescreen</PresentationFormat>
  <Paragraphs>40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Berlin Sans FB</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Shawn McCracken</cp:lastModifiedBy>
  <cp:revision>446</cp:revision>
  <dcterms:created xsi:type="dcterms:W3CDTF">2016-11-29T14:13:56Z</dcterms:created>
  <dcterms:modified xsi:type="dcterms:W3CDTF">2018-04-02T13:40:37Z</dcterms:modified>
</cp:coreProperties>
</file>