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6"/>
  </p:notesMasterIdLst>
  <p:sldIdLst>
    <p:sldId id="391" r:id="rId2"/>
    <p:sldId id="451" r:id="rId3"/>
    <p:sldId id="436" r:id="rId4"/>
    <p:sldId id="453" r:id="rId5"/>
    <p:sldId id="455" r:id="rId6"/>
    <p:sldId id="456" r:id="rId7"/>
    <p:sldId id="457" r:id="rId8"/>
    <p:sldId id="435" r:id="rId9"/>
    <p:sldId id="459" r:id="rId10"/>
    <p:sldId id="460" r:id="rId11"/>
    <p:sldId id="461" r:id="rId12"/>
    <p:sldId id="462" r:id="rId13"/>
    <p:sldId id="463" r:id="rId14"/>
    <p:sldId id="464" r:id="rId15"/>
    <p:sldId id="465" r:id="rId16"/>
    <p:sldId id="466" r:id="rId17"/>
    <p:sldId id="467" r:id="rId18"/>
    <p:sldId id="468" r:id="rId19"/>
    <p:sldId id="469" r:id="rId20"/>
    <p:sldId id="470" r:id="rId21"/>
    <p:sldId id="471" r:id="rId22"/>
    <p:sldId id="472" r:id="rId23"/>
    <p:sldId id="473" r:id="rId24"/>
    <p:sldId id="475" r:id="rId25"/>
  </p:sldIdLst>
  <p:sldSz cx="9144000" cy="6858000" type="screen4x3"/>
  <p:notesSz cx="6858000" cy="9144000"/>
  <p:embeddedFontLst>
    <p:embeddedFont>
      <p:font typeface="Tw Cen MT" pitchFamily="34" charset="0"/>
      <p:regular r:id="rId27"/>
      <p:bold r:id="rId28"/>
      <p:italic r:id="rId29"/>
      <p:boldItalic r:id="rId30"/>
    </p:embeddedFont>
    <p:embeddedFont>
      <p:font typeface="Calibri"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424634"/>
    <a:srgbClr val="6B8EA5"/>
    <a:srgbClr val="828E8E"/>
    <a:srgbClr val="FFFF66"/>
    <a:srgbClr val="5F5C4F"/>
    <a:srgbClr val="D9D9D9"/>
    <a:srgbClr val="85978F"/>
    <a:srgbClr val="6F837A"/>
    <a:srgbClr val="898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19" autoAdjust="0"/>
  </p:normalViewPr>
  <p:slideViewPr>
    <p:cSldViewPr>
      <p:cViewPr>
        <p:scale>
          <a:sx n="60" d="100"/>
          <a:sy n="60" d="100"/>
        </p:scale>
        <p:origin x="-1290" y="-594"/>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70A5B-6618-4AAA-9D10-06CB2DA711C5}" type="datetimeFigureOut">
              <a:rPr lang="en-US" smtClean="0"/>
              <a:t>8/4/2012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F15D2-2588-4EA0-999E-14E313DA9000}" type="slidenum">
              <a:rPr lang="en-US" smtClean="0"/>
              <a:t>‹#›</a:t>
            </a:fld>
            <a:endParaRPr lang="en-US"/>
          </a:p>
        </p:txBody>
      </p:sp>
    </p:spTree>
    <p:extLst>
      <p:ext uri="{BB962C8B-B14F-4D97-AF65-F5344CB8AC3E}">
        <p14:creationId xmlns:p14="http://schemas.microsoft.com/office/powerpoint/2010/main" val="262409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CB841FF-2265-490D-82DC-A1CE081A9D8D}" type="datetimeFigureOut">
              <a:rPr lang="en-US" smtClean="0"/>
              <a:t>8/4/2012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8/4/2012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8/4/2012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8/4/2012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CB841FF-2265-490D-82DC-A1CE081A9D8D}" type="datetimeFigureOut">
              <a:rPr lang="en-US" smtClean="0"/>
              <a:t>8/4/2012</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459C71D3-11B3-4A30-8287-0A25969E69E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8/4/2012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t>8/4/2012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t>8/4/2012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t>8/4/2012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841FF-2265-490D-82DC-A1CE081A9D8D}" type="datetimeFigureOut">
              <a:rPr lang="en-US" smtClean="0"/>
              <a:t>8/4/2012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8/4/2012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t>8/4/2012</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5862" y="2743200"/>
            <a:ext cx="6386945" cy="1371600"/>
          </a:xfrm>
        </p:spPr>
        <p:txBody>
          <a:bodyPr>
            <a:noAutofit/>
          </a:bodyPr>
          <a:lstStyle/>
          <a:p>
            <a:pPr marL="0" lvl="0" indent="0">
              <a:lnSpc>
                <a:spcPct val="80000"/>
              </a:lnSpc>
              <a:spcBef>
                <a:spcPts val="0"/>
              </a:spcBef>
              <a:buNone/>
            </a:pPr>
            <a:r>
              <a:rPr lang="en-US" sz="150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WHY?</a:t>
            </a:r>
            <a:endParaRPr lang="en-US" sz="150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4" name="Title 1"/>
          <p:cNvSpPr txBox="1">
            <a:spLocks/>
          </p:cNvSpPr>
          <p:nvPr/>
        </p:nvSpPr>
        <p:spPr>
          <a:xfrm>
            <a:off x="699653" y="4419600"/>
            <a:ext cx="4481945" cy="1066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effectLst>
                  <a:outerShdw blurRad="38100" dist="38100" dir="2700000" algn="tl">
                    <a:srgbClr val="000000">
                      <a:alpha val="43137"/>
                    </a:srgbClr>
                  </a:outerShdw>
                </a:effectLst>
                <a:latin typeface="Calibri" pitchFamily="34" charset="0"/>
                <a:cs typeface="Calibri" pitchFamily="34" charset="0"/>
              </a:rPr>
              <a:t>JOHN 9:1-7</a:t>
            </a:r>
            <a:endParaRPr lang="en-US" sz="6000" b="1" dirty="0">
              <a:effectLst>
                <a:outerShdw blurRad="38100" dist="38100" dir="2700000" algn="tl">
                  <a:srgbClr val="000000">
                    <a:alpha val="43137"/>
                  </a:srgbClr>
                </a:outerShdw>
              </a:effectLst>
              <a:latin typeface="Calibri" pitchFamily="34" charset="0"/>
              <a:cs typeface="Calibri" pitchFamily="34" charset="0"/>
            </a:endParaRPr>
          </a:p>
        </p:txBody>
      </p:sp>
      <p:grpSp>
        <p:nvGrpSpPr>
          <p:cNvPr id="12" name="Group 11"/>
          <p:cNvGrpSpPr/>
          <p:nvPr/>
        </p:nvGrpSpPr>
        <p:grpSpPr>
          <a:xfrm>
            <a:off x="4419599" y="152400"/>
            <a:ext cx="4906417" cy="2275127"/>
            <a:chOff x="6705600" y="5790843"/>
            <a:chExt cx="2209800" cy="1024694"/>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15" name="Straight Connector 14"/>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334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534400" cy="4678363"/>
          </a:xfrm>
        </p:spPr>
        <p:txBody>
          <a:bodyPr>
            <a:noAutofit/>
          </a:bodyPr>
          <a:lstStyle/>
          <a:p>
            <a:pPr marL="0" indent="0">
              <a:spcBef>
                <a:spcPts val="0"/>
              </a:spcBef>
              <a:spcAft>
                <a:spcPts val="600"/>
              </a:spcAft>
              <a:buNone/>
            </a:pPr>
            <a:r>
              <a:rPr lang="en-US" sz="390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Romans 8:18-23</a:t>
            </a:r>
            <a:r>
              <a:rPr lang="en-US" sz="390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000" b="1" dirty="0" smtClean="0">
                <a:solidFill>
                  <a:schemeClr val="tx1"/>
                </a:solidFill>
                <a:effectLst>
                  <a:outerShdw blurRad="50800" dist="50800" dir="5400000" algn="ctr" rotWithShape="0">
                    <a:srgbClr val="424634"/>
                  </a:outerShdw>
                </a:effectLst>
                <a:latin typeface="Calibri" pitchFamily="34" charset="0"/>
                <a:cs typeface="Calibri" pitchFamily="34" charset="0"/>
              </a:rPr>
              <a:t>(NLT)</a:t>
            </a:r>
            <a:endParaRPr lang="en-US" sz="3000" b="1" dirty="0">
              <a:solidFill>
                <a:schemeClr val="tx1"/>
              </a:solidFill>
              <a:effectLst>
                <a:outerShdw blurRad="50800" dist="50800" dir="5400000" algn="ctr" rotWithShape="0">
                  <a:srgbClr val="424634"/>
                </a:outerShdw>
              </a:effectLst>
              <a:latin typeface="Calibri" pitchFamily="34" charset="0"/>
              <a:cs typeface="Calibri" pitchFamily="34" charset="0"/>
            </a:endParaRPr>
          </a:p>
          <a:p>
            <a:pPr marL="0" indent="0">
              <a:lnSpc>
                <a:spcPct val="90000"/>
              </a:lnSpc>
              <a:spcBef>
                <a:spcPts val="0"/>
              </a:spcBef>
              <a:spcAft>
                <a:spcPts val="1800"/>
              </a:spcAft>
              <a:buNone/>
            </a:pPr>
            <a:r>
              <a:rPr lang="en-US" sz="3800" b="1" dirty="0" smtClean="0">
                <a:solidFill>
                  <a:schemeClr val="tx1"/>
                </a:solidFill>
                <a:effectLst>
                  <a:outerShdw blurRad="50800" dist="50800" dir="5400000" algn="ctr" rotWithShape="0">
                    <a:srgbClr val="424634"/>
                  </a:outerShdw>
                </a:effectLst>
                <a:latin typeface="Calibri" pitchFamily="34" charset="0"/>
                <a:cs typeface="Calibri" pitchFamily="34" charset="0"/>
              </a:rPr>
              <a:t>Yet </a:t>
            </a:r>
            <a:r>
              <a:rPr lang="en-US" sz="3800" b="1" dirty="0">
                <a:solidFill>
                  <a:schemeClr val="tx1"/>
                </a:solidFill>
                <a:effectLst>
                  <a:outerShdw blurRad="50800" dist="50800" dir="5400000" algn="ctr" rotWithShape="0">
                    <a:srgbClr val="424634"/>
                  </a:outerShdw>
                </a:effectLst>
                <a:latin typeface="Calibri" pitchFamily="34" charset="0"/>
                <a:cs typeface="Calibri" pitchFamily="34" charset="0"/>
              </a:rPr>
              <a:t>what we suffer now is nothing compared to the glory he will reveal to us later. </a:t>
            </a:r>
            <a:r>
              <a:rPr lang="en-US" sz="3800" b="1" dirty="0" smtClean="0">
                <a:solidFill>
                  <a:schemeClr val="tx1"/>
                </a:solidFill>
                <a:effectLst>
                  <a:outerShdw blurRad="50800" dist="50800" dir="5400000" algn="ctr" rotWithShape="0">
                    <a:srgbClr val="424634"/>
                  </a:outerShdw>
                </a:effectLst>
                <a:latin typeface="Calibri" pitchFamily="34" charset="0"/>
                <a:cs typeface="Calibri" pitchFamily="34" charset="0"/>
              </a:rPr>
              <a:t>For </a:t>
            </a:r>
            <a:r>
              <a:rPr lang="en-US" sz="3800" b="1" dirty="0">
                <a:solidFill>
                  <a:schemeClr val="tx1"/>
                </a:solidFill>
                <a:effectLst>
                  <a:outerShdw blurRad="50800" dist="50800" dir="5400000" algn="ctr" rotWithShape="0">
                    <a:srgbClr val="424634"/>
                  </a:outerShdw>
                </a:effectLst>
                <a:latin typeface="Calibri" pitchFamily="34" charset="0"/>
                <a:cs typeface="Calibri" pitchFamily="34" charset="0"/>
              </a:rPr>
              <a:t>all creation is waiting eagerly for that future day when God will reveal who his children really </a:t>
            </a:r>
            <a:r>
              <a:rPr lang="en-US" sz="3800" b="1" dirty="0" smtClean="0">
                <a:solidFill>
                  <a:schemeClr val="tx1"/>
                </a:solidFill>
                <a:effectLst>
                  <a:outerShdw blurRad="50800" dist="50800" dir="5400000" algn="ctr" rotWithShape="0">
                    <a:srgbClr val="424634"/>
                  </a:outerShdw>
                </a:effectLst>
                <a:latin typeface="Calibri" pitchFamily="34" charset="0"/>
                <a:cs typeface="Calibri" pitchFamily="34" charset="0"/>
              </a:rPr>
              <a:t>are. Against </a:t>
            </a:r>
            <a:r>
              <a:rPr lang="en-US" sz="3800" b="1" dirty="0">
                <a:solidFill>
                  <a:schemeClr val="tx1"/>
                </a:solidFill>
                <a:effectLst>
                  <a:outerShdw blurRad="50800" dist="50800" dir="5400000" algn="ctr" rotWithShape="0">
                    <a:srgbClr val="424634"/>
                  </a:outerShdw>
                </a:effectLst>
                <a:latin typeface="Calibri" pitchFamily="34" charset="0"/>
                <a:cs typeface="Calibri" pitchFamily="34" charset="0"/>
              </a:rPr>
              <a:t>its will, all creation was subjected to God’s curse. But with eager hope, </a:t>
            </a:r>
            <a:r>
              <a:rPr lang="en-US" sz="3800" b="1" dirty="0" smtClean="0">
                <a:solidFill>
                  <a:schemeClr val="tx1"/>
                </a:solidFill>
                <a:effectLst>
                  <a:outerShdw blurRad="50800" dist="50800" dir="5400000" algn="ctr" rotWithShape="0">
                    <a:srgbClr val="424634"/>
                  </a:outerShdw>
                </a:effectLst>
                <a:latin typeface="Calibri" pitchFamily="34" charset="0"/>
                <a:cs typeface="Calibri" pitchFamily="34" charset="0"/>
              </a:rPr>
              <a:t>the </a:t>
            </a:r>
            <a:r>
              <a:rPr lang="en-US" sz="3800" b="1" dirty="0">
                <a:solidFill>
                  <a:schemeClr val="tx1"/>
                </a:solidFill>
                <a:effectLst>
                  <a:outerShdw blurRad="50800" dist="50800" dir="5400000" algn="ctr" rotWithShape="0">
                    <a:srgbClr val="424634"/>
                  </a:outerShdw>
                </a:effectLst>
                <a:latin typeface="Calibri" pitchFamily="34" charset="0"/>
                <a:cs typeface="Calibri" pitchFamily="34" charset="0"/>
              </a:rPr>
              <a:t>creation looks forward to the day when it will join God’s children in glorious freedom from death and decay. </a:t>
            </a:r>
            <a:endParaRPr lang="en-US" sz="38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98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686800" cy="4678363"/>
          </a:xfrm>
        </p:spPr>
        <p:txBody>
          <a:bodyPr>
            <a:noAutofit/>
          </a:bodyPr>
          <a:lstStyle/>
          <a:p>
            <a:pPr marL="0" indent="0">
              <a:spcBef>
                <a:spcPts val="0"/>
              </a:spcBef>
              <a:spcAft>
                <a:spcPts val="600"/>
              </a:spcAft>
              <a:buNone/>
            </a:pPr>
            <a:r>
              <a:rPr lang="en-US" sz="390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Romans 8:18-23</a:t>
            </a:r>
            <a:r>
              <a:rPr lang="en-US" sz="390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000" b="1" dirty="0" smtClean="0">
                <a:solidFill>
                  <a:schemeClr val="tx1"/>
                </a:solidFill>
                <a:effectLst>
                  <a:outerShdw blurRad="50800" dist="50800" dir="5400000" algn="ctr" rotWithShape="0">
                    <a:srgbClr val="424634"/>
                  </a:outerShdw>
                </a:effectLst>
                <a:latin typeface="Calibri" pitchFamily="34" charset="0"/>
                <a:cs typeface="Calibri" pitchFamily="34" charset="0"/>
              </a:rPr>
              <a:t>(NLT)</a:t>
            </a:r>
            <a:endParaRPr lang="en-US" sz="3000" b="1" dirty="0">
              <a:solidFill>
                <a:schemeClr val="tx1"/>
              </a:solidFill>
              <a:effectLst>
                <a:outerShdw blurRad="50800" dist="50800" dir="5400000" algn="ctr" rotWithShape="0">
                  <a:srgbClr val="424634"/>
                </a:outerShdw>
              </a:effectLst>
              <a:latin typeface="Calibri" pitchFamily="34" charset="0"/>
              <a:cs typeface="Calibri" pitchFamily="34" charset="0"/>
            </a:endParaRPr>
          </a:p>
          <a:p>
            <a:pPr marL="0" indent="0">
              <a:lnSpc>
                <a:spcPct val="90000"/>
              </a:lnSpc>
              <a:spcBef>
                <a:spcPts val="0"/>
              </a:spcBef>
              <a:spcAft>
                <a:spcPts val="1800"/>
              </a:spcAft>
              <a:buNone/>
            </a:pPr>
            <a:r>
              <a:rPr lang="en-US" sz="3800" b="1" dirty="0">
                <a:solidFill>
                  <a:schemeClr val="tx1"/>
                </a:solidFill>
                <a:effectLst>
                  <a:outerShdw blurRad="50800" dist="50800" dir="5400000" algn="ctr" rotWithShape="0">
                    <a:srgbClr val="424634"/>
                  </a:outerShdw>
                </a:effectLst>
                <a:latin typeface="Calibri" pitchFamily="34" charset="0"/>
                <a:cs typeface="Calibri" pitchFamily="34" charset="0"/>
              </a:rPr>
              <a:t>For we know that all creation has been groaning as in the pains of childbirth right up to the present time. </a:t>
            </a:r>
            <a:r>
              <a:rPr lang="en-US" sz="3800" b="1" dirty="0" smtClean="0">
                <a:solidFill>
                  <a:schemeClr val="tx1"/>
                </a:solidFill>
                <a:effectLst>
                  <a:outerShdw blurRad="50800" dist="50800" dir="5400000" algn="ctr" rotWithShape="0">
                    <a:srgbClr val="424634"/>
                  </a:outerShdw>
                </a:effectLst>
                <a:latin typeface="Calibri" pitchFamily="34" charset="0"/>
                <a:cs typeface="Calibri" pitchFamily="34" charset="0"/>
              </a:rPr>
              <a:t>And </a:t>
            </a:r>
            <a:r>
              <a:rPr lang="en-US" sz="3800" b="1" dirty="0">
                <a:solidFill>
                  <a:schemeClr val="tx1"/>
                </a:solidFill>
                <a:effectLst>
                  <a:outerShdw blurRad="50800" dist="50800" dir="5400000" algn="ctr" rotWithShape="0">
                    <a:srgbClr val="424634"/>
                  </a:outerShdw>
                </a:effectLst>
                <a:latin typeface="Calibri" pitchFamily="34" charset="0"/>
                <a:cs typeface="Calibri" pitchFamily="34" charset="0"/>
              </a:rPr>
              <a:t>we believers also groan, even though we have the Holy Spirit within us as a foretaste of future glory, for we long for our bodies to be released from sin and suffering. We, too, wait with eager hope for the day when God will give us our full rights as his adopted </a:t>
            </a:r>
            <a:r>
              <a:rPr lang="en-US" sz="3800" b="1" dirty="0" smtClean="0">
                <a:solidFill>
                  <a:schemeClr val="tx1"/>
                </a:solidFill>
                <a:effectLst>
                  <a:outerShdw blurRad="50800" dist="50800" dir="5400000" algn="ctr" rotWithShape="0">
                    <a:srgbClr val="424634"/>
                  </a:outerShdw>
                </a:effectLst>
                <a:latin typeface="Calibri" pitchFamily="34" charset="0"/>
                <a:cs typeface="Calibri" pitchFamily="34" charset="0"/>
              </a:rPr>
              <a:t>children, including the </a:t>
            </a:r>
            <a:br>
              <a:rPr lang="en-US" sz="3800" b="1" dirty="0" smtClean="0">
                <a:solidFill>
                  <a:schemeClr val="tx1"/>
                </a:solidFill>
                <a:effectLst>
                  <a:outerShdw blurRad="50800" dist="50800" dir="5400000" algn="ctr" rotWithShape="0">
                    <a:srgbClr val="424634"/>
                  </a:outerShdw>
                </a:effectLst>
                <a:latin typeface="Calibri" pitchFamily="34" charset="0"/>
                <a:cs typeface="Calibri" pitchFamily="34" charset="0"/>
              </a:rPr>
            </a:br>
            <a:r>
              <a:rPr lang="en-US" sz="3800" b="1" dirty="0" smtClean="0">
                <a:solidFill>
                  <a:schemeClr val="tx1"/>
                </a:solidFill>
                <a:effectLst>
                  <a:outerShdw blurRad="50800" dist="50800" dir="5400000" algn="ctr" rotWithShape="0">
                    <a:srgbClr val="424634"/>
                  </a:outerShdw>
                </a:effectLst>
                <a:latin typeface="Calibri" pitchFamily="34" charset="0"/>
                <a:cs typeface="Calibri" pitchFamily="34" charset="0"/>
              </a:rPr>
              <a:t>new </a:t>
            </a:r>
            <a:r>
              <a:rPr lang="en-US" sz="3800" b="1" dirty="0">
                <a:solidFill>
                  <a:schemeClr val="tx1"/>
                </a:solidFill>
                <a:effectLst>
                  <a:outerShdw blurRad="50800" dist="50800" dir="5400000" algn="ctr" rotWithShape="0">
                    <a:srgbClr val="424634"/>
                  </a:outerShdw>
                </a:effectLst>
                <a:latin typeface="Calibri" pitchFamily="34" charset="0"/>
                <a:cs typeface="Calibri" pitchFamily="34" charset="0"/>
              </a:rPr>
              <a:t>bodies he has promised us. </a:t>
            </a:r>
            <a:endParaRPr lang="en-US" sz="38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197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charRg st="21" end="454"/>
                                            </p:txEl>
                                          </p:spTgt>
                                        </p:tgtEl>
                                        <p:attrNameLst>
                                          <p:attrName>style.visibility</p:attrName>
                                        </p:attrNameLst>
                                      </p:cBhvr>
                                      <p:to>
                                        <p:strVal val="visible"/>
                                      </p:to>
                                    </p:set>
                                    <p:animEffect transition="in" filter="fade">
                                      <p:cBhvr>
                                        <p:cTn id="7" dur="500"/>
                                        <p:tgtEl>
                                          <p:spTgt spid="5">
                                            <p:txEl>
                                              <p:charRg st="21" end="4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382000" cy="4221163"/>
          </a:xfrm>
        </p:spPr>
        <p:txBody>
          <a:bodyPr>
            <a:noAutofit/>
          </a:bodyPr>
          <a:lstStyle/>
          <a:p>
            <a:pPr marL="0" lvl="0" indent="0">
              <a:lnSpc>
                <a:spcPct val="90000"/>
              </a:lnSpc>
              <a:spcBef>
                <a:spcPts val="0"/>
              </a:spcBef>
              <a:spcAft>
                <a:spcPts val="1200"/>
              </a:spcAft>
              <a:buNone/>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When sin was ushered in, death was as well. Three things suffered brokenness:</a:t>
            </a:r>
          </a:p>
          <a:p>
            <a:pPr marL="0" lvl="0" indent="0">
              <a:lnSpc>
                <a:spcPct val="90000"/>
              </a:lnSpc>
              <a:spcBef>
                <a:spcPts val="0"/>
              </a:spcBef>
              <a:spcAft>
                <a:spcPts val="1200"/>
              </a:spcAft>
              <a:buNone/>
            </a:pPr>
            <a:r>
              <a:rPr lang="en-US" sz="4800" b="1" dirty="0" smtClean="0">
                <a:solidFill>
                  <a:schemeClr val="tx1"/>
                </a:solidFill>
                <a:effectLst>
                  <a:outerShdw blurRad="38100" dist="38100" dir="2700000" algn="tl">
                    <a:srgbClr val="424634"/>
                  </a:outerShdw>
                </a:effectLst>
                <a:latin typeface="Calibri" pitchFamily="34" charset="0"/>
                <a:cs typeface="Calibri" pitchFamily="34" charset="0"/>
              </a:rPr>
              <a:t>1.</a:t>
            </a:r>
            <a:r>
              <a:rPr lang="en-US" sz="4800" b="1" dirty="0" smtClean="0">
                <a:solidFill>
                  <a:srgbClr val="FFFF99"/>
                </a:solidFill>
                <a:effectLst>
                  <a:outerShdw blurRad="38100" dist="38100" dir="2700000" algn="tl">
                    <a:srgbClr val="424634"/>
                  </a:outerShdw>
                </a:effectLst>
                <a:latin typeface="Calibri" pitchFamily="34" charset="0"/>
                <a:cs typeface="Calibri" pitchFamily="34" charset="0"/>
              </a:rPr>
              <a:t> Man was separated from God</a:t>
            </a:r>
          </a:p>
          <a:p>
            <a:pPr marL="0" lvl="0" indent="0">
              <a:lnSpc>
                <a:spcPct val="90000"/>
              </a:lnSpc>
              <a:spcBef>
                <a:spcPts val="0"/>
              </a:spcBef>
              <a:spcAft>
                <a:spcPts val="1200"/>
              </a:spcAft>
              <a:buNone/>
            </a:pPr>
            <a:r>
              <a:rPr lang="en-US" sz="4800" b="1" dirty="0" smtClean="0">
                <a:solidFill>
                  <a:schemeClr val="tx1"/>
                </a:solidFill>
                <a:effectLst>
                  <a:outerShdw blurRad="38100" dist="38100" dir="2700000" algn="tl">
                    <a:srgbClr val="424634"/>
                  </a:outerShdw>
                </a:effectLst>
                <a:latin typeface="Calibri" pitchFamily="34" charset="0"/>
                <a:cs typeface="Calibri" pitchFamily="34" charset="0"/>
              </a:rPr>
              <a:t>2. </a:t>
            </a:r>
            <a:r>
              <a:rPr lang="en-US" sz="4800" b="1" dirty="0" smtClean="0">
                <a:solidFill>
                  <a:srgbClr val="FFFF99"/>
                </a:solidFill>
                <a:effectLst>
                  <a:outerShdw blurRad="38100" dist="38100" dir="2700000" algn="tl">
                    <a:srgbClr val="424634"/>
                  </a:outerShdw>
                </a:effectLst>
                <a:latin typeface="Calibri" pitchFamily="34" charset="0"/>
                <a:cs typeface="Calibri" pitchFamily="34" charset="0"/>
              </a:rPr>
              <a:t>Man’s relationship with </a:t>
            </a:r>
            <a:br>
              <a:rPr lang="en-US" sz="4800" b="1" dirty="0" smtClean="0">
                <a:solidFill>
                  <a:srgbClr val="FFFF99"/>
                </a:solidFill>
                <a:effectLst>
                  <a:outerShdw blurRad="38100" dist="38100" dir="2700000" algn="tl">
                    <a:srgbClr val="424634"/>
                  </a:outerShdw>
                </a:effectLst>
                <a:latin typeface="Calibri" pitchFamily="34" charset="0"/>
                <a:cs typeface="Calibri" pitchFamily="34" charset="0"/>
              </a:rPr>
            </a:br>
            <a:r>
              <a:rPr lang="en-US" sz="4800" b="1" dirty="0" smtClean="0">
                <a:solidFill>
                  <a:srgbClr val="FFFF99"/>
                </a:solidFill>
                <a:effectLst>
                  <a:outerShdw blurRad="38100" dist="38100" dir="2700000" algn="tl">
                    <a:srgbClr val="424634"/>
                  </a:outerShdw>
                </a:effectLst>
                <a:latin typeface="Calibri" pitchFamily="34" charset="0"/>
                <a:cs typeface="Calibri" pitchFamily="34" charset="0"/>
              </a:rPr>
              <a:t>    others began decaying</a:t>
            </a:r>
          </a:p>
          <a:p>
            <a:pPr marL="0" lvl="0" indent="0">
              <a:lnSpc>
                <a:spcPct val="90000"/>
              </a:lnSpc>
              <a:spcBef>
                <a:spcPts val="0"/>
              </a:spcBef>
              <a:spcAft>
                <a:spcPts val="1200"/>
              </a:spcAft>
              <a:buNone/>
            </a:pPr>
            <a:r>
              <a:rPr lang="en-US" sz="4800" b="1" dirty="0" smtClean="0">
                <a:solidFill>
                  <a:schemeClr val="tx1"/>
                </a:solidFill>
                <a:effectLst>
                  <a:outerShdw blurRad="38100" dist="38100" dir="2700000" algn="tl">
                    <a:srgbClr val="424634"/>
                  </a:outerShdw>
                </a:effectLst>
                <a:latin typeface="Calibri" pitchFamily="34" charset="0"/>
                <a:cs typeface="Calibri" pitchFamily="34" charset="0"/>
              </a:rPr>
              <a:t>3. </a:t>
            </a:r>
            <a:r>
              <a:rPr lang="en-US" sz="4800" b="1" dirty="0" smtClean="0">
                <a:solidFill>
                  <a:srgbClr val="FFFF99"/>
                </a:solidFill>
                <a:effectLst>
                  <a:outerShdw blurRad="38100" dist="38100" dir="2700000" algn="tl">
                    <a:srgbClr val="424634"/>
                  </a:outerShdw>
                </a:effectLst>
                <a:latin typeface="Calibri" pitchFamily="34" charset="0"/>
                <a:cs typeface="Calibri" pitchFamily="34" charset="0"/>
              </a:rPr>
              <a:t>Creation began decaying</a:t>
            </a: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5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382000" cy="4221163"/>
          </a:xfrm>
        </p:spPr>
        <p:txBody>
          <a:bodyPr>
            <a:noAutofit/>
          </a:bodyPr>
          <a:lstStyle/>
          <a:p>
            <a:pPr marL="0" lvl="0" indent="0">
              <a:lnSpc>
                <a:spcPct val="90000"/>
              </a:lnSpc>
              <a:spcBef>
                <a:spcPts val="0"/>
              </a:spcBef>
              <a:spcAft>
                <a:spcPts val="1200"/>
              </a:spcAft>
              <a:buNone/>
            </a:pPr>
            <a:r>
              <a:rPr lang="en-US" sz="6000" b="1" dirty="0" smtClean="0">
                <a:solidFill>
                  <a:schemeClr val="tx1"/>
                </a:solidFill>
                <a:effectLst>
                  <a:outerShdw blurRad="38100" dist="38100" dir="2700000" algn="tl">
                    <a:srgbClr val="424634"/>
                  </a:outerShdw>
                </a:effectLst>
                <a:latin typeface="Calibri" pitchFamily="34" charset="0"/>
                <a:cs typeface="Calibri" pitchFamily="34" charset="0"/>
              </a:rPr>
              <a:t>Answers:</a:t>
            </a:r>
          </a:p>
          <a:p>
            <a:pPr marL="0" lvl="0" indent="0">
              <a:lnSpc>
                <a:spcPct val="90000"/>
              </a:lnSpc>
              <a:spcBef>
                <a:spcPts val="0"/>
              </a:spcBef>
              <a:spcAft>
                <a:spcPts val="1200"/>
              </a:spcAft>
              <a:buNone/>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3b) Jesus answered the disciples and said the reason was not because of the blind man’s individual sin nor his parents’ </a:t>
            </a:r>
            <a:r>
              <a:rPr lang="en-US" sz="5500" b="1" dirty="0" smtClean="0">
                <a:solidFill>
                  <a:srgbClr val="FFFF99"/>
                </a:solidFill>
                <a:effectLst>
                  <a:outerShdw blurRad="38100" dist="38100" dir="2700000" algn="tl">
                    <a:srgbClr val="424634"/>
                  </a:outerShdw>
                </a:effectLst>
                <a:latin typeface="Calibri" pitchFamily="34" charset="0"/>
                <a:cs typeface="Calibri" pitchFamily="34" charset="0"/>
              </a:rPr>
              <a:t>(directly)</a:t>
            </a:r>
            <a:endParaRPr lang="en-US" sz="5500" b="1" dirty="0" smtClean="0">
              <a:solidFill>
                <a:srgbClr val="FFFF99"/>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890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686800" cy="4678363"/>
          </a:xfrm>
        </p:spPr>
        <p:txBody>
          <a:bodyPr>
            <a:noAutofit/>
          </a:bodyPr>
          <a:lstStyle/>
          <a:p>
            <a:pPr marL="0" indent="0">
              <a:spcBef>
                <a:spcPts val="0"/>
              </a:spcBef>
              <a:spcAft>
                <a:spcPts val="1200"/>
              </a:spcAft>
              <a:buNone/>
            </a:pPr>
            <a:r>
              <a:rPr lang="en-US" sz="330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Luke 13:1-5</a:t>
            </a:r>
            <a:r>
              <a:rPr lang="en-US" sz="330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2500" b="1" dirty="0" smtClean="0">
                <a:solidFill>
                  <a:schemeClr val="tx1"/>
                </a:solidFill>
                <a:effectLst>
                  <a:outerShdw blurRad="50800" dist="50800" dir="5400000" algn="ctr" rotWithShape="0">
                    <a:srgbClr val="424634"/>
                  </a:outerShdw>
                </a:effectLst>
                <a:latin typeface="Calibri" pitchFamily="34" charset="0"/>
                <a:cs typeface="Calibri" pitchFamily="34" charset="0"/>
              </a:rPr>
              <a:t>(NLT)</a:t>
            </a:r>
            <a:endParaRPr lang="en-US" sz="2500" b="1" dirty="0">
              <a:solidFill>
                <a:schemeClr val="tx1"/>
              </a:solidFill>
              <a:effectLst>
                <a:outerShdw blurRad="50800" dist="50800" dir="5400000" algn="ctr" rotWithShape="0">
                  <a:srgbClr val="424634"/>
                </a:outerShdw>
              </a:effectLst>
              <a:latin typeface="Calibri" pitchFamily="34" charset="0"/>
              <a:cs typeface="Calibri" pitchFamily="34" charset="0"/>
            </a:endParaRPr>
          </a:p>
          <a:p>
            <a:pPr marL="0" indent="0">
              <a:lnSpc>
                <a:spcPct val="90000"/>
              </a:lnSpc>
              <a:spcBef>
                <a:spcPts val="0"/>
              </a:spcBef>
              <a:spcAft>
                <a:spcPts val="1800"/>
              </a:spcAft>
              <a:buNone/>
            </a:pPr>
            <a:r>
              <a:rPr lang="en-US" sz="3300" b="1" dirty="0">
                <a:solidFill>
                  <a:schemeClr val="tx1"/>
                </a:solidFill>
                <a:effectLst>
                  <a:outerShdw blurRad="50800" dist="50800" dir="5400000" algn="ctr" rotWithShape="0">
                    <a:srgbClr val="424634"/>
                  </a:outerShdw>
                </a:effectLst>
                <a:latin typeface="Calibri" pitchFamily="34" charset="0"/>
                <a:cs typeface="Calibri" pitchFamily="34" charset="0"/>
              </a:rPr>
              <a:t>About this time Jesus was informed that Pilate had murdered some people from Galilee as they were offering sacrifices at the Temple. </a:t>
            </a:r>
            <a:r>
              <a:rPr lang="en-US" sz="3300" b="1" dirty="0" smtClean="0">
                <a:solidFill>
                  <a:schemeClr val="tx1"/>
                </a:solidFill>
                <a:effectLst>
                  <a:outerShdw blurRad="50800" dist="50800" dir="5400000" algn="ctr" rotWithShape="0">
                    <a:srgbClr val="424634"/>
                  </a:outerShdw>
                </a:effectLst>
                <a:latin typeface="Calibri" pitchFamily="34" charset="0"/>
                <a:cs typeface="Calibri" pitchFamily="34" charset="0"/>
              </a:rPr>
              <a:t>“Do </a:t>
            </a:r>
            <a:r>
              <a:rPr lang="en-US" sz="3300" b="1" dirty="0">
                <a:solidFill>
                  <a:schemeClr val="tx1"/>
                </a:solidFill>
                <a:effectLst>
                  <a:outerShdw blurRad="50800" dist="50800" dir="5400000" algn="ctr" rotWithShape="0">
                    <a:srgbClr val="424634"/>
                  </a:outerShdw>
                </a:effectLst>
                <a:latin typeface="Calibri" pitchFamily="34" charset="0"/>
                <a:cs typeface="Calibri" pitchFamily="34" charset="0"/>
              </a:rPr>
              <a:t>you think those Galileans were worse sinners than all the other people from Galilee?” Jesus asked. “Is that why they suffered? </a:t>
            </a:r>
            <a:r>
              <a:rPr lang="en-US" sz="3300" b="1" dirty="0" smtClean="0">
                <a:solidFill>
                  <a:schemeClr val="tx1"/>
                </a:solidFill>
                <a:effectLst>
                  <a:outerShdw blurRad="50800" dist="50800" dir="5400000" algn="ctr" rotWithShape="0">
                    <a:srgbClr val="424634"/>
                  </a:outerShdw>
                </a:effectLst>
                <a:latin typeface="Calibri" pitchFamily="34" charset="0"/>
                <a:cs typeface="Calibri" pitchFamily="34" charset="0"/>
              </a:rPr>
              <a:t>Not </a:t>
            </a:r>
            <a:r>
              <a:rPr lang="en-US" sz="3300" b="1" dirty="0">
                <a:solidFill>
                  <a:schemeClr val="tx1"/>
                </a:solidFill>
                <a:effectLst>
                  <a:outerShdw blurRad="50800" dist="50800" dir="5400000" algn="ctr" rotWithShape="0">
                    <a:srgbClr val="424634"/>
                  </a:outerShdw>
                </a:effectLst>
                <a:latin typeface="Calibri" pitchFamily="34" charset="0"/>
                <a:cs typeface="Calibri" pitchFamily="34" charset="0"/>
              </a:rPr>
              <a:t>at all! And you will perish, too, unless you repent of your sins and turn to God. </a:t>
            </a:r>
            <a:r>
              <a:rPr lang="en-US" sz="3300" b="1" dirty="0" smtClean="0">
                <a:solidFill>
                  <a:schemeClr val="tx1"/>
                </a:solidFill>
                <a:effectLst>
                  <a:outerShdw blurRad="50800" dist="50800" dir="5400000" algn="ctr" rotWithShape="0">
                    <a:srgbClr val="424634"/>
                  </a:outerShdw>
                </a:effectLst>
                <a:latin typeface="Calibri" pitchFamily="34" charset="0"/>
                <a:cs typeface="Calibri" pitchFamily="34" charset="0"/>
              </a:rPr>
              <a:t>And </a:t>
            </a:r>
            <a:r>
              <a:rPr lang="en-US" sz="3300" b="1" dirty="0">
                <a:solidFill>
                  <a:schemeClr val="tx1"/>
                </a:solidFill>
                <a:effectLst>
                  <a:outerShdw blurRad="50800" dist="50800" dir="5400000" algn="ctr" rotWithShape="0">
                    <a:srgbClr val="424634"/>
                  </a:outerShdw>
                </a:effectLst>
                <a:latin typeface="Calibri" pitchFamily="34" charset="0"/>
                <a:cs typeface="Calibri" pitchFamily="34" charset="0"/>
              </a:rPr>
              <a:t>what about the eighteen people who died when the tower in Siloam fell on them? Were they the worst sinners in </a:t>
            </a:r>
            <a:r>
              <a:rPr lang="en-US" sz="3300" b="1" dirty="0" smtClean="0">
                <a:solidFill>
                  <a:schemeClr val="tx1"/>
                </a:solidFill>
                <a:effectLst>
                  <a:outerShdw blurRad="50800" dist="50800" dir="5400000" algn="ctr" rotWithShape="0">
                    <a:srgbClr val="424634"/>
                  </a:outerShdw>
                </a:effectLst>
                <a:latin typeface="Calibri" pitchFamily="34" charset="0"/>
                <a:cs typeface="Calibri" pitchFamily="34" charset="0"/>
              </a:rPr>
              <a:t>Jerusalem? No</a:t>
            </a:r>
            <a:r>
              <a:rPr lang="en-US" sz="3300" b="1" dirty="0">
                <a:solidFill>
                  <a:schemeClr val="tx1"/>
                </a:solidFill>
                <a:effectLst>
                  <a:outerShdw blurRad="50800" dist="50800" dir="5400000" algn="ctr" rotWithShape="0">
                    <a:srgbClr val="424634"/>
                  </a:outerShdw>
                </a:effectLst>
                <a:latin typeface="Calibri" pitchFamily="34" charset="0"/>
                <a:cs typeface="Calibri" pitchFamily="34" charset="0"/>
              </a:rPr>
              <a:t>, and I tell you again that unless you repent, you will perish, too.”</a:t>
            </a:r>
            <a:endParaRPr lang="en-US" sz="33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931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534400" cy="4221163"/>
          </a:xfrm>
        </p:spPr>
        <p:txBody>
          <a:bodyPr>
            <a:noAutofit/>
          </a:bodyPr>
          <a:lstStyle/>
          <a:p>
            <a:pPr marL="0" lvl="0" indent="0">
              <a:lnSpc>
                <a:spcPct val="90000"/>
              </a:lnSpc>
              <a:spcBef>
                <a:spcPts val="0"/>
              </a:spcBef>
              <a:spcAft>
                <a:spcPts val="1200"/>
              </a:spcAft>
              <a:buNone/>
            </a:pPr>
            <a:r>
              <a:rPr lang="en-US" sz="6000" b="1" dirty="0" smtClean="0">
                <a:solidFill>
                  <a:schemeClr val="tx1"/>
                </a:solidFill>
                <a:effectLst>
                  <a:outerShdw blurRad="38100" dist="38100" dir="2700000" algn="tl">
                    <a:srgbClr val="424634"/>
                  </a:outerShdw>
                </a:effectLst>
                <a:latin typeface="Calibri" pitchFamily="34" charset="0"/>
                <a:cs typeface="Calibri" pitchFamily="34" charset="0"/>
              </a:rPr>
              <a:t>Answers:</a:t>
            </a:r>
          </a:p>
          <a:p>
            <a:pPr marL="0" lvl="0" indent="0">
              <a:lnSpc>
                <a:spcPct val="90000"/>
              </a:lnSpc>
              <a:spcBef>
                <a:spcPts val="0"/>
              </a:spcBef>
              <a:spcAft>
                <a:spcPts val="1200"/>
              </a:spcAft>
              <a:buNone/>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4) God </a:t>
            </a:r>
            <a:r>
              <a:rPr lang="en-US" sz="5500" b="1" dirty="0">
                <a:solidFill>
                  <a:srgbClr val="FFFF99"/>
                </a:solidFill>
                <a:effectLst>
                  <a:outerShdw blurRad="38100" dist="38100" dir="2700000" algn="tl">
                    <a:srgbClr val="424634"/>
                  </a:outerShdw>
                </a:effectLst>
                <a:latin typeface="Calibri" pitchFamily="34" charset="0"/>
                <a:cs typeface="Calibri" pitchFamily="34" charset="0"/>
              </a:rPr>
              <a:t>allows</a:t>
            </a:r>
            <a:r>
              <a:rPr lang="en-US" sz="5500" b="1" dirty="0">
                <a:solidFill>
                  <a:schemeClr val="tx1"/>
                </a:solidFill>
                <a:effectLst>
                  <a:outerShdw blurRad="38100" dist="38100" dir="2700000" algn="tl">
                    <a:srgbClr val="424634"/>
                  </a:outerShdw>
                </a:effectLst>
                <a:latin typeface="Calibri" pitchFamily="34" charset="0"/>
                <a:cs typeface="Calibri" pitchFamily="34" charset="0"/>
              </a:rPr>
              <a:t> suffering for good and </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necessary reasons:</a:t>
            </a:r>
          </a:p>
          <a:p>
            <a:pPr>
              <a:lnSpc>
                <a:spcPct val="90000"/>
              </a:lnSpc>
              <a:spcBef>
                <a:spcPts val="0"/>
              </a:spcBef>
              <a:spcAft>
                <a:spcPts val="600"/>
              </a:spcAft>
            </a:pPr>
            <a:r>
              <a:rPr lang="en-US" sz="5500" b="1" dirty="0">
                <a:solidFill>
                  <a:schemeClr val="tx1"/>
                </a:solidFill>
                <a:effectLst>
                  <a:outerShdw blurRad="38100" dist="38100" dir="2700000" algn="tl">
                    <a:srgbClr val="424634"/>
                  </a:outerShdw>
                </a:effectLst>
                <a:latin typeface="Calibri" pitchFamily="34" charset="0"/>
                <a:cs typeface="Calibri" pitchFamily="34" charset="0"/>
              </a:rPr>
              <a:t> </a:t>
            </a:r>
            <a:r>
              <a:rPr lang="en-US" sz="5500" b="1" dirty="0" smtClean="0">
                <a:solidFill>
                  <a:srgbClr val="FFFF99"/>
                </a:solidFill>
                <a:effectLst>
                  <a:outerShdw blurRad="38100" dist="38100" dir="2700000" algn="tl">
                    <a:srgbClr val="424634"/>
                  </a:outerShdw>
                </a:effectLst>
                <a:latin typeface="Calibri" pitchFamily="34" charset="0"/>
                <a:cs typeface="Calibri" pitchFamily="34" charset="0"/>
              </a:rPr>
              <a:t>To draw people towards Christ</a:t>
            </a:r>
            <a:endParaRPr lang="en-US" sz="5500" b="1" dirty="0">
              <a:solidFill>
                <a:srgbClr val="FFFF99"/>
              </a:solidFill>
              <a:effectLst>
                <a:outerShdw blurRad="38100" dist="38100" dir="2700000" algn="tl">
                  <a:srgbClr val="424634"/>
                </a:outerShdw>
              </a:effectLst>
              <a:latin typeface="Calibri" pitchFamily="34" charset="0"/>
              <a:cs typeface="Calibri" pitchFamily="34" charset="0"/>
            </a:endParaRPr>
          </a:p>
          <a:p>
            <a:pPr lvl="1">
              <a:lnSpc>
                <a:spcPct val="90000"/>
              </a:lnSpc>
              <a:spcBef>
                <a:spcPts val="0"/>
              </a:spcBef>
              <a:spcAft>
                <a:spcPts val="1200"/>
              </a:spcAft>
            </a:pPr>
            <a:r>
              <a:rPr lang="en-US" sz="5100" b="1" dirty="0" smtClean="0">
                <a:solidFill>
                  <a:schemeClr val="tx1"/>
                </a:solidFill>
                <a:effectLst>
                  <a:outerShdw blurRad="38100" dist="38100" dir="2700000" algn="tl">
                    <a:srgbClr val="424634"/>
                  </a:outerShdw>
                </a:effectLst>
                <a:latin typeface="Calibri" pitchFamily="34" charset="0"/>
                <a:cs typeface="Calibri" pitchFamily="34" charset="0"/>
              </a:rPr>
              <a:t>A sick person makes an appointment with a physician</a:t>
            </a:r>
            <a:endParaRPr lang="en-US" sz="5100" b="1" dirty="0" smtClean="0">
              <a:solidFill>
                <a:srgbClr val="FFFF99"/>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995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534400" cy="4221163"/>
          </a:xfrm>
        </p:spPr>
        <p:txBody>
          <a:bodyPr>
            <a:noAutofit/>
          </a:bodyPr>
          <a:lstStyle/>
          <a:p>
            <a:pPr marL="0" lvl="0" indent="0">
              <a:lnSpc>
                <a:spcPct val="90000"/>
              </a:lnSpc>
              <a:spcBef>
                <a:spcPts val="0"/>
              </a:spcBef>
              <a:spcAft>
                <a:spcPts val="1200"/>
              </a:spcAft>
              <a:buNone/>
            </a:pPr>
            <a:r>
              <a:rPr lang="en-US" sz="6000" b="1" dirty="0" smtClean="0">
                <a:solidFill>
                  <a:schemeClr val="tx1"/>
                </a:solidFill>
                <a:effectLst>
                  <a:outerShdw blurRad="38100" dist="38100" dir="2700000" algn="tl">
                    <a:srgbClr val="424634"/>
                  </a:outerShdw>
                </a:effectLst>
                <a:latin typeface="Calibri" pitchFamily="34" charset="0"/>
                <a:cs typeface="Calibri" pitchFamily="34" charset="0"/>
              </a:rPr>
              <a:t>Answers:</a:t>
            </a:r>
          </a:p>
          <a:p>
            <a:pPr marL="0" lvl="0" indent="0">
              <a:lnSpc>
                <a:spcPct val="90000"/>
              </a:lnSpc>
              <a:spcBef>
                <a:spcPts val="0"/>
              </a:spcBef>
              <a:spcAft>
                <a:spcPts val="1200"/>
              </a:spcAft>
              <a:buNone/>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4) God </a:t>
            </a:r>
            <a:r>
              <a:rPr lang="en-US" sz="5500" b="1" dirty="0">
                <a:solidFill>
                  <a:srgbClr val="FFFF99"/>
                </a:solidFill>
                <a:effectLst>
                  <a:outerShdw blurRad="38100" dist="38100" dir="2700000" algn="tl">
                    <a:srgbClr val="424634"/>
                  </a:outerShdw>
                </a:effectLst>
                <a:latin typeface="Calibri" pitchFamily="34" charset="0"/>
                <a:cs typeface="Calibri" pitchFamily="34" charset="0"/>
              </a:rPr>
              <a:t>allows</a:t>
            </a:r>
            <a:r>
              <a:rPr lang="en-US" sz="5500" b="1" dirty="0">
                <a:solidFill>
                  <a:schemeClr val="tx1"/>
                </a:solidFill>
                <a:effectLst>
                  <a:outerShdw blurRad="38100" dist="38100" dir="2700000" algn="tl">
                    <a:srgbClr val="424634"/>
                  </a:outerShdw>
                </a:effectLst>
                <a:latin typeface="Calibri" pitchFamily="34" charset="0"/>
                <a:cs typeface="Calibri" pitchFamily="34" charset="0"/>
              </a:rPr>
              <a:t> suffering for good and </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necessary reasons:</a:t>
            </a:r>
          </a:p>
          <a:p>
            <a:pPr>
              <a:lnSpc>
                <a:spcPct val="80000"/>
              </a:lnSpc>
              <a:spcBef>
                <a:spcPts val="0"/>
              </a:spcBef>
            </a:pPr>
            <a:r>
              <a:rPr lang="en-US" sz="4900" b="1" u="sng" dirty="0" smtClean="0">
                <a:solidFill>
                  <a:schemeClr val="tx1"/>
                </a:solidFill>
                <a:effectLst>
                  <a:outerShdw blurRad="38100" dist="38100" dir="2700000" algn="tl">
                    <a:srgbClr val="424634"/>
                  </a:outerShdw>
                </a:effectLst>
                <a:latin typeface="Calibri" pitchFamily="34" charset="0"/>
                <a:cs typeface="Calibri" pitchFamily="34" charset="0"/>
              </a:rPr>
              <a:t>2 </a:t>
            </a:r>
            <a:r>
              <a:rPr lang="en-US" sz="4900" b="1" u="sng" dirty="0">
                <a:solidFill>
                  <a:schemeClr val="tx1"/>
                </a:solidFill>
                <a:effectLst>
                  <a:outerShdw blurRad="38100" dist="38100" dir="2700000" algn="tl">
                    <a:srgbClr val="424634"/>
                  </a:outerShdw>
                </a:effectLst>
                <a:latin typeface="Calibri" pitchFamily="34" charset="0"/>
                <a:cs typeface="Calibri" pitchFamily="34" charset="0"/>
              </a:rPr>
              <a:t>Corinthians </a:t>
            </a:r>
            <a:r>
              <a:rPr lang="en-US" sz="4900" b="1" u="sng" dirty="0" smtClean="0">
                <a:solidFill>
                  <a:schemeClr val="tx1"/>
                </a:solidFill>
                <a:effectLst>
                  <a:outerShdw blurRad="38100" dist="38100" dir="2700000" algn="tl">
                    <a:srgbClr val="424634"/>
                  </a:outerShdw>
                </a:effectLst>
                <a:latin typeface="Calibri" pitchFamily="34" charset="0"/>
                <a:cs typeface="Calibri" pitchFamily="34" charset="0"/>
              </a:rPr>
              <a:t>1:9</a:t>
            </a:r>
            <a:r>
              <a:rPr lang="en-US" sz="4900" b="1" dirty="0" smtClean="0">
                <a:solidFill>
                  <a:schemeClr val="tx1"/>
                </a:solidFill>
                <a:effectLst>
                  <a:outerShdw blurRad="38100" dist="38100" dir="2700000" algn="tl">
                    <a:srgbClr val="424634"/>
                  </a:outerShdw>
                </a:effectLst>
                <a:latin typeface="Calibri" pitchFamily="34" charset="0"/>
                <a:cs typeface="Calibri" pitchFamily="34" charset="0"/>
              </a:rPr>
              <a:t> </a:t>
            </a: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(CEV)</a:t>
            </a:r>
            <a:b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4900" b="1" dirty="0">
                <a:solidFill>
                  <a:schemeClr val="tx1"/>
                </a:solidFill>
                <a:effectLst>
                  <a:outerShdw blurRad="38100" dist="38100" dir="2700000" algn="tl">
                    <a:srgbClr val="424634"/>
                  </a:outerShdw>
                </a:effectLst>
                <a:latin typeface="Calibri" pitchFamily="34" charset="0"/>
                <a:cs typeface="Calibri" pitchFamily="34" charset="0"/>
              </a:rPr>
              <a:t>W</a:t>
            </a:r>
            <a:r>
              <a:rPr lang="en-US" sz="4900" b="1" dirty="0" smtClean="0">
                <a:solidFill>
                  <a:schemeClr val="tx1"/>
                </a:solidFill>
                <a:effectLst>
                  <a:outerShdw blurRad="38100" dist="38100" dir="2700000" algn="tl">
                    <a:srgbClr val="424634"/>
                  </a:outerShdw>
                </a:effectLst>
                <a:latin typeface="Calibri" pitchFamily="34" charset="0"/>
                <a:cs typeface="Calibri" pitchFamily="34" charset="0"/>
              </a:rPr>
              <a:t>e </a:t>
            </a:r>
            <a:r>
              <a:rPr lang="en-US" sz="4900" b="1" dirty="0">
                <a:solidFill>
                  <a:schemeClr val="tx1"/>
                </a:solidFill>
                <a:effectLst>
                  <a:outerShdw blurRad="38100" dist="38100" dir="2700000" algn="tl">
                    <a:srgbClr val="424634"/>
                  </a:outerShdw>
                </a:effectLst>
                <a:latin typeface="Calibri" pitchFamily="34" charset="0"/>
                <a:cs typeface="Calibri" pitchFamily="34" charset="0"/>
              </a:rPr>
              <a:t>felt sure that we were going to die. But this </a:t>
            </a:r>
            <a:r>
              <a:rPr lang="en-US" sz="4900" b="1" dirty="0">
                <a:solidFill>
                  <a:srgbClr val="FFFF99"/>
                </a:solidFill>
                <a:effectLst>
                  <a:outerShdw blurRad="38100" dist="38100" dir="2700000" algn="tl">
                    <a:srgbClr val="424634"/>
                  </a:outerShdw>
                </a:effectLst>
                <a:latin typeface="Calibri" pitchFamily="34" charset="0"/>
                <a:cs typeface="Calibri" pitchFamily="34" charset="0"/>
              </a:rPr>
              <a:t>made us stop trusting in ourselves and start trusting God</a:t>
            </a:r>
            <a:r>
              <a:rPr lang="en-US" sz="4900" b="1" dirty="0">
                <a:solidFill>
                  <a:schemeClr val="tx1"/>
                </a:solidFill>
                <a:effectLst>
                  <a:outerShdw blurRad="38100" dist="38100" dir="2700000" algn="tl">
                    <a:srgbClr val="424634"/>
                  </a:outerShdw>
                </a:effectLst>
                <a:latin typeface="Calibri" pitchFamily="34" charset="0"/>
                <a:cs typeface="Calibri" pitchFamily="34" charset="0"/>
              </a:rPr>
              <a:t>, who </a:t>
            </a:r>
            <a:r>
              <a:rPr lang="en-US" sz="4900" b="1" dirty="0" smtClean="0">
                <a:solidFill>
                  <a:schemeClr val="tx1"/>
                </a:solidFill>
                <a:effectLst>
                  <a:outerShdw blurRad="38100" dist="38100" dir="2700000" algn="tl">
                    <a:srgbClr val="424634"/>
                  </a:outerShdw>
                </a:effectLst>
                <a:latin typeface="Calibri" pitchFamily="34" charset="0"/>
                <a:cs typeface="Calibri" pitchFamily="34" charset="0"/>
              </a:rPr>
              <a:t/>
            </a:r>
            <a:br>
              <a:rPr lang="en-US" sz="49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4900" b="1" dirty="0" smtClean="0">
                <a:solidFill>
                  <a:schemeClr val="tx1"/>
                </a:solidFill>
                <a:effectLst>
                  <a:outerShdw blurRad="38100" dist="38100" dir="2700000" algn="tl">
                    <a:srgbClr val="424634"/>
                  </a:outerShdw>
                </a:effectLst>
                <a:latin typeface="Calibri" pitchFamily="34" charset="0"/>
                <a:cs typeface="Calibri" pitchFamily="34" charset="0"/>
              </a:rPr>
              <a:t>raises </a:t>
            </a:r>
            <a:r>
              <a:rPr lang="en-US" sz="4900" b="1" dirty="0">
                <a:solidFill>
                  <a:schemeClr val="tx1"/>
                </a:solidFill>
                <a:effectLst>
                  <a:outerShdw blurRad="38100" dist="38100" dir="2700000" algn="tl">
                    <a:srgbClr val="424634"/>
                  </a:outerShdw>
                </a:effectLst>
                <a:latin typeface="Calibri" pitchFamily="34" charset="0"/>
                <a:cs typeface="Calibri" pitchFamily="34" charset="0"/>
              </a:rPr>
              <a:t>the dead to life.</a:t>
            </a: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7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534400" cy="4221163"/>
          </a:xfrm>
        </p:spPr>
        <p:txBody>
          <a:bodyPr>
            <a:noAutofit/>
          </a:bodyPr>
          <a:lstStyle/>
          <a:p>
            <a:pPr marL="0" lvl="0" indent="0">
              <a:lnSpc>
                <a:spcPct val="90000"/>
              </a:lnSpc>
              <a:spcBef>
                <a:spcPts val="0"/>
              </a:spcBef>
              <a:spcAft>
                <a:spcPts val="1200"/>
              </a:spcAft>
              <a:buNone/>
            </a:pPr>
            <a:r>
              <a:rPr lang="en-US" sz="6000" b="1" dirty="0" smtClean="0">
                <a:solidFill>
                  <a:schemeClr val="tx1"/>
                </a:solidFill>
                <a:effectLst>
                  <a:outerShdw blurRad="38100" dist="38100" dir="2700000" algn="tl">
                    <a:srgbClr val="424634"/>
                  </a:outerShdw>
                </a:effectLst>
                <a:latin typeface="Calibri" pitchFamily="34" charset="0"/>
                <a:cs typeface="Calibri" pitchFamily="34" charset="0"/>
              </a:rPr>
              <a:t>Answers:</a:t>
            </a:r>
          </a:p>
          <a:p>
            <a:pPr marL="0" lvl="0" indent="0">
              <a:lnSpc>
                <a:spcPct val="90000"/>
              </a:lnSpc>
              <a:spcBef>
                <a:spcPts val="0"/>
              </a:spcBef>
              <a:spcAft>
                <a:spcPts val="1200"/>
              </a:spcAft>
              <a:buNone/>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4) God </a:t>
            </a:r>
            <a:r>
              <a:rPr lang="en-US" sz="5500" b="1" dirty="0">
                <a:solidFill>
                  <a:srgbClr val="FFFF99"/>
                </a:solidFill>
                <a:effectLst>
                  <a:outerShdw blurRad="38100" dist="38100" dir="2700000" algn="tl">
                    <a:srgbClr val="424634"/>
                  </a:outerShdw>
                </a:effectLst>
                <a:latin typeface="Calibri" pitchFamily="34" charset="0"/>
                <a:cs typeface="Calibri" pitchFamily="34" charset="0"/>
              </a:rPr>
              <a:t>allows</a:t>
            </a:r>
            <a:r>
              <a:rPr lang="en-US" sz="5500" b="1" dirty="0">
                <a:solidFill>
                  <a:schemeClr val="tx1"/>
                </a:solidFill>
                <a:effectLst>
                  <a:outerShdw blurRad="38100" dist="38100" dir="2700000" algn="tl">
                    <a:srgbClr val="424634"/>
                  </a:outerShdw>
                </a:effectLst>
                <a:latin typeface="Calibri" pitchFamily="34" charset="0"/>
                <a:cs typeface="Calibri" pitchFamily="34" charset="0"/>
              </a:rPr>
              <a:t> suffering for good and </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necessary reasons:</a:t>
            </a:r>
          </a:p>
          <a:p>
            <a:pPr>
              <a:lnSpc>
                <a:spcPct val="90000"/>
              </a:lnSpc>
              <a:spcBef>
                <a:spcPts val="0"/>
              </a:spcBef>
              <a:spcAft>
                <a:spcPts val="600"/>
              </a:spcAft>
            </a:pPr>
            <a:r>
              <a:rPr lang="en-US" sz="5500" b="1" dirty="0">
                <a:solidFill>
                  <a:schemeClr val="tx1"/>
                </a:solidFill>
                <a:effectLst>
                  <a:outerShdw blurRad="38100" dist="38100" dir="2700000" algn="tl">
                    <a:srgbClr val="424634"/>
                  </a:outerShdw>
                </a:effectLst>
                <a:latin typeface="Calibri" pitchFamily="34" charset="0"/>
                <a:cs typeface="Calibri" pitchFamily="34" charset="0"/>
              </a:rPr>
              <a:t> </a:t>
            </a:r>
            <a:r>
              <a:rPr lang="en-US" sz="5500" b="1" dirty="0" smtClean="0">
                <a:solidFill>
                  <a:srgbClr val="FFFF99"/>
                </a:solidFill>
                <a:effectLst>
                  <a:outerShdw blurRad="38100" dist="38100" dir="2700000" algn="tl">
                    <a:srgbClr val="424634"/>
                  </a:outerShdw>
                </a:effectLst>
                <a:latin typeface="Calibri" pitchFamily="34" charset="0"/>
                <a:cs typeface="Calibri" pitchFamily="34" charset="0"/>
              </a:rPr>
              <a:t>To develop our character, to become more like Christ.</a:t>
            </a:r>
            <a:endParaRPr lang="en-US" sz="5100" b="1" dirty="0" smtClean="0">
              <a:solidFill>
                <a:srgbClr val="FFFF99"/>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627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686800" cy="4678363"/>
          </a:xfrm>
        </p:spPr>
        <p:txBody>
          <a:bodyPr>
            <a:noAutofit/>
          </a:bodyPr>
          <a:lstStyle/>
          <a:p>
            <a:pPr marL="0" indent="0">
              <a:spcBef>
                <a:spcPts val="0"/>
              </a:spcBef>
              <a:spcAft>
                <a:spcPts val="600"/>
              </a:spcAft>
              <a:buNone/>
            </a:pPr>
            <a:r>
              <a:rPr lang="en-US" sz="370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Romans 5:3-4</a:t>
            </a:r>
            <a:r>
              <a:rPr lang="en-US" sz="370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2700" b="1" dirty="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700" b="1" dirty="0" smtClean="0">
                <a:solidFill>
                  <a:schemeClr val="tx1"/>
                </a:solidFill>
                <a:effectLst>
                  <a:outerShdw blurRad="50800" dist="50800" dir="5400000" algn="ctr" rotWithShape="0">
                    <a:srgbClr val="424634"/>
                  </a:outerShdw>
                </a:effectLst>
                <a:latin typeface="Calibri" pitchFamily="34" charset="0"/>
                <a:cs typeface="Calibri" pitchFamily="34" charset="0"/>
              </a:rPr>
              <a:t>Not </a:t>
            </a:r>
            <a:r>
              <a:rPr lang="en-US" sz="3700" b="1" dirty="0">
                <a:solidFill>
                  <a:schemeClr val="tx1"/>
                </a:solidFill>
                <a:effectLst>
                  <a:outerShdw blurRad="50800" dist="50800" dir="5400000" algn="ctr" rotWithShape="0">
                    <a:srgbClr val="424634"/>
                  </a:outerShdw>
                </a:effectLst>
                <a:latin typeface="Calibri" pitchFamily="34" charset="0"/>
                <a:cs typeface="Calibri" pitchFamily="34" charset="0"/>
              </a:rPr>
              <a:t>only so, but </a:t>
            </a:r>
            <a:r>
              <a:rPr lang="en-US" sz="3700" b="1" dirty="0" smtClean="0">
                <a:solidFill>
                  <a:schemeClr val="tx1"/>
                </a:solidFill>
                <a:effectLst>
                  <a:outerShdw blurRad="50800" dist="50800" dir="5400000" algn="ctr" rotWithShape="0">
                    <a:srgbClr val="424634"/>
                  </a:outerShdw>
                </a:effectLst>
                <a:latin typeface="Calibri" pitchFamily="34" charset="0"/>
                <a:cs typeface="Calibri" pitchFamily="34" charset="0"/>
              </a:rPr>
              <a:t>we also </a:t>
            </a:r>
            <a:r>
              <a:rPr lang="en-US" sz="3700" b="1" dirty="0">
                <a:solidFill>
                  <a:schemeClr val="tx1"/>
                </a:solidFill>
                <a:effectLst>
                  <a:outerShdw blurRad="50800" dist="50800" dir="5400000" algn="ctr" rotWithShape="0">
                    <a:srgbClr val="424634"/>
                  </a:outerShdw>
                </a:effectLst>
                <a:latin typeface="Calibri" pitchFamily="34" charset="0"/>
                <a:cs typeface="Calibri" pitchFamily="34" charset="0"/>
              </a:rPr>
              <a:t>rejoice in our sufferings, because we know that suffering produces </a:t>
            </a:r>
            <a:r>
              <a:rPr lang="en-US" sz="3700" b="1" dirty="0" smtClean="0">
                <a:solidFill>
                  <a:schemeClr val="tx1"/>
                </a:solidFill>
                <a:effectLst>
                  <a:outerShdw blurRad="50800" dist="50800" dir="5400000" algn="ctr" rotWithShape="0">
                    <a:srgbClr val="424634"/>
                  </a:outerShdw>
                </a:effectLst>
                <a:latin typeface="Calibri" pitchFamily="34" charset="0"/>
                <a:cs typeface="Calibri" pitchFamily="34" charset="0"/>
              </a:rPr>
              <a:t>perseverance; perseverance</a:t>
            </a:r>
            <a:r>
              <a:rPr lang="en-US" sz="3700" b="1" dirty="0">
                <a:solidFill>
                  <a:schemeClr val="tx1"/>
                </a:solidFill>
                <a:effectLst>
                  <a:outerShdw blurRad="50800" dist="50800" dir="5400000" algn="ctr" rotWithShape="0">
                    <a:srgbClr val="424634"/>
                  </a:outerShdw>
                </a:effectLst>
                <a:latin typeface="Calibri" pitchFamily="34" charset="0"/>
                <a:cs typeface="Calibri" pitchFamily="34" charset="0"/>
              </a:rPr>
              <a:t>, character; and character, hope</a:t>
            </a:r>
            <a:r>
              <a:rPr lang="en-US" sz="3700" b="1" dirty="0" smtClean="0">
                <a:solidFill>
                  <a:schemeClr val="tx1"/>
                </a:solidFill>
                <a:effectLst>
                  <a:outerShdw blurRad="50800" dist="50800" dir="5400000" algn="ctr" rotWithShape="0">
                    <a:srgbClr val="424634"/>
                  </a:outerShdw>
                </a:effectLst>
                <a:latin typeface="Calibri" pitchFamily="34" charset="0"/>
                <a:cs typeface="Calibri" pitchFamily="34" charset="0"/>
              </a:rPr>
              <a:t>.</a:t>
            </a:r>
          </a:p>
          <a:p>
            <a:pPr marL="0" indent="0">
              <a:lnSpc>
                <a:spcPct val="90000"/>
              </a:lnSpc>
              <a:spcBef>
                <a:spcPts val="0"/>
              </a:spcBef>
              <a:spcAft>
                <a:spcPts val="1800"/>
              </a:spcAft>
              <a:buNone/>
            </a:pPr>
            <a:r>
              <a:rPr lang="en-US" sz="3700" b="1" u="sng" dirty="0" smtClean="0">
                <a:solidFill>
                  <a:schemeClr val="tx1"/>
                </a:solidFill>
                <a:effectLst>
                  <a:outerShdw blurRad="38100" dist="38100" dir="2700000" algn="tl">
                    <a:srgbClr val="424634"/>
                  </a:outerShdw>
                </a:effectLst>
                <a:latin typeface="Calibri" pitchFamily="34" charset="0"/>
                <a:cs typeface="Calibri" pitchFamily="34" charset="0"/>
              </a:rPr>
              <a:t>1 </a:t>
            </a:r>
            <a:r>
              <a:rPr lang="en-US" sz="3700" b="1" u="sng" dirty="0">
                <a:solidFill>
                  <a:schemeClr val="tx1"/>
                </a:solidFill>
                <a:effectLst>
                  <a:outerShdw blurRad="38100" dist="38100" dir="2700000" algn="tl">
                    <a:srgbClr val="424634"/>
                  </a:outerShdw>
                </a:effectLst>
                <a:latin typeface="Calibri" pitchFamily="34" charset="0"/>
                <a:cs typeface="Calibri" pitchFamily="34" charset="0"/>
              </a:rPr>
              <a:t>Peter 4:12-13</a:t>
            </a:r>
            <a:r>
              <a:rPr lang="en-US" sz="3700" b="1" dirty="0">
                <a:solidFill>
                  <a:schemeClr val="tx1"/>
                </a:solidFill>
                <a:effectLst>
                  <a:outerShdw blurRad="38100" dist="38100" dir="2700000" algn="tl">
                    <a:srgbClr val="424634"/>
                  </a:outerShdw>
                </a:effectLst>
                <a:latin typeface="Calibri" pitchFamily="34" charset="0"/>
                <a:cs typeface="Calibri" pitchFamily="34" charset="0"/>
              </a:rPr>
              <a:t> </a:t>
            </a:r>
            <a:r>
              <a:rPr lang="en-US" sz="2700" b="1" dirty="0">
                <a:solidFill>
                  <a:schemeClr val="tx1"/>
                </a:solidFill>
                <a:effectLst>
                  <a:outerShdw blurRad="38100" dist="38100" dir="2700000" algn="tl">
                    <a:srgbClr val="424634"/>
                  </a:outerShdw>
                </a:effectLst>
                <a:latin typeface="Calibri" pitchFamily="34" charset="0"/>
                <a:cs typeface="Calibri" pitchFamily="34" charset="0"/>
              </a:rPr>
              <a:t> </a:t>
            </a:r>
            <a:r>
              <a:rPr lang="en-US" sz="3700" b="1" dirty="0" smtClean="0">
                <a:solidFill>
                  <a:schemeClr val="tx1"/>
                </a:solidFill>
                <a:effectLst>
                  <a:outerShdw blurRad="38100" dist="38100" dir="2700000" algn="tl">
                    <a:srgbClr val="424634"/>
                  </a:outerShdw>
                </a:effectLst>
                <a:latin typeface="Calibri" pitchFamily="34" charset="0"/>
                <a:cs typeface="Calibri" pitchFamily="34" charset="0"/>
              </a:rPr>
              <a:t>Dear </a:t>
            </a:r>
            <a:r>
              <a:rPr lang="en-US" sz="3700" b="1" dirty="0">
                <a:solidFill>
                  <a:schemeClr val="tx1"/>
                </a:solidFill>
                <a:effectLst>
                  <a:outerShdw blurRad="38100" dist="38100" dir="2700000" algn="tl">
                    <a:srgbClr val="424634"/>
                  </a:outerShdw>
                </a:effectLst>
                <a:latin typeface="Calibri" pitchFamily="34" charset="0"/>
                <a:cs typeface="Calibri" pitchFamily="34" charset="0"/>
              </a:rPr>
              <a:t>friends, do not be surprised at the painful trial you are suffering, as though something strange were happening to </a:t>
            </a:r>
            <a:r>
              <a:rPr lang="en-US" sz="3700" b="1" dirty="0" smtClean="0">
                <a:solidFill>
                  <a:schemeClr val="tx1"/>
                </a:solidFill>
                <a:effectLst>
                  <a:outerShdw blurRad="38100" dist="38100" dir="2700000" algn="tl">
                    <a:srgbClr val="424634"/>
                  </a:outerShdw>
                </a:effectLst>
                <a:latin typeface="Calibri" pitchFamily="34" charset="0"/>
                <a:cs typeface="Calibri" pitchFamily="34" charset="0"/>
              </a:rPr>
              <a:t>you. But </a:t>
            </a:r>
            <a:r>
              <a:rPr lang="en-US" sz="3700" b="1" dirty="0">
                <a:solidFill>
                  <a:schemeClr val="tx1"/>
                </a:solidFill>
                <a:effectLst>
                  <a:outerShdw blurRad="38100" dist="38100" dir="2700000" algn="tl">
                    <a:srgbClr val="424634"/>
                  </a:outerShdw>
                </a:effectLst>
                <a:latin typeface="Calibri" pitchFamily="34" charset="0"/>
                <a:cs typeface="Calibri" pitchFamily="34" charset="0"/>
              </a:rPr>
              <a:t>rejoice that you participate in the sufferings of Christ, so that you may be overjoyed </a:t>
            </a:r>
            <a:r>
              <a:rPr lang="en-US" sz="3700" b="1" dirty="0" smtClean="0">
                <a:solidFill>
                  <a:schemeClr val="tx1"/>
                </a:solidFill>
                <a:effectLst>
                  <a:outerShdw blurRad="38100" dist="38100" dir="2700000" algn="tl">
                    <a:srgbClr val="424634"/>
                  </a:outerShdw>
                </a:effectLst>
                <a:latin typeface="Calibri" pitchFamily="34" charset="0"/>
                <a:cs typeface="Calibri" pitchFamily="34" charset="0"/>
              </a:rPr>
              <a:t/>
            </a:r>
            <a:br>
              <a:rPr lang="en-US" sz="37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3700" b="1" dirty="0" smtClean="0">
                <a:solidFill>
                  <a:schemeClr val="tx1"/>
                </a:solidFill>
                <a:effectLst>
                  <a:outerShdw blurRad="38100" dist="38100" dir="2700000" algn="tl">
                    <a:srgbClr val="424634"/>
                  </a:outerShdw>
                </a:effectLst>
                <a:latin typeface="Calibri" pitchFamily="34" charset="0"/>
                <a:cs typeface="Calibri" pitchFamily="34" charset="0"/>
              </a:rPr>
              <a:t>when </a:t>
            </a:r>
            <a:r>
              <a:rPr lang="en-US" sz="3700" b="1" dirty="0">
                <a:solidFill>
                  <a:schemeClr val="tx1"/>
                </a:solidFill>
                <a:effectLst>
                  <a:outerShdw blurRad="38100" dist="38100" dir="2700000" algn="tl">
                    <a:srgbClr val="424634"/>
                  </a:outerShdw>
                </a:effectLst>
                <a:latin typeface="Calibri" pitchFamily="34" charset="0"/>
                <a:cs typeface="Calibri" pitchFamily="34" charset="0"/>
              </a:rPr>
              <a:t>his glory is revealed.</a:t>
            </a:r>
            <a:endParaRPr lang="en-US" sz="37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972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534400" cy="4221163"/>
          </a:xfrm>
        </p:spPr>
        <p:txBody>
          <a:bodyPr>
            <a:noAutofit/>
          </a:bodyPr>
          <a:lstStyle/>
          <a:p>
            <a:pPr marL="0" lvl="0" indent="0">
              <a:lnSpc>
                <a:spcPct val="90000"/>
              </a:lnSpc>
              <a:spcBef>
                <a:spcPts val="0"/>
              </a:spcBef>
              <a:spcAft>
                <a:spcPts val="1200"/>
              </a:spcAft>
              <a:buNone/>
            </a:pPr>
            <a:r>
              <a:rPr lang="en-US" sz="6000" b="1" dirty="0" smtClean="0">
                <a:solidFill>
                  <a:schemeClr val="tx1"/>
                </a:solidFill>
                <a:effectLst>
                  <a:outerShdw blurRad="38100" dist="38100" dir="2700000" algn="tl">
                    <a:srgbClr val="424634"/>
                  </a:outerShdw>
                </a:effectLst>
                <a:latin typeface="Calibri" pitchFamily="34" charset="0"/>
                <a:cs typeface="Calibri" pitchFamily="34" charset="0"/>
              </a:rPr>
              <a:t>Answers:</a:t>
            </a:r>
          </a:p>
          <a:p>
            <a:pPr marL="0" lvl="0" indent="0">
              <a:lnSpc>
                <a:spcPct val="90000"/>
              </a:lnSpc>
              <a:spcBef>
                <a:spcPts val="0"/>
              </a:spcBef>
              <a:spcAft>
                <a:spcPts val="1200"/>
              </a:spcAft>
              <a:buNone/>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4) God </a:t>
            </a:r>
            <a:r>
              <a:rPr lang="en-US" sz="5500" b="1" dirty="0">
                <a:solidFill>
                  <a:srgbClr val="FFFF99"/>
                </a:solidFill>
                <a:effectLst>
                  <a:outerShdw blurRad="38100" dist="38100" dir="2700000" algn="tl">
                    <a:srgbClr val="424634"/>
                  </a:outerShdw>
                </a:effectLst>
                <a:latin typeface="Calibri" pitchFamily="34" charset="0"/>
                <a:cs typeface="Calibri" pitchFamily="34" charset="0"/>
              </a:rPr>
              <a:t>allows</a:t>
            </a:r>
            <a:r>
              <a:rPr lang="en-US" sz="5500" b="1" dirty="0">
                <a:solidFill>
                  <a:schemeClr val="tx1"/>
                </a:solidFill>
                <a:effectLst>
                  <a:outerShdw blurRad="38100" dist="38100" dir="2700000" algn="tl">
                    <a:srgbClr val="424634"/>
                  </a:outerShdw>
                </a:effectLst>
                <a:latin typeface="Calibri" pitchFamily="34" charset="0"/>
                <a:cs typeface="Calibri" pitchFamily="34" charset="0"/>
              </a:rPr>
              <a:t> suffering for good and </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necessary reasons:</a:t>
            </a:r>
          </a:p>
          <a:p>
            <a:pPr>
              <a:lnSpc>
                <a:spcPct val="90000"/>
              </a:lnSpc>
              <a:spcBef>
                <a:spcPts val="1200"/>
              </a:spcBef>
              <a:spcAft>
                <a:spcPts val="600"/>
              </a:spcAft>
            </a:pPr>
            <a:r>
              <a:rPr lang="en-US" sz="5500" b="1" dirty="0">
                <a:solidFill>
                  <a:schemeClr val="tx1"/>
                </a:solidFill>
                <a:effectLst>
                  <a:outerShdw blurRad="38100" dist="38100" dir="2700000" algn="tl">
                    <a:srgbClr val="424634"/>
                  </a:outerShdw>
                </a:effectLst>
                <a:latin typeface="Calibri" pitchFamily="34" charset="0"/>
                <a:cs typeface="Calibri" pitchFamily="34" charset="0"/>
              </a:rPr>
              <a:t> </a:t>
            </a:r>
            <a:r>
              <a:rPr lang="en-US" sz="5500" b="1" dirty="0" smtClean="0">
                <a:solidFill>
                  <a:srgbClr val="FFFF99"/>
                </a:solidFill>
                <a:effectLst>
                  <a:outerShdw blurRad="38100" dist="38100" dir="2700000" algn="tl">
                    <a:srgbClr val="424634"/>
                  </a:outerShdw>
                </a:effectLst>
                <a:latin typeface="Calibri" pitchFamily="34" charset="0"/>
                <a:cs typeface="Calibri" pitchFamily="34" charset="0"/>
              </a:rPr>
              <a:t>“God uses sin </a:t>
            </a:r>
            <a:r>
              <a:rPr lang="en-US" sz="5500" b="1" dirty="0" err="1" smtClean="0">
                <a:solidFill>
                  <a:srgbClr val="FFFF99"/>
                </a:solidFill>
                <a:effectLst>
                  <a:outerShdw blurRad="38100" dist="38100" dir="2700000" algn="tl">
                    <a:srgbClr val="424634"/>
                  </a:outerShdw>
                </a:effectLst>
                <a:latin typeface="Calibri" pitchFamily="34" charset="0"/>
                <a:cs typeface="Calibri" pitchFamily="34" charset="0"/>
              </a:rPr>
              <a:t>sinlessly</a:t>
            </a:r>
            <a:r>
              <a:rPr lang="en-US" sz="5500" b="1" dirty="0" smtClean="0">
                <a:solidFill>
                  <a:srgbClr val="FFFF99"/>
                </a:solidFill>
                <a:effectLst>
                  <a:outerShdw blurRad="38100" dist="38100" dir="2700000" algn="tl">
                    <a:srgbClr val="424634"/>
                  </a:outerShdw>
                </a:effectLst>
                <a:latin typeface="Calibri" pitchFamily="34" charset="0"/>
                <a:cs typeface="Calibri" pitchFamily="34" charset="0"/>
              </a:rPr>
              <a:t>”</a:t>
            </a:r>
            <a:br>
              <a:rPr lang="en-US" sz="5500" b="1" dirty="0" smtClean="0">
                <a:solidFill>
                  <a:srgbClr val="FFFF99"/>
                </a:solidFill>
                <a:effectLst>
                  <a:outerShdw blurRad="38100" dist="38100" dir="2700000" algn="tl">
                    <a:srgbClr val="424634"/>
                  </a:outerShdw>
                </a:effectLst>
                <a:latin typeface="Calibri" pitchFamily="34" charset="0"/>
                <a:cs typeface="Calibri" pitchFamily="34" charset="0"/>
              </a:rPr>
            </a:br>
            <a:r>
              <a:rPr lang="en-US" sz="5500" b="1" dirty="0" smtClean="0">
                <a:solidFill>
                  <a:srgbClr val="FFFF99"/>
                </a:solidFill>
                <a:effectLst>
                  <a:outerShdw blurRad="38100" dist="38100" dir="2700000" algn="tl">
                    <a:srgbClr val="424634"/>
                  </a:outerShdw>
                </a:effectLst>
                <a:latin typeface="Calibri" pitchFamily="34" charset="0"/>
                <a:cs typeface="Calibri" pitchFamily="34" charset="0"/>
              </a:rPr>
              <a:t>                      </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Martin Luther</a:t>
            </a:r>
            <a:endParaRPr lang="en-US" sz="51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171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676400"/>
            <a:ext cx="8382000" cy="3306763"/>
          </a:xfrm>
        </p:spPr>
        <p:txBody>
          <a:bodyPr>
            <a:noAutofit/>
          </a:bodyPr>
          <a:lstStyle/>
          <a:p>
            <a:pPr marL="0" lvl="0" indent="0">
              <a:lnSpc>
                <a:spcPct val="90000"/>
              </a:lnSpc>
              <a:spcBef>
                <a:spcPts val="0"/>
              </a:spcBef>
              <a:spcAft>
                <a:spcPts val="1200"/>
              </a:spcAft>
              <a:buNone/>
            </a:pPr>
            <a:r>
              <a:rPr lang="en-US" sz="7000" b="1" dirty="0" smtClean="0">
                <a:solidFill>
                  <a:schemeClr val="tx1"/>
                </a:solidFill>
                <a:effectLst>
                  <a:outerShdw blurRad="38100" dist="38100" dir="2700000" algn="tl">
                    <a:srgbClr val="424634"/>
                  </a:outerShdw>
                </a:effectLst>
                <a:latin typeface="Calibri" pitchFamily="34" charset="0"/>
                <a:cs typeface="Calibri" pitchFamily="34" charset="0"/>
              </a:rPr>
              <a:t>If you could ask God only one question, what would it be?</a:t>
            </a:r>
            <a:endParaRPr lang="en-US" sz="7000" b="1" dirty="0">
              <a:solidFill>
                <a:schemeClr val="tx1"/>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43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686800" cy="4678363"/>
          </a:xfrm>
        </p:spPr>
        <p:txBody>
          <a:bodyPr>
            <a:noAutofit/>
          </a:bodyPr>
          <a:lstStyle/>
          <a:p>
            <a:pPr marL="0" indent="0">
              <a:spcBef>
                <a:spcPts val="0"/>
              </a:spcBef>
              <a:spcAft>
                <a:spcPts val="600"/>
              </a:spcAft>
              <a:buNone/>
            </a:pPr>
            <a:r>
              <a:rPr lang="en-US" sz="420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Genesis 50:20</a:t>
            </a:r>
            <a:r>
              <a:rPr lang="en-US" sz="420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200" b="1" dirty="0" smtClean="0">
                <a:solidFill>
                  <a:schemeClr val="tx1"/>
                </a:solidFill>
                <a:effectLst>
                  <a:outerShdw blurRad="50800" dist="50800" dir="5400000" algn="ctr" rotWithShape="0">
                    <a:srgbClr val="424634"/>
                  </a:outerShdw>
                </a:effectLst>
                <a:latin typeface="Calibri" pitchFamily="34" charset="0"/>
                <a:cs typeface="Calibri" pitchFamily="34" charset="0"/>
              </a:rPr>
              <a:t>(NASB</a:t>
            </a:r>
            <a:r>
              <a:rPr lang="en-US" sz="3200" b="1" dirty="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4200" b="1" dirty="0">
                <a:solidFill>
                  <a:schemeClr val="tx1"/>
                </a:solidFill>
                <a:effectLst>
                  <a:outerShdw blurRad="50800" dist="50800" dir="5400000" algn="ctr" rotWithShape="0">
                    <a:srgbClr val="424634"/>
                  </a:outerShdw>
                </a:effectLst>
                <a:latin typeface="Calibri" pitchFamily="34" charset="0"/>
                <a:cs typeface="Calibri" pitchFamily="34" charset="0"/>
              </a:rPr>
              <a:t>As for you, you meant evil against me, but God meant it for good in order to bring about </a:t>
            </a:r>
            <a:r>
              <a:rPr lang="en-US" sz="4200" b="1" dirty="0" smtClean="0">
                <a:solidFill>
                  <a:schemeClr val="tx1"/>
                </a:solidFill>
                <a:effectLst>
                  <a:outerShdw blurRad="50800" dist="50800" dir="5400000" algn="ctr" rotWithShape="0">
                    <a:srgbClr val="424634"/>
                  </a:outerShdw>
                </a:effectLst>
                <a:latin typeface="Calibri" pitchFamily="34" charset="0"/>
                <a:cs typeface="Calibri" pitchFamily="34" charset="0"/>
              </a:rPr>
              <a:t>this </a:t>
            </a:r>
            <a:r>
              <a:rPr lang="en-US" sz="4200" b="1" dirty="0">
                <a:solidFill>
                  <a:schemeClr val="tx1"/>
                </a:solidFill>
                <a:effectLst>
                  <a:outerShdw blurRad="50800" dist="50800" dir="5400000" algn="ctr" rotWithShape="0">
                    <a:srgbClr val="424634"/>
                  </a:outerShdw>
                </a:effectLst>
                <a:latin typeface="Calibri" pitchFamily="34" charset="0"/>
                <a:cs typeface="Calibri" pitchFamily="34" charset="0"/>
              </a:rPr>
              <a:t>present result, to preserve many people alive.</a:t>
            </a:r>
            <a:endParaRPr lang="en-US" sz="4200" b="1" dirty="0" smtClean="0">
              <a:solidFill>
                <a:schemeClr val="tx1"/>
              </a:solidFill>
              <a:effectLst>
                <a:outerShdw blurRad="50800" dist="50800" dir="5400000" algn="ctr" rotWithShape="0">
                  <a:srgbClr val="424634"/>
                </a:outerShdw>
              </a:effectLst>
              <a:latin typeface="Calibri" pitchFamily="34" charset="0"/>
              <a:cs typeface="Calibri" pitchFamily="34" charset="0"/>
            </a:endParaRPr>
          </a:p>
          <a:p>
            <a:pPr marL="0" indent="0">
              <a:lnSpc>
                <a:spcPct val="90000"/>
              </a:lnSpc>
              <a:spcBef>
                <a:spcPts val="0"/>
              </a:spcBef>
              <a:spcAft>
                <a:spcPts val="1800"/>
              </a:spcAft>
              <a:buNone/>
            </a:pPr>
            <a:r>
              <a:rPr lang="en-US" sz="4200" b="1" u="sng" dirty="0" smtClean="0">
                <a:solidFill>
                  <a:schemeClr val="tx1"/>
                </a:solidFill>
                <a:effectLst>
                  <a:outerShdw blurRad="38100" dist="38100" dir="2700000" algn="tl">
                    <a:srgbClr val="424634"/>
                  </a:outerShdw>
                </a:effectLst>
                <a:latin typeface="Calibri" pitchFamily="34" charset="0"/>
                <a:cs typeface="Calibri" pitchFamily="34" charset="0"/>
              </a:rPr>
              <a:t>Romans 8:28</a:t>
            </a: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 </a:t>
            </a:r>
            <a:r>
              <a:rPr lang="en-US" sz="3200" b="1" dirty="0" smtClean="0">
                <a:solidFill>
                  <a:schemeClr val="tx1"/>
                </a:solidFill>
                <a:effectLst>
                  <a:outerShdw blurRad="38100" dist="38100" dir="2700000" algn="tl">
                    <a:srgbClr val="424634"/>
                  </a:outerShdw>
                </a:effectLst>
                <a:latin typeface="Calibri" pitchFamily="34" charset="0"/>
                <a:cs typeface="Calibri" pitchFamily="34" charset="0"/>
              </a:rPr>
              <a:t>(NASB</a:t>
            </a:r>
            <a:r>
              <a:rPr lang="en-US" sz="3200" b="1" dirty="0">
                <a:solidFill>
                  <a:schemeClr val="tx1"/>
                </a:solidFill>
                <a:effectLst>
                  <a:outerShdw blurRad="38100" dist="38100" dir="2700000" algn="tl">
                    <a:srgbClr val="424634"/>
                  </a:outerShdw>
                </a:effectLst>
                <a:latin typeface="Calibri" pitchFamily="34" charset="0"/>
                <a:cs typeface="Calibri" pitchFamily="34" charset="0"/>
              </a:rPr>
              <a:t>) </a:t>
            </a:r>
            <a:r>
              <a:rPr lang="en-US" sz="4200" b="1" dirty="0">
                <a:solidFill>
                  <a:schemeClr val="tx1"/>
                </a:solidFill>
                <a:effectLst>
                  <a:outerShdw blurRad="38100" dist="38100" dir="2700000" algn="tl">
                    <a:srgbClr val="424634"/>
                  </a:outerShdw>
                </a:effectLst>
                <a:latin typeface="Calibri" pitchFamily="34" charset="0"/>
                <a:cs typeface="Calibri" pitchFamily="34" charset="0"/>
              </a:rPr>
              <a:t>And we know </a:t>
            </a: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
            </a:r>
            <a:b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that God </a:t>
            </a:r>
            <a:r>
              <a:rPr lang="en-US" sz="4200" b="1" dirty="0">
                <a:solidFill>
                  <a:schemeClr val="tx1"/>
                </a:solidFill>
                <a:effectLst>
                  <a:outerShdw blurRad="38100" dist="38100" dir="2700000" algn="tl">
                    <a:srgbClr val="424634"/>
                  </a:outerShdw>
                </a:effectLst>
                <a:latin typeface="Calibri" pitchFamily="34" charset="0"/>
                <a:cs typeface="Calibri" pitchFamily="34" charset="0"/>
              </a:rPr>
              <a:t>causes all things to work together for good to those who love God, to those who are called according to His purpose.</a:t>
            </a:r>
            <a:endParaRPr lang="en-US" sz="42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963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534400" cy="4221163"/>
          </a:xfrm>
        </p:spPr>
        <p:txBody>
          <a:bodyPr>
            <a:noAutofit/>
          </a:bodyPr>
          <a:lstStyle/>
          <a:p>
            <a:pPr marL="0" lvl="0" indent="0">
              <a:lnSpc>
                <a:spcPct val="90000"/>
              </a:lnSpc>
              <a:spcBef>
                <a:spcPts val="0"/>
              </a:spcBef>
              <a:spcAft>
                <a:spcPts val="1200"/>
              </a:spcAft>
              <a:buNone/>
            </a:pPr>
            <a:r>
              <a:rPr lang="en-US" sz="6000" b="1" dirty="0" smtClean="0">
                <a:solidFill>
                  <a:schemeClr val="tx1"/>
                </a:solidFill>
                <a:effectLst>
                  <a:outerShdw blurRad="38100" dist="38100" dir="2700000" algn="tl">
                    <a:srgbClr val="424634"/>
                  </a:outerShdw>
                </a:effectLst>
                <a:latin typeface="Calibri" pitchFamily="34" charset="0"/>
                <a:cs typeface="Calibri" pitchFamily="34" charset="0"/>
              </a:rPr>
              <a:t>Answers:</a:t>
            </a:r>
          </a:p>
          <a:p>
            <a:pPr marL="0" lvl="0" indent="0">
              <a:lnSpc>
                <a:spcPct val="90000"/>
              </a:lnSpc>
              <a:spcBef>
                <a:spcPts val="0"/>
              </a:spcBef>
              <a:spcAft>
                <a:spcPts val="1200"/>
              </a:spcAft>
              <a:buNone/>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5) Jesus continued, “but this happened </a:t>
            </a:r>
            <a:r>
              <a:rPr lang="en-US" sz="5500" b="1" dirty="0" smtClean="0">
                <a:solidFill>
                  <a:srgbClr val="FFFF99"/>
                </a:solidFill>
                <a:effectLst>
                  <a:outerShdw blurRad="38100" dist="38100" dir="2700000" algn="tl">
                    <a:srgbClr val="424634"/>
                  </a:outerShdw>
                </a:effectLst>
                <a:latin typeface="Calibri" pitchFamily="34" charset="0"/>
                <a:cs typeface="Calibri" pitchFamily="34" charset="0"/>
              </a:rPr>
              <a:t>so that the work of God might be displayed in his life</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a:t>
            </a:r>
            <a:endParaRPr lang="en-US" sz="51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46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534400" cy="4221163"/>
          </a:xfrm>
        </p:spPr>
        <p:txBody>
          <a:bodyPr>
            <a:noAutofit/>
          </a:bodyPr>
          <a:lstStyle/>
          <a:p>
            <a:pPr marL="0" lvl="0" indent="0">
              <a:lnSpc>
                <a:spcPct val="90000"/>
              </a:lnSpc>
              <a:spcBef>
                <a:spcPts val="0"/>
              </a:spcBef>
              <a:spcAft>
                <a:spcPts val="1200"/>
              </a:spcAft>
              <a:buNone/>
            </a:pPr>
            <a:r>
              <a:rPr lang="en-US" sz="6000" b="1" dirty="0" smtClean="0">
                <a:solidFill>
                  <a:srgbClr val="FFFF99"/>
                </a:solidFill>
                <a:effectLst>
                  <a:outerShdw blurRad="38100" dist="38100" dir="2700000" algn="tl">
                    <a:srgbClr val="424634"/>
                  </a:outerShdw>
                </a:effectLst>
                <a:latin typeface="Calibri" pitchFamily="34" charset="0"/>
                <a:cs typeface="Calibri" pitchFamily="34" charset="0"/>
              </a:rPr>
              <a:t>The Cure…</a:t>
            </a:r>
          </a:p>
          <a:p>
            <a:pPr marL="0" lvl="0" indent="0">
              <a:lnSpc>
                <a:spcPct val="90000"/>
              </a:lnSpc>
              <a:spcBef>
                <a:spcPts val="0"/>
              </a:spcBef>
              <a:spcAft>
                <a:spcPts val="1200"/>
              </a:spcAft>
              <a:buNone/>
            </a:pPr>
            <a:r>
              <a:rPr lang="en-US" sz="5100" b="1" dirty="0" smtClean="0">
                <a:solidFill>
                  <a:schemeClr val="tx1"/>
                </a:solidFill>
                <a:effectLst>
                  <a:outerShdw blurRad="38100" dist="38100" dir="2700000" algn="tl">
                    <a:srgbClr val="424634"/>
                  </a:outerShdw>
                </a:effectLst>
                <a:latin typeface="Calibri" pitchFamily="34" charset="0"/>
                <a:cs typeface="Calibri" pitchFamily="34" charset="0"/>
              </a:rPr>
              <a:t>The </a:t>
            </a:r>
            <a:r>
              <a:rPr lang="en-US" sz="5100" b="1" dirty="0">
                <a:solidFill>
                  <a:schemeClr val="tx1"/>
                </a:solidFill>
                <a:effectLst>
                  <a:outerShdw blurRad="38100" dist="38100" dir="2700000" algn="tl">
                    <a:srgbClr val="424634"/>
                  </a:outerShdw>
                </a:effectLst>
                <a:latin typeface="Calibri" pitchFamily="34" charset="0"/>
                <a:cs typeface="Calibri" pitchFamily="34" charset="0"/>
              </a:rPr>
              <a:t>blind man was instructed by Jesus what to do to receive sight. </a:t>
            </a:r>
            <a:endParaRPr lang="en-US" sz="5100" b="1" dirty="0" smtClean="0">
              <a:solidFill>
                <a:schemeClr val="tx1"/>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spcAft>
                <a:spcPts val="1200"/>
              </a:spcAft>
              <a:buNone/>
            </a:pPr>
            <a:r>
              <a:rPr lang="en-US" sz="5100" b="1" dirty="0" smtClean="0">
                <a:solidFill>
                  <a:schemeClr val="tx1"/>
                </a:solidFill>
                <a:effectLst>
                  <a:outerShdw blurRad="38100" dist="38100" dir="2700000" algn="tl">
                    <a:srgbClr val="424634"/>
                  </a:outerShdw>
                </a:effectLst>
                <a:latin typeface="Calibri" pitchFamily="34" charset="0"/>
                <a:cs typeface="Calibri" pitchFamily="34" charset="0"/>
              </a:rPr>
              <a:t>He </a:t>
            </a:r>
            <a:r>
              <a:rPr lang="en-US" sz="5100" b="1" dirty="0">
                <a:solidFill>
                  <a:schemeClr val="tx1"/>
                </a:solidFill>
                <a:effectLst>
                  <a:outerShdw blurRad="38100" dist="38100" dir="2700000" algn="tl">
                    <a:srgbClr val="424634"/>
                  </a:outerShdw>
                </a:effectLst>
                <a:latin typeface="Calibri" pitchFamily="34" charset="0"/>
                <a:cs typeface="Calibri" pitchFamily="34" charset="0"/>
              </a:rPr>
              <a:t>had </a:t>
            </a:r>
            <a:r>
              <a:rPr lang="en-US" sz="5100" b="1" dirty="0">
                <a:solidFill>
                  <a:srgbClr val="FFFF99"/>
                </a:solidFill>
                <a:effectLst>
                  <a:outerShdw blurRad="38100" dist="38100" dir="2700000" algn="tl">
                    <a:srgbClr val="424634"/>
                  </a:outerShdw>
                </a:effectLst>
                <a:latin typeface="Calibri" pitchFamily="34" charset="0"/>
                <a:cs typeface="Calibri" pitchFamily="34" charset="0"/>
              </a:rPr>
              <a:t>ACTIVE, RESPONSIVE, OBEDIENT FAITH IN JESUS</a:t>
            </a:r>
            <a:r>
              <a:rPr lang="en-US" sz="5100" b="1">
                <a:solidFill>
                  <a:schemeClr val="tx1"/>
                </a:solidFill>
                <a:effectLst>
                  <a:outerShdw blurRad="38100" dist="38100" dir="2700000" algn="tl">
                    <a:srgbClr val="424634"/>
                  </a:outerShdw>
                </a:effectLst>
                <a:latin typeface="Calibri" pitchFamily="34" charset="0"/>
                <a:cs typeface="Calibri" pitchFamily="34" charset="0"/>
              </a:rPr>
              <a:t>; </a:t>
            </a:r>
            <a:r>
              <a:rPr lang="en-US" sz="5100" b="1" smtClean="0">
                <a:solidFill>
                  <a:schemeClr val="tx1"/>
                </a:solidFill>
                <a:effectLst>
                  <a:outerShdw blurRad="38100" dist="38100" dir="2700000" algn="tl">
                    <a:srgbClr val="424634"/>
                  </a:outerShdw>
                </a:effectLst>
                <a:latin typeface="Calibri" pitchFamily="34" charset="0"/>
                <a:cs typeface="Calibri" pitchFamily="34" charset="0"/>
              </a:rPr>
              <a:t>so he </a:t>
            </a:r>
            <a:r>
              <a:rPr lang="en-US" sz="5100" b="1" dirty="0">
                <a:solidFill>
                  <a:schemeClr val="tx1"/>
                </a:solidFill>
                <a:effectLst>
                  <a:outerShdw blurRad="38100" dist="38100" dir="2700000" algn="tl">
                    <a:srgbClr val="424634"/>
                  </a:outerShdw>
                </a:effectLst>
                <a:latin typeface="Calibri" pitchFamily="34" charset="0"/>
                <a:cs typeface="Calibri" pitchFamily="34" charset="0"/>
              </a:rPr>
              <a:t>was healed</a:t>
            </a:r>
            <a:endParaRPr lang="en-US" sz="51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067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534400" cy="4221163"/>
          </a:xfrm>
        </p:spPr>
        <p:txBody>
          <a:bodyPr>
            <a:noAutofit/>
          </a:bodyPr>
          <a:lstStyle/>
          <a:p>
            <a:pPr marL="0" lvl="0" indent="0">
              <a:lnSpc>
                <a:spcPct val="90000"/>
              </a:lnSpc>
              <a:spcBef>
                <a:spcPts val="0"/>
              </a:spcBef>
              <a:spcAft>
                <a:spcPts val="1200"/>
              </a:spcAft>
              <a:buNone/>
            </a:pPr>
            <a:r>
              <a:rPr lang="en-US" sz="6000" b="1" dirty="0" smtClean="0">
                <a:solidFill>
                  <a:srgbClr val="FFFF99"/>
                </a:solidFill>
                <a:effectLst>
                  <a:outerShdw blurRad="38100" dist="38100" dir="2700000" algn="tl">
                    <a:srgbClr val="424634"/>
                  </a:outerShdw>
                </a:effectLst>
                <a:latin typeface="Calibri" pitchFamily="34" charset="0"/>
                <a:cs typeface="Calibri" pitchFamily="34" charset="0"/>
              </a:rPr>
              <a:t>The Cure…</a:t>
            </a:r>
          </a:p>
          <a:p>
            <a:pPr marL="0" lvl="0" indent="0">
              <a:lnSpc>
                <a:spcPct val="90000"/>
              </a:lnSpc>
              <a:spcBef>
                <a:spcPts val="0"/>
              </a:spcBef>
              <a:spcAft>
                <a:spcPts val="1200"/>
              </a:spcAft>
              <a:buNone/>
            </a:pPr>
            <a:r>
              <a:rPr lang="en-US" sz="5100" b="1" dirty="0" smtClean="0">
                <a:solidFill>
                  <a:schemeClr val="tx1"/>
                </a:solidFill>
                <a:effectLst>
                  <a:outerShdw blurRad="38100" dist="38100" dir="2700000" algn="tl">
                    <a:srgbClr val="424634"/>
                  </a:outerShdw>
                </a:effectLst>
                <a:latin typeface="Calibri" pitchFamily="34" charset="0"/>
                <a:cs typeface="Calibri" pitchFamily="34" charset="0"/>
              </a:rPr>
              <a:t>WE MUST TRUST</a:t>
            </a:r>
          </a:p>
          <a:p>
            <a:pPr marL="0" lvl="0" indent="0">
              <a:lnSpc>
                <a:spcPct val="90000"/>
              </a:lnSpc>
              <a:spcBef>
                <a:spcPts val="0"/>
              </a:spcBef>
              <a:spcAft>
                <a:spcPts val="1200"/>
              </a:spcAft>
              <a:buNone/>
            </a:pPr>
            <a:r>
              <a:rPr lang="en-US" sz="5100" b="1" u="sng" dirty="0" smtClean="0">
                <a:solidFill>
                  <a:schemeClr val="tx1"/>
                </a:solidFill>
                <a:effectLst>
                  <a:outerShdw blurRad="38100" dist="38100" dir="2700000" algn="tl">
                    <a:srgbClr val="424634"/>
                  </a:outerShdw>
                </a:effectLst>
                <a:latin typeface="Calibri" pitchFamily="34" charset="0"/>
                <a:cs typeface="Calibri" pitchFamily="34" charset="0"/>
              </a:rPr>
              <a:t>John 16:33</a:t>
            </a:r>
            <a:r>
              <a:rPr lang="en-US" sz="5100" b="1" dirty="0" smtClean="0">
                <a:solidFill>
                  <a:schemeClr val="tx1"/>
                </a:solidFill>
                <a:effectLst>
                  <a:outerShdw blurRad="38100" dist="38100" dir="2700000" algn="tl">
                    <a:srgbClr val="424634"/>
                  </a:outerShdw>
                </a:effectLst>
                <a:latin typeface="Calibri" pitchFamily="34" charset="0"/>
                <a:cs typeface="Calibri" pitchFamily="34" charset="0"/>
              </a:rPr>
              <a:t> </a:t>
            </a: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(NIV) </a:t>
            </a:r>
            <a:r>
              <a:rPr lang="en-US" sz="5100" b="1" dirty="0" smtClean="0">
                <a:solidFill>
                  <a:schemeClr val="tx1"/>
                </a:solidFill>
                <a:effectLst>
                  <a:outerShdw blurRad="38100" dist="38100" dir="2700000" algn="tl">
                    <a:srgbClr val="424634"/>
                  </a:outerShdw>
                </a:effectLst>
                <a:latin typeface="Calibri" pitchFamily="34" charset="0"/>
                <a:cs typeface="Calibri" pitchFamily="34" charset="0"/>
              </a:rPr>
              <a:t>“I </a:t>
            </a:r>
            <a:r>
              <a:rPr lang="en-US" sz="5100" b="1" dirty="0">
                <a:solidFill>
                  <a:schemeClr val="tx1"/>
                </a:solidFill>
                <a:effectLst>
                  <a:outerShdw blurRad="38100" dist="38100" dir="2700000" algn="tl">
                    <a:srgbClr val="424634"/>
                  </a:outerShdw>
                </a:effectLst>
                <a:latin typeface="Calibri" pitchFamily="34" charset="0"/>
                <a:cs typeface="Calibri" pitchFamily="34" charset="0"/>
              </a:rPr>
              <a:t>have told you these things, so that in me you may have peace. In this world you will have trouble. But take heart! I have overcome the world.”</a:t>
            </a:r>
            <a:endParaRPr lang="en-US" sz="51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44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686800" cy="4678363"/>
          </a:xfrm>
        </p:spPr>
        <p:txBody>
          <a:bodyPr>
            <a:noAutofit/>
          </a:bodyPr>
          <a:lstStyle/>
          <a:p>
            <a:pPr marL="0" indent="0">
              <a:spcBef>
                <a:spcPts val="0"/>
              </a:spcBef>
              <a:spcAft>
                <a:spcPts val="1200"/>
              </a:spcAft>
              <a:buNone/>
            </a:pPr>
            <a:r>
              <a:rPr lang="en-US" sz="400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2 Corinthians 4:16-18</a:t>
            </a:r>
            <a:r>
              <a:rPr lang="en-US" sz="400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000" b="1" dirty="0" smtClean="0">
                <a:solidFill>
                  <a:schemeClr val="tx1"/>
                </a:solidFill>
                <a:effectLst>
                  <a:outerShdw blurRad="50800" dist="50800" dir="5400000" algn="ctr" rotWithShape="0">
                    <a:srgbClr val="424634"/>
                  </a:outerShdw>
                </a:effectLst>
                <a:latin typeface="Calibri" pitchFamily="34" charset="0"/>
                <a:cs typeface="Calibri" pitchFamily="34" charset="0"/>
              </a:rPr>
              <a:t>(NIV)</a:t>
            </a:r>
            <a:endParaRPr lang="en-US" sz="3000" b="1" dirty="0">
              <a:solidFill>
                <a:schemeClr val="tx1"/>
              </a:solidFill>
              <a:effectLst>
                <a:outerShdw blurRad="50800" dist="50800" dir="5400000" algn="ctr" rotWithShape="0">
                  <a:srgbClr val="424634"/>
                </a:outerShdw>
              </a:effectLst>
              <a:latin typeface="Calibri" pitchFamily="34" charset="0"/>
              <a:cs typeface="Calibri" pitchFamily="34" charset="0"/>
            </a:endParaRPr>
          </a:p>
          <a:p>
            <a:pPr marL="0" indent="0">
              <a:lnSpc>
                <a:spcPct val="90000"/>
              </a:lnSpc>
              <a:spcBef>
                <a:spcPts val="0"/>
              </a:spcBef>
              <a:spcAft>
                <a:spcPts val="1800"/>
              </a:spcAft>
              <a:buNone/>
            </a:pPr>
            <a:r>
              <a:rPr lang="en-US" sz="4000" b="1" dirty="0">
                <a:solidFill>
                  <a:schemeClr val="tx1"/>
                </a:solidFill>
                <a:effectLst>
                  <a:outerShdw blurRad="50800" dist="50800" dir="5400000" algn="ctr" rotWithShape="0">
                    <a:srgbClr val="424634"/>
                  </a:outerShdw>
                </a:effectLst>
                <a:latin typeface="Calibri" pitchFamily="34" charset="0"/>
                <a:cs typeface="Calibri" pitchFamily="34" charset="0"/>
              </a:rPr>
              <a:t>Therefore we do not lose heart. Though outwardly we are wasting away, yet inwardly we are being renewed day by day. </a:t>
            </a:r>
            <a:r>
              <a:rPr lang="en-US" sz="4000" b="1" dirty="0" smtClean="0">
                <a:solidFill>
                  <a:schemeClr val="tx1"/>
                </a:solidFill>
                <a:effectLst>
                  <a:outerShdw blurRad="50800" dist="50800" dir="5400000" algn="ctr" rotWithShape="0">
                    <a:srgbClr val="424634"/>
                  </a:outerShdw>
                </a:effectLst>
                <a:latin typeface="Calibri" pitchFamily="34" charset="0"/>
                <a:cs typeface="Calibri" pitchFamily="34" charset="0"/>
              </a:rPr>
              <a:t>For </a:t>
            </a:r>
            <a:r>
              <a:rPr lang="en-US" sz="4000" b="1" dirty="0">
                <a:solidFill>
                  <a:schemeClr val="tx1"/>
                </a:solidFill>
                <a:effectLst>
                  <a:outerShdw blurRad="50800" dist="50800" dir="5400000" algn="ctr" rotWithShape="0">
                    <a:srgbClr val="424634"/>
                  </a:outerShdw>
                </a:effectLst>
                <a:latin typeface="Calibri" pitchFamily="34" charset="0"/>
                <a:cs typeface="Calibri" pitchFamily="34" charset="0"/>
              </a:rPr>
              <a:t>our light and momentary troubles are achieving for us an eternal glory that far outweighs them all. </a:t>
            </a:r>
            <a:r>
              <a:rPr lang="en-US" sz="4000" b="1" dirty="0" smtClean="0">
                <a:solidFill>
                  <a:schemeClr val="tx1"/>
                </a:solidFill>
                <a:effectLst>
                  <a:outerShdw blurRad="50800" dist="50800" dir="5400000" algn="ctr" rotWithShape="0">
                    <a:srgbClr val="424634"/>
                  </a:outerShdw>
                </a:effectLst>
                <a:latin typeface="Calibri" pitchFamily="34" charset="0"/>
                <a:cs typeface="Calibri" pitchFamily="34" charset="0"/>
              </a:rPr>
              <a:t>So </a:t>
            </a:r>
            <a:r>
              <a:rPr lang="en-US" sz="4000" b="1" dirty="0">
                <a:solidFill>
                  <a:srgbClr val="FFFF99"/>
                </a:solidFill>
                <a:effectLst>
                  <a:outerShdw blurRad="50800" dist="50800" dir="5400000" algn="ctr" rotWithShape="0">
                    <a:srgbClr val="424634"/>
                  </a:outerShdw>
                </a:effectLst>
                <a:latin typeface="Calibri" pitchFamily="34" charset="0"/>
                <a:cs typeface="Calibri" pitchFamily="34" charset="0"/>
              </a:rPr>
              <a:t>we fix our eyes not on what is seen, but on what is unseen</a:t>
            </a:r>
            <a:r>
              <a:rPr lang="en-US" sz="4000" b="1" dirty="0">
                <a:solidFill>
                  <a:schemeClr val="tx1"/>
                </a:solidFill>
                <a:effectLst>
                  <a:outerShdw blurRad="50800" dist="50800" dir="5400000" algn="ctr" rotWithShape="0">
                    <a:srgbClr val="424634"/>
                  </a:outerShdw>
                </a:effectLst>
                <a:latin typeface="Calibri" pitchFamily="34" charset="0"/>
                <a:cs typeface="Calibri" pitchFamily="34" charset="0"/>
              </a:rPr>
              <a:t>. For what is seen is </a:t>
            </a:r>
            <a:r>
              <a:rPr lang="en-US" sz="4000" b="1" dirty="0">
                <a:solidFill>
                  <a:srgbClr val="FFFF99"/>
                </a:solidFill>
                <a:effectLst>
                  <a:outerShdw blurRad="50800" dist="50800" dir="5400000" algn="ctr" rotWithShape="0">
                    <a:srgbClr val="424634"/>
                  </a:outerShdw>
                </a:effectLst>
                <a:latin typeface="Calibri" pitchFamily="34" charset="0"/>
                <a:cs typeface="Calibri" pitchFamily="34" charset="0"/>
              </a:rPr>
              <a:t>temporary</a:t>
            </a:r>
            <a:r>
              <a:rPr lang="en-US" sz="4000" b="1" dirty="0">
                <a:solidFill>
                  <a:schemeClr val="tx1"/>
                </a:solidFill>
                <a:effectLst>
                  <a:outerShdw blurRad="50800" dist="50800" dir="5400000" algn="ctr" rotWithShape="0">
                    <a:srgbClr val="424634"/>
                  </a:outerShdw>
                </a:effectLst>
                <a:latin typeface="Calibri" pitchFamily="34" charset="0"/>
                <a:cs typeface="Calibri" pitchFamily="34" charset="0"/>
              </a:rPr>
              <a:t>, but what is unseen is </a:t>
            </a:r>
            <a:r>
              <a:rPr lang="en-US" sz="4000" b="1" dirty="0">
                <a:solidFill>
                  <a:srgbClr val="FFFF99"/>
                </a:solidFill>
                <a:effectLst>
                  <a:outerShdw blurRad="50800" dist="50800" dir="5400000" algn="ctr" rotWithShape="0">
                    <a:srgbClr val="424634"/>
                  </a:outerShdw>
                </a:effectLst>
                <a:latin typeface="Calibri" pitchFamily="34" charset="0"/>
                <a:cs typeface="Calibri" pitchFamily="34" charset="0"/>
              </a:rPr>
              <a:t>eternal</a:t>
            </a:r>
            <a:r>
              <a:rPr lang="en-US" sz="4000" b="1" dirty="0">
                <a:solidFill>
                  <a:schemeClr val="tx1"/>
                </a:solidFill>
                <a:effectLst>
                  <a:outerShdw blurRad="50800" dist="50800" dir="5400000" algn="ctr" rotWithShape="0">
                    <a:srgbClr val="424634"/>
                  </a:outerShdw>
                </a:effectLst>
                <a:latin typeface="Calibri" pitchFamily="34" charset="0"/>
                <a:cs typeface="Calibri" pitchFamily="34" charset="0"/>
              </a:rPr>
              <a:t>.</a:t>
            </a:r>
            <a:endParaRPr lang="en-US" sz="40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432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charRg st="28" end="373"/>
                                            </p:txEl>
                                          </p:spTgt>
                                        </p:tgtEl>
                                        <p:attrNameLst>
                                          <p:attrName>style.visibility</p:attrName>
                                        </p:attrNameLst>
                                      </p:cBhvr>
                                      <p:to>
                                        <p:strVal val="visible"/>
                                      </p:to>
                                    </p:set>
                                    <p:animEffect transition="in" filter="fade">
                                      <p:cBhvr>
                                        <p:cTn id="10" dur="500"/>
                                        <p:tgtEl>
                                          <p:spTgt spid="5">
                                            <p:txEl>
                                              <p:charRg st="28" end="3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9200"/>
            <a:ext cx="8382000" cy="3306763"/>
          </a:xfrm>
        </p:spPr>
        <p:txBody>
          <a:bodyPr>
            <a:noAutofit/>
          </a:bodyPr>
          <a:lstStyle/>
          <a:p>
            <a:pPr marL="0" lvl="0" indent="0">
              <a:lnSpc>
                <a:spcPct val="90000"/>
              </a:lnSpc>
              <a:spcBef>
                <a:spcPts val="0"/>
              </a:spcBef>
              <a:spcAft>
                <a:spcPts val="1200"/>
              </a:spcAft>
              <a:buNone/>
            </a:pPr>
            <a:r>
              <a:rPr lang="en-US" sz="7000" b="1" dirty="0" smtClean="0">
                <a:solidFill>
                  <a:schemeClr val="tx1"/>
                </a:solidFill>
                <a:effectLst>
                  <a:outerShdw blurRad="38100" dist="38100" dir="2700000" algn="tl">
                    <a:srgbClr val="424634"/>
                  </a:outerShdw>
                </a:effectLst>
                <a:latin typeface="Calibri" pitchFamily="34" charset="0"/>
                <a:cs typeface="Calibri" pitchFamily="34" charset="0"/>
              </a:rPr>
              <a:t>“How can a God who </a:t>
            </a:r>
            <a:br>
              <a:rPr lang="en-US" sz="70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7000" b="1" dirty="0" smtClean="0">
                <a:solidFill>
                  <a:schemeClr val="tx1"/>
                </a:solidFill>
                <a:effectLst>
                  <a:outerShdw blurRad="38100" dist="38100" dir="2700000" algn="tl">
                    <a:srgbClr val="424634"/>
                  </a:outerShdw>
                </a:effectLst>
                <a:latin typeface="Calibri" pitchFamily="34" charset="0"/>
                <a:cs typeface="Calibri" pitchFamily="34" charset="0"/>
              </a:rPr>
              <a:t>is </a:t>
            </a:r>
            <a:r>
              <a:rPr lang="en-US" sz="10000" b="1" dirty="0" smtClean="0">
                <a:solidFill>
                  <a:srgbClr val="FFFF99"/>
                </a:solidFill>
                <a:effectLst>
                  <a:outerShdw blurRad="38100" dist="38100" dir="2700000" algn="tl">
                    <a:srgbClr val="424634"/>
                  </a:outerShdw>
                </a:effectLst>
                <a:latin typeface="Calibri" pitchFamily="34" charset="0"/>
                <a:cs typeface="Calibri" pitchFamily="34" charset="0"/>
              </a:rPr>
              <a:t>FAIR</a:t>
            </a:r>
            <a:r>
              <a:rPr lang="en-US" sz="7000" b="1" dirty="0" smtClean="0">
                <a:solidFill>
                  <a:schemeClr val="tx1"/>
                </a:solidFill>
                <a:effectLst>
                  <a:outerShdw blurRad="38100" dist="38100" dir="2700000" algn="tl">
                    <a:srgbClr val="424634"/>
                  </a:outerShdw>
                </a:effectLst>
                <a:latin typeface="Calibri" pitchFamily="34" charset="0"/>
                <a:cs typeface="Calibri" pitchFamily="34" charset="0"/>
              </a:rPr>
              <a:t> and </a:t>
            </a:r>
            <a:r>
              <a:rPr lang="en-US" sz="10000" b="1" dirty="0" smtClean="0">
                <a:solidFill>
                  <a:srgbClr val="FFFF99"/>
                </a:solidFill>
                <a:effectLst>
                  <a:outerShdw blurRad="38100" dist="38100" dir="2700000" algn="tl">
                    <a:srgbClr val="424634"/>
                  </a:outerShdw>
                </a:effectLst>
                <a:latin typeface="Calibri" pitchFamily="34" charset="0"/>
                <a:cs typeface="Calibri" pitchFamily="34" charset="0"/>
              </a:rPr>
              <a:t>JUST</a:t>
            </a:r>
            <a:r>
              <a:rPr lang="en-US" sz="7000" b="1" dirty="0" smtClean="0">
                <a:solidFill>
                  <a:schemeClr val="tx1"/>
                </a:solidFill>
                <a:effectLst>
                  <a:outerShdw blurRad="38100" dist="38100" dir="2700000" algn="tl">
                    <a:srgbClr val="424634"/>
                  </a:outerShdw>
                </a:effectLst>
                <a:latin typeface="Calibri" pitchFamily="34" charset="0"/>
                <a:cs typeface="Calibri" pitchFamily="34" charset="0"/>
              </a:rPr>
              <a:t> allow this?”</a:t>
            </a:r>
            <a:endParaRPr lang="en-US" sz="7000" b="1" dirty="0">
              <a:solidFill>
                <a:schemeClr val="tx1"/>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924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382000" cy="4221163"/>
          </a:xfrm>
        </p:spPr>
        <p:txBody>
          <a:bodyPr>
            <a:noAutofit/>
          </a:bodyPr>
          <a:lstStyle/>
          <a:p>
            <a:pPr marL="0" lvl="0" indent="0">
              <a:lnSpc>
                <a:spcPct val="90000"/>
              </a:lnSpc>
              <a:spcBef>
                <a:spcPts val="0"/>
              </a:spcBef>
              <a:spcAft>
                <a:spcPts val="1200"/>
              </a:spcAft>
              <a:buNone/>
            </a:pPr>
            <a:r>
              <a:rPr lang="en-US" sz="6000" b="1" dirty="0" smtClean="0">
                <a:solidFill>
                  <a:schemeClr val="tx1"/>
                </a:solidFill>
                <a:effectLst>
                  <a:outerShdw blurRad="38100" dist="38100" dir="2700000" algn="tl">
                    <a:srgbClr val="424634"/>
                  </a:outerShdw>
                </a:effectLst>
                <a:latin typeface="Calibri" pitchFamily="34" charset="0"/>
                <a:cs typeface="Calibri" pitchFamily="34" charset="0"/>
              </a:rPr>
              <a:t>Answers:</a:t>
            </a:r>
          </a:p>
          <a:p>
            <a:pPr marL="0" lvl="0" indent="0">
              <a:lnSpc>
                <a:spcPct val="90000"/>
              </a:lnSpc>
              <a:spcBef>
                <a:spcPts val="0"/>
              </a:spcBef>
              <a:spcAft>
                <a:spcPts val="1200"/>
              </a:spcAft>
              <a:buNone/>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1) </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We may not be able to get answers or at least </a:t>
            </a:r>
            <a:r>
              <a:rPr lang="en-US" sz="5500" b="1" dirty="0" smtClean="0">
                <a:solidFill>
                  <a:srgbClr val="FFFF99"/>
                </a:solidFill>
                <a:effectLst>
                  <a:outerShdw blurRad="38100" dist="38100" dir="2700000" algn="tl">
                    <a:srgbClr val="424634"/>
                  </a:outerShdw>
                </a:effectLst>
                <a:latin typeface="Calibri" pitchFamily="34" charset="0"/>
                <a:cs typeface="Calibri" pitchFamily="34" charset="0"/>
              </a:rPr>
              <a:t>understand</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them</a:t>
            </a:r>
            <a:endParaRPr lang="en-US" sz="5500" b="1" dirty="0">
              <a:solidFill>
                <a:srgbClr val="FFFF99"/>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438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382000" cy="4221163"/>
          </a:xfrm>
        </p:spPr>
        <p:txBody>
          <a:bodyPr>
            <a:noAutofit/>
          </a:bodyPr>
          <a:lstStyle/>
          <a:p>
            <a:pPr marL="0" lvl="0" indent="0">
              <a:lnSpc>
                <a:spcPct val="90000"/>
              </a:lnSpc>
              <a:spcBef>
                <a:spcPts val="0"/>
              </a:spcBef>
              <a:spcAft>
                <a:spcPts val="1200"/>
              </a:spcAft>
              <a:buNone/>
            </a:pPr>
            <a:r>
              <a:rPr lang="en-US" sz="6000" b="1" dirty="0" smtClean="0">
                <a:solidFill>
                  <a:schemeClr val="tx1"/>
                </a:solidFill>
                <a:effectLst>
                  <a:outerShdw blurRad="38100" dist="38100" dir="2700000" algn="tl">
                    <a:srgbClr val="424634"/>
                  </a:outerShdw>
                </a:effectLst>
                <a:latin typeface="Calibri" pitchFamily="34" charset="0"/>
                <a:cs typeface="Calibri" pitchFamily="34" charset="0"/>
              </a:rPr>
              <a:t>Answers:</a:t>
            </a:r>
          </a:p>
          <a:p>
            <a:pPr marL="0" lvl="0" indent="0">
              <a:lnSpc>
                <a:spcPct val="90000"/>
              </a:lnSpc>
              <a:spcBef>
                <a:spcPts val="0"/>
              </a:spcBef>
              <a:spcAft>
                <a:spcPts val="1200"/>
              </a:spcAft>
              <a:buNone/>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2) </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We must address </a:t>
            </a:r>
            <a:b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our </a:t>
            </a:r>
            <a:r>
              <a:rPr lang="en-US" sz="5500" b="1" dirty="0" smtClean="0">
                <a:solidFill>
                  <a:srgbClr val="FFFF99"/>
                </a:solidFill>
                <a:effectLst>
                  <a:outerShdw blurRad="38100" dist="38100" dir="2700000" algn="tl">
                    <a:srgbClr val="424634"/>
                  </a:outerShdw>
                </a:effectLst>
                <a:latin typeface="Calibri" pitchFamily="34" charset="0"/>
                <a:cs typeface="Calibri" pitchFamily="34" charset="0"/>
              </a:rPr>
              <a:t>limited perspective</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a:t>
            </a:r>
            <a:b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our </a:t>
            </a:r>
            <a:r>
              <a:rPr lang="en-US" sz="5500" b="1" dirty="0" smtClean="0">
                <a:solidFill>
                  <a:srgbClr val="FFFF99"/>
                </a:solidFill>
                <a:effectLst>
                  <a:outerShdw blurRad="38100" dist="38100" dir="2700000" algn="tl">
                    <a:srgbClr val="424634"/>
                  </a:outerShdw>
                </a:effectLst>
                <a:latin typeface="Calibri" pitchFamily="34" charset="0"/>
                <a:cs typeface="Calibri" pitchFamily="34" charset="0"/>
              </a:rPr>
              <a:t>point of reference</a:t>
            </a:r>
            <a:endParaRPr lang="en-US" sz="5500" b="1" dirty="0">
              <a:solidFill>
                <a:srgbClr val="FFFF99"/>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151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382000" cy="4221163"/>
          </a:xfrm>
        </p:spPr>
        <p:txBody>
          <a:bodyPr>
            <a:noAutofit/>
          </a:bodyPr>
          <a:lstStyle/>
          <a:p>
            <a:pPr marL="0" lvl="0" indent="0">
              <a:lnSpc>
                <a:spcPct val="90000"/>
              </a:lnSpc>
              <a:spcBef>
                <a:spcPts val="0"/>
              </a:spcBef>
              <a:spcAft>
                <a:spcPts val="1200"/>
              </a:spcAft>
              <a:buNone/>
            </a:pPr>
            <a:r>
              <a:rPr lang="en-US" sz="6000" b="1" dirty="0" smtClean="0">
                <a:solidFill>
                  <a:schemeClr val="tx1"/>
                </a:solidFill>
                <a:effectLst>
                  <a:outerShdw blurRad="38100" dist="38100" dir="2700000" algn="tl">
                    <a:srgbClr val="424634"/>
                  </a:outerShdw>
                </a:effectLst>
                <a:latin typeface="Calibri" pitchFamily="34" charset="0"/>
                <a:cs typeface="Calibri" pitchFamily="34" charset="0"/>
              </a:rPr>
              <a:t>Answers:</a:t>
            </a:r>
          </a:p>
          <a:p>
            <a:pPr marL="0" lvl="0" indent="0">
              <a:lnSpc>
                <a:spcPct val="90000"/>
              </a:lnSpc>
              <a:spcBef>
                <a:spcPts val="0"/>
              </a:spcBef>
              <a:spcAft>
                <a:spcPts val="1200"/>
              </a:spcAft>
              <a:buNone/>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3) The disciples’ </a:t>
            </a:r>
            <a:b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answer/assumption:</a:t>
            </a:r>
          </a:p>
          <a:p>
            <a:pPr marL="0" lvl="0" indent="0">
              <a:lnSpc>
                <a:spcPct val="90000"/>
              </a:lnSpc>
              <a:spcBef>
                <a:spcPts val="1200"/>
              </a:spcBef>
              <a:spcAft>
                <a:spcPts val="1200"/>
              </a:spcAft>
              <a:buNone/>
            </a:pPr>
            <a:r>
              <a:rPr lang="en-US" sz="5500" b="1" dirty="0">
                <a:solidFill>
                  <a:schemeClr val="tx1"/>
                </a:solidFill>
                <a:effectLst>
                  <a:outerShdw blurRad="38100" dist="38100" dir="2700000" algn="tl">
                    <a:srgbClr val="424634"/>
                  </a:outerShdw>
                </a:effectLst>
                <a:latin typeface="Calibri" pitchFamily="34" charset="0"/>
                <a:cs typeface="Calibri" pitchFamily="34" charset="0"/>
              </a:rPr>
              <a:t> </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suffering </a:t>
            </a:r>
            <a:r>
              <a:rPr lang="en-US" sz="5500" b="1" dirty="0" smtClean="0">
                <a:solidFill>
                  <a:srgbClr val="FFFF99"/>
                </a:solidFill>
                <a:effectLst>
                  <a:outerShdw blurRad="38100" dist="38100" dir="2700000" algn="tl">
                    <a:srgbClr val="424634"/>
                  </a:outerShdw>
                </a:effectLst>
                <a:latin typeface="Calibri" pitchFamily="34" charset="0"/>
                <a:cs typeface="Calibri" pitchFamily="34" charset="0"/>
              </a:rPr>
              <a:t>=</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sin</a:t>
            </a:r>
          </a:p>
          <a:p>
            <a:pPr marL="0" lvl="0" indent="0">
              <a:lnSpc>
                <a:spcPct val="90000"/>
              </a:lnSpc>
              <a:spcBef>
                <a:spcPts val="0"/>
              </a:spcBef>
              <a:spcAft>
                <a:spcPts val="1200"/>
              </a:spcAft>
              <a:buNone/>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suffering </a:t>
            </a:r>
            <a:r>
              <a:rPr lang="en-US" sz="5500" b="1" dirty="0" smtClean="0">
                <a:solidFill>
                  <a:srgbClr val="FFFF99"/>
                </a:solidFill>
                <a:effectLst>
                  <a:outerShdw blurRad="38100" dist="38100" dir="2700000" algn="tl">
                    <a:srgbClr val="424634"/>
                  </a:outerShdw>
                </a:effectLst>
                <a:latin typeface="Calibri" pitchFamily="34" charset="0"/>
                <a:cs typeface="Calibri" pitchFamily="34" charset="0"/>
              </a:rPr>
              <a:t>=</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punishment</a:t>
            </a:r>
          </a:p>
          <a:p>
            <a:pPr marL="0" lvl="0" indent="0">
              <a:lnSpc>
                <a:spcPct val="90000"/>
              </a:lnSpc>
              <a:spcBef>
                <a:spcPts val="0"/>
              </a:spcBef>
              <a:spcAft>
                <a:spcPts val="1200"/>
              </a:spcAft>
              <a:buNone/>
            </a:pPr>
            <a:endParaRPr lang="en-US" sz="6700" b="1" dirty="0" smtClean="0">
              <a:solidFill>
                <a:srgbClr val="FFFF99"/>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35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382000" cy="4221163"/>
          </a:xfrm>
        </p:spPr>
        <p:txBody>
          <a:bodyPr>
            <a:noAutofit/>
          </a:bodyPr>
          <a:lstStyle/>
          <a:p>
            <a:pPr marL="0" lvl="0" indent="0">
              <a:lnSpc>
                <a:spcPct val="90000"/>
              </a:lnSpc>
              <a:spcBef>
                <a:spcPts val="0"/>
              </a:spcBef>
              <a:spcAft>
                <a:spcPts val="1200"/>
              </a:spcAft>
              <a:buNone/>
            </a:pPr>
            <a:r>
              <a:rPr lang="en-US" sz="6000" b="1" dirty="0" smtClean="0">
                <a:solidFill>
                  <a:schemeClr val="tx1"/>
                </a:solidFill>
                <a:effectLst>
                  <a:outerShdw blurRad="38100" dist="38100" dir="2700000" algn="tl">
                    <a:srgbClr val="424634"/>
                  </a:outerShdw>
                </a:effectLst>
                <a:latin typeface="Calibri" pitchFamily="34" charset="0"/>
                <a:cs typeface="Calibri" pitchFamily="34" charset="0"/>
              </a:rPr>
              <a:t>Answers:</a:t>
            </a:r>
          </a:p>
          <a:p>
            <a:pPr marL="0" lvl="0" indent="0">
              <a:lnSpc>
                <a:spcPct val="90000"/>
              </a:lnSpc>
              <a:spcBef>
                <a:spcPts val="0"/>
              </a:spcBef>
              <a:spcAft>
                <a:spcPts val="1200"/>
              </a:spcAft>
              <a:buNone/>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3a) We </a:t>
            </a:r>
            <a:r>
              <a:rPr lang="en-US" sz="5500" b="1" dirty="0">
                <a:solidFill>
                  <a:schemeClr val="tx1"/>
                </a:solidFill>
                <a:effectLst>
                  <a:outerShdw blurRad="38100" dist="38100" dir="2700000" algn="tl">
                    <a:srgbClr val="424634"/>
                  </a:outerShdw>
                </a:effectLst>
                <a:latin typeface="Calibri" pitchFamily="34" charset="0"/>
                <a:cs typeface="Calibri" pitchFamily="34" charset="0"/>
              </a:rPr>
              <a:t>are a part of a </a:t>
            </a:r>
            <a:r>
              <a:rPr lang="en-US" sz="5500" b="1" dirty="0" smtClean="0">
                <a:solidFill>
                  <a:srgbClr val="FFFF99"/>
                </a:solidFill>
                <a:effectLst>
                  <a:outerShdw blurRad="38100" dist="38100" dir="2700000" algn="tl">
                    <a:srgbClr val="424634"/>
                  </a:outerShdw>
                </a:effectLst>
                <a:latin typeface="Calibri" pitchFamily="34" charset="0"/>
                <a:cs typeface="Calibri" pitchFamily="34" charset="0"/>
              </a:rPr>
              <a:t>broken</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a:t>
            </a:r>
            <a:r>
              <a:rPr lang="en-US" sz="5500" b="1" dirty="0">
                <a:solidFill>
                  <a:srgbClr val="FFFF99"/>
                </a:solidFill>
                <a:effectLst>
                  <a:outerShdw blurRad="38100" dist="38100" dir="2700000" algn="tl">
                    <a:srgbClr val="424634"/>
                  </a:outerShdw>
                </a:effectLst>
                <a:latin typeface="Calibri" pitchFamily="34" charset="0"/>
                <a:cs typeface="Calibri" pitchFamily="34" charset="0"/>
              </a:rPr>
              <a:t>sinful world </a:t>
            </a:r>
            <a:r>
              <a:rPr lang="en-US" sz="5500" b="1" dirty="0">
                <a:solidFill>
                  <a:schemeClr val="tx1"/>
                </a:solidFill>
                <a:effectLst>
                  <a:outerShdw blurRad="38100" dist="38100" dir="2700000" algn="tl">
                    <a:srgbClr val="424634"/>
                  </a:outerShdw>
                </a:effectLst>
                <a:latin typeface="Calibri" pitchFamily="34" charset="0"/>
                <a:cs typeface="Calibri" pitchFamily="34" charset="0"/>
              </a:rPr>
              <a:t>because of the fall of Adam and Eve and the sin nature that they ushered in.</a:t>
            </a:r>
            <a:endParaRPr lang="en-US" sz="5500" b="1" dirty="0" smtClean="0">
              <a:solidFill>
                <a:srgbClr val="FFFF99"/>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393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534400" cy="4678363"/>
          </a:xfrm>
        </p:spPr>
        <p:txBody>
          <a:bodyPr>
            <a:noAutofit/>
          </a:bodyPr>
          <a:lstStyle/>
          <a:p>
            <a:pPr marL="0" indent="0">
              <a:spcBef>
                <a:spcPts val="0"/>
              </a:spcBef>
              <a:spcAft>
                <a:spcPts val="600"/>
              </a:spcAft>
              <a:buNone/>
            </a:pPr>
            <a:r>
              <a:rPr lang="en-US" sz="395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Genesis 3:16-19</a:t>
            </a:r>
            <a:r>
              <a:rPr lang="en-US" sz="395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000" b="1" dirty="0" smtClean="0">
                <a:solidFill>
                  <a:schemeClr val="tx1"/>
                </a:solidFill>
                <a:effectLst>
                  <a:outerShdw blurRad="50800" dist="50800" dir="5400000" algn="ctr" rotWithShape="0">
                    <a:srgbClr val="424634"/>
                  </a:outerShdw>
                </a:effectLst>
                <a:latin typeface="Calibri" pitchFamily="34" charset="0"/>
                <a:cs typeface="Calibri" pitchFamily="34" charset="0"/>
              </a:rPr>
              <a:t>(NIV)</a:t>
            </a:r>
            <a:endParaRPr lang="en-US" sz="3000" b="1" dirty="0">
              <a:solidFill>
                <a:schemeClr val="tx1"/>
              </a:solidFill>
              <a:effectLst>
                <a:outerShdw blurRad="50800" dist="50800" dir="5400000" algn="ctr" rotWithShape="0">
                  <a:srgbClr val="424634"/>
                </a:outerShdw>
              </a:effectLst>
              <a:latin typeface="Calibri" pitchFamily="34" charset="0"/>
              <a:cs typeface="Calibri" pitchFamily="34" charset="0"/>
            </a:endParaRPr>
          </a:p>
          <a:p>
            <a:pPr marL="0" indent="0">
              <a:spcBef>
                <a:spcPts val="0"/>
              </a:spcBef>
              <a:spcAft>
                <a:spcPts val="1800"/>
              </a:spcAft>
              <a:buNone/>
            </a:pPr>
            <a:r>
              <a:rPr lang="en-US" sz="3950" b="1" dirty="0" smtClean="0">
                <a:solidFill>
                  <a:schemeClr val="tx1"/>
                </a:solidFill>
                <a:effectLst>
                  <a:outerShdw blurRad="50800" dist="50800" dir="5400000" algn="ctr" rotWithShape="0">
                    <a:srgbClr val="424634"/>
                  </a:outerShdw>
                </a:effectLst>
                <a:latin typeface="Calibri" pitchFamily="34" charset="0"/>
                <a:cs typeface="Calibri" pitchFamily="34" charset="0"/>
              </a:rPr>
              <a:t>To </a:t>
            </a:r>
            <a:r>
              <a:rPr lang="en-US" sz="3950" b="1" dirty="0">
                <a:solidFill>
                  <a:schemeClr val="tx1"/>
                </a:solidFill>
                <a:effectLst>
                  <a:outerShdw blurRad="50800" dist="50800" dir="5400000" algn="ctr" rotWithShape="0">
                    <a:srgbClr val="424634"/>
                  </a:outerShdw>
                </a:effectLst>
                <a:latin typeface="Calibri" pitchFamily="34" charset="0"/>
                <a:cs typeface="Calibri" pitchFamily="34" charset="0"/>
              </a:rPr>
              <a:t>the woman he said, “I will greatly increase your pains in childbearing; with pain you will give birth to children. Your desire will be for your husband, and he will rule over you. ” </a:t>
            </a:r>
            <a:r>
              <a:rPr lang="en-US" sz="3950" b="1" dirty="0" smtClean="0">
                <a:solidFill>
                  <a:schemeClr val="tx1"/>
                </a:solidFill>
                <a:effectLst>
                  <a:outerShdw blurRad="50800" dist="50800" dir="5400000" algn="ctr" rotWithShape="0">
                    <a:srgbClr val="424634"/>
                  </a:outerShdw>
                </a:effectLst>
                <a:latin typeface="Calibri" pitchFamily="34" charset="0"/>
                <a:cs typeface="Calibri" pitchFamily="34" charset="0"/>
              </a:rPr>
              <a:t>To </a:t>
            </a:r>
            <a:r>
              <a:rPr lang="en-US" sz="3950" b="1" dirty="0">
                <a:solidFill>
                  <a:schemeClr val="tx1"/>
                </a:solidFill>
                <a:effectLst>
                  <a:outerShdw blurRad="50800" dist="50800" dir="5400000" algn="ctr" rotWithShape="0">
                    <a:srgbClr val="424634"/>
                  </a:outerShdw>
                </a:effectLst>
                <a:latin typeface="Calibri" pitchFamily="34" charset="0"/>
                <a:cs typeface="Calibri" pitchFamily="34" charset="0"/>
              </a:rPr>
              <a:t>Adam he said, “Because you listened to your wife and ate from the tree about which I commanded you, ‘You must </a:t>
            </a:r>
            <a:r>
              <a:rPr lang="en-US" sz="3950" b="1" dirty="0" smtClean="0">
                <a:solidFill>
                  <a:schemeClr val="tx1"/>
                </a:solidFill>
                <a:effectLst>
                  <a:outerShdw blurRad="50800" dist="50800" dir="5400000" algn="ctr" rotWithShape="0">
                    <a:srgbClr val="424634"/>
                  </a:outerShdw>
                </a:effectLst>
                <a:latin typeface="Calibri" pitchFamily="34" charset="0"/>
                <a:cs typeface="Calibri" pitchFamily="34" charset="0"/>
              </a:rPr>
              <a:t/>
            </a:r>
            <a:br>
              <a:rPr lang="en-US" sz="3950" b="1" dirty="0" smtClean="0">
                <a:solidFill>
                  <a:schemeClr val="tx1"/>
                </a:solidFill>
                <a:effectLst>
                  <a:outerShdw blurRad="50800" dist="50800" dir="5400000" algn="ctr" rotWithShape="0">
                    <a:srgbClr val="424634"/>
                  </a:outerShdw>
                </a:effectLst>
                <a:latin typeface="Calibri" pitchFamily="34" charset="0"/>
                <a:cs typeface="Calibri" pitchFamily="34" charset="0"/>
              </a:rPr>
            </a:br>
            <a:r>
              <a:rPr lang="en-US" sz="3950" b="1" dirty="0" smtClean="0">
                <a:solidFill>
                  <a:schemeClr val="tx1"/>
                </a:solidFill>
                <a:effectLst>
                  <a:outerShdw blurRad="50800" dist="50800" dir="5400000" algn="ctr" rotWithShape="0">
                    <a:srgbClr val="424634"/>
                  </a:outerShdw>
                </a:effectLst>
                <a:latin typeface="Calibri" pitchFamily="34" charset="0"/>
                <a:cs typeface="Calibri" pitchFamily="34" charset="0"/>
              </a:rPr>
              <a:t>not </a:t>
            </a:r>
            <a:r>
              <a:rPr lang="en-US" sz="3950" b="1" dirty="0">
                <a:solidFill>
                  <a:schemeClr val="tx1"/>
                </a:solidFill>
                <a:effectLst>
                  <a:outerShdw blurRad="50800" dist="50800" dir="5400000" algn="ctr" rotWithShape="0">
                    <a:srgbClr val="424634"/>
                  </a:outerShdw>
                </a:effectLst>
                <a:latin typeface="Calibri" pitchFamily="34" charset="0"/>
                <a:cs typeface="Calibri" pitchFamily="34" charset="0"/>
              </a:rPr>
              <a:t>eat </a:t>
            </a:r>
            <a:r>
              <a:rPr lang="en-US" sz="3950" b="1" dirty="0" smtClean="0">
                <a:solidFill>
                  <a:schemeClr val="tx1"/>
                </a:solidFill>
                <a:effectLst>
                  <a:outerShdw blurRad="50800" dist="50800" dir="5400000" algn="ctr" rotWithShape="0">
                    <a:srgbClr val="424634"/>
                  </a:outerShdw>
                </a:effectLst>
                <a:latin typeface="Calibri" pitchFamily="34" charset="0"/>
                <a:cs typeface="Calibri" pitchFamily="34" charset="0"/>
              </a:rPr>
              <a:t>of </a:t>
            </a:r>
            <a:r>
              <a:rPr lang="en-US" sz="3950" b="1" dirty="0">
                <a:solidFill>
                  <a:schemeClr val="tx1"/>
                </a:solidFill>
                <a:effectLst>
                  <a:outerShdw blurRad="50800" dist="50800" dir="5400000" algn="ctr" rotWithShape="0">
                    <a:srgbClr val="424634"/>
                  </a:outerShdw>
                </a:effectLst>
                <a:latin typeface="Calibri" pitchFamily="34" charset="0"/>
                <a:cs typeface="Calibri" pitchFamily="34" charset="0"/>
              </a:rPr>
              <a:t>it</a:t>
            </a:r>
            <a:r>
              <a:rPr lang="en-US" sz="3950" b="1" dirty="0" smtClean="0">
                <a:solidFill>
                  <a:schemeClr val="tx1"/>
                </a:solidFill>
                <a:effectLst>
                  <a:outerShdw blurRad="50800" dist="50800" dir="5400000" algn="ctr" rotWithShape="0">
                    <a:srgbClr val="424634"/>
                  </a:outerShdw>
                </a:effectLst>
                <a:latin typeface="Calibri" pitchFamily="34" charset="0"/>
                <a:cs typeface="Calibri" pitchFamily="34" charset="0"/>
              </a:rPr>
              <a:t>,’</a:t>
            </a:r>
            <a:endParaRPr lang="en-US" sz="395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855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534400" cy="4678363"/>
          </a:xfrm>
        </p:spPr>
        <p:txBody>
          <a:bodyPr>
            <a:noAutofit/>
          </a:bodyPr>
          <a:lstStyle/>
          <a:p>
            <a:pPr marL="0" indent="0">
              <a:spcBef>
                <a:spcPts val="0"/>
              </a:spcBef>
              <a:spcAft>
                <a:spcPts val="600"/>
              </a:spcAft>
              <a:buNone/>
            </a:pPr>
            <a:r>
              <a:rPr lang="en-US" sz="395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Genesis 3:16-19</a:t>
            </a:r>
            <a:r>
              <a:rPr lang="en-US" sz="395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000" b="1" dirty="0" smtClean="0">
                <a:solidFill>
                  <a:schemeClr val="tx1"/>
                </a:solidFill>
                <a:effectLst>
                  <a:outerShdw blurRad="50800" dist="50800" dir="5400000" algn="ctr" rotWithShape="0">
                    <a:srgbClr val="424634"/>
                  </a:outerShdw>
                </a:effectLst>
                <a:latin typeface="Calibri" pitchFamily="34" charset="0"/>
                <a:cs typeface="Calibri" pitchFamily="34" charset="0"/>
              </a:rPr>
              <a:t>(NIV)</a:t>
            </a:r>
            <a:endParaRPr lang="en-US" sz="3000" b="1" dirty="0">
              <a:solidFill>
                <a:schemeClr val="tx1"/>
              </a:solidFill>
              <a:effectLst>
                <a:outerShdw blurRad="50800" dist="50800" dir="5400000" algn="ctr" rotWithShape="0">
                  <a:srgbClr val="424634"/>
                </a:outerShdw>
              </a:effectLst>
              <a:latin typeface="Calibri" pitchFamily="34" charset="0"/>
              <a:cs typeface="Calibri" pitchFamily="34" charset="0"/>
            </a:endParaRPr>
          </a:p>
          <a:p>
            <a:pPr marL="0" indent="0">
              <a:spcBef>
                <a:spcPts val="0"/>
              </a:spcBef>
              <a:spcAft>
                <a:spcPts val="1800"/>
              </a:spcAft>
              <a:buNone/>
            </a:pPr>
            <a:r>
              <a:rPr lang="en-US" sz="3950" b="1" dirty="0">
                <a:solidFill>
                  <a:schemeClr val="tx1"/>
                </a:solidFill>
                <a:effectLst>
                  <a:outerShdw blurRad="50800" dist="50800" dir="5400000" algn="ctr" rotWithShape="0">
                    <a:srgbClr val="424634"/>
                  </a:outerShdw>
                </a:effectLst>
                <a:latin typeface="Calibri" pitchFamily="34" charset="0"/>
                <a:cs typeface="Calibri" pitchFamily="34" charset="0"/>
              </a:rPr>
              <a:t>“Cursed is the ground because of you; through painful toil you will eat of it all the days of your life. It will produce thorns and thistles for you, and you will eat the plants of the field. By the sweat of your brow you will eat your food until you return to the ground, since from it you were taken; for dust you are and to dust you will return.”</a:t>
            </a:r>
            <a:endParaRPr lang="en-US" sz="395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830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33177</TotalTime>
  <Words>981</Words>
  <Application>Microsoft Office PowerPoint</Application>
  <PresentationFormat>On-screen Show (4:3)</PresentationFormat>
  <Paragraphs>57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Tw Cen MT</vt:lpstr>
      <vt:lpstr>Calibri</vt:lpstr>
      <vt:lpstr>Thatch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371</cp:revision>
  <dcterms:created xsi:type="dcterms:W3CDTF">2011-12-15T15:57:33Z</dcterms:created>
  <dcterms:modified xsi:type="dcterms:W3CDTF">2012-08-05T10:54:59Z</dcterms:modified>
</cp:coreProperties>
</file>