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78" r:id="rId2"/>
    <p:sldId id="594" r:id="rId3"/>
    <p:sldId id="595" r:id="rId4"/>
    <p:sldId id="596" r:id="rId5"/>
    <p:sldId id="597" r:id="rId6"/>
    <p:sldId id="598" r:id="rId7"/>
    <p:sldId id="599" r:id="rId8"/>
    <p:sldId id="600" r:id="rId9"/>
    <p:sldId id="601" r:id="rId10"/>
    <p:sldId id="602" r:id="rId11"/>
    <p:sldId id="603" r:id="rId12"/>
  </p:sldIdLst>
  <p:sldSz cx="138176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2A2900"/>
    <a:srgbClr val="424000"/>
    <a:srgbClr val="4C4A00"/>
    <a:srgbClr val="FFFF66"/>
    <a:srgbClr val="B7ACD2"/>
    <a:srgbClr val="ACDBF2"/>
    <a:srgbClr val="96EFEF"/>
    <a:srgbClr val="585600"/>
    <a:srgbClr val="FFF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299" autoAdjust="0"/>
    <p:restoredTop sz="78985" autoAdjust="0"/>
  </p:normalViewPr>
  <p:slideViewPr>
    <p:cSldViewPr snapToGrid="0">
      <p:cViewPr varScale="1">
        <p:scale>
          <a:sx n="43" d="100"/>
          <a:sy n="43" d="100"/>
        </p:scale>
        <p:origin x="84" y="15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E5328-581D-4DCE-B68F-8ADFF12DDC7B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AE8D0-8B7D-4444-BBCD-7D73020A2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26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3629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0" y="1272011"/>
            <a:ext cx="1036320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4082310"/>
            <a:ext cx="103632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4/14/2018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538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4/14/2018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38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88220" y="413808"/>
            <a:ext cx="2979420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9960" y="413808"/>
            <a:ext cx="8765540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4/14/2018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453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4/14/2018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402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763" y="1937704"/>
            <a:ext cx="1191768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763" y="5201392"/>
            <a:ext cx="1191768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4/14/2018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7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960" y="2069042"/>
            <a:ext cx="587248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5160" y="2069042"/>
            <a:ext cx="587248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4/14/2018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6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413809"/>
            <a:ext cx="1191768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1760" y="1905318"/>
            <a:ext cx="584549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1760" y="2839085"/>
            <a:ext cx="5845492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95160" y="1905318"/>
            <a:ext cx="5874280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95160" y="2839085"/>
            <a:ext cx="587428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4/14/2018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92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4/14/2018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47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4/14/2018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62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18160"/>
            <a:ext cx="4456535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4280" y="1119082"/>
            <a:ext cx="6995160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331720"/>
            <a:ext cx="4456535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4/14/2018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0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18160"/>
            <a:ext cx="4456535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74280" y="1119082"/>
            <a:ext cx="6995160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331720"/>
            <a:ext cx="4456535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4/14/2018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09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36B61-649A-4EDD-BF2D-8D18F49DFD63}" type="datetimeFigureOut">
              <a:rPr lang="en-US" smtClean="0"/>
              <a:t>4/14/2018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4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74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3708"/>
            <a:ext cx="13817600" cy="104907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477" y="-492530"/>
            <a:ext cx="2774342" cy="16748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45167" y="272236"/>
            <a:ext cx="9568628" cy="8659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500" b="1" dirty="0" smtClean="0">
                <a:ln w="15875">
                  <a:noFill/>
                </a:ln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</a:rPr>
              <a:t>Comforter</a:t>
            </a:r>
            <a:r>
              <a:rPr lang="en-US" sz="55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</a:rPr>
              <a:t> </a:t>
            </a:r>
            <a:r>
              <a:rPr lang="en-US" sz="5500" b="1" dirty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</a:rPr>
              <a:t>in our trials/suffering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097261" y="1538870"/>
            <a:ext cx="12442256" cy="5798634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numCol="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95000"/>
              </a:lnSpc>
              <a:spcBef>
                <a:spcPts val="0"/>
              </a:spcBef>
              <a:spcAft>
                <a:spcPts val="18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55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What </a:t>
            </a:r>
            <a:r>
              <a:rPr lang="en-US" sz="55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we bring on ourselves</a:t>
            </a:r>
            <a:r>
              <a:rPr lang="en-US" sz="55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—</a:t>
            </a:r>
            <a:br>
              <a:rPr lang="en-US" sz="55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</a:br>
            <a:r>
              <a:rPr lang="en-US" sz="55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He leads us to </a:t>
            </a:r>
            <a:r>
              <a:rPr lang="en-US" sz="5500" b="1" dirty="0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repent</a:t>
            </a:r>
            <a:endParaRPr lang="en-US" sz="5500" b="1" dirty="0" smtClean="0">
              <a:solidFill>
                <a:schemeClr val="bg1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  <a:p>
            <a:pPr marL="685800" indent="-685800" algn="l">
              <a:lnSpc>
                <a:spcPct val="95000"/>
              </a:lnSpc>
              <a:spcBef>
                <a:spcPts val="0"/>
              </a:spcBef>
              <a:spcAft>
                <a:spcPts val="18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55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What someone else brings on </a:t>
            </a:r>
            <a:r>
              <a:rPr lang="en-US" sz="55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us—</a:t>
            </a:r>
            <a:br>
              <a:rPr lang="en-US" sz="55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</a:br>
            <a:r>
              <a:rPr lang="en-US" sz="55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He leads us to </a:t>
            </a:r>
            <a:r>
              <a:rPr lang="en-US" sz="5500" b="1" dirty="0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forgive </a:t>
            </a:r>
            <a:r>
              <a:rPr lang="en-US" sz="55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and</a:t>
            </a:r>
            <a:r>
              <a:rPr lang="en-US" sz="5500" b="1" dirty="0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move past</a:t>
            </a:r>
          </a:p>
          <a:p>
            <a:pPr marL="685800" indent="-685800" algn="l">
              <a:lnSpc>
                <a:spcPct val="95000"/>
              </a:lnSpc>
              <a:spcBef>
                <a:spcPts val="0"/>
              </a:spcBef>
              <a:spcAft>
                <a:spcPts val="18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55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What </a:t>
            </a:r>
            <a:r>
              <a:rPr lang="en-US" sz="55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we deal with for no apparent </a:t>
            </a:r>
            <a:r>
              <a:rPr lang="en-US" sz="55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reason—He leads us to </a:t>
            </a:r>
            <a:r>
              <a:rPr lang="en-US" sz="5500" b="1" dirty="0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trust</a:t>
            </a:r>
            <a:endParaRPr lang="en-US" sz="5500" b="1" dirty="0">
              <a:solidFill>
                <a:srgbClr val="FFFF99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736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3708"/>
            <a:ext cx="13817600" cy="104907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477" y="-492530"/>
            <a:ext cx="2774342" cy="16748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45167" y="272236"/>
            <a:ext cx="6545941" cy="8659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500" b="1" dirty="0" smtClean="0">
                <a:ln w="15875">
                  <a:noFill/>
                </a:ln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  <a:sym typeface="Wingdings" panose="05000000000000000000" pitchFamily="2" charset="2"/>
              </a:rPr>
              <a:t></a:t>
            </a:r>
            <a:r>
              <a:rPr lang="en-US" sz="55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  <a:sym typeface="Wingdings" panose="05000000000000000000" pitchFamily="2" charset="2"/>
              </a:rPr>
              <a:t> </a:t>
            </a:r>
            <a:r>
              <a:rPr lang="en-US" sz="55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</a:rPr>
              <a:t>John 14:25-27</a:t>
            </a:r>
            <a:endParaRPr lang="en-US" sz="5500" b="1" dirty="0">
              <a:ln w="15875">
                <a:noFill/>
              </a:ln>
              <a:solidFill>
                <a:schemeClr val="bg1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  <a:latin typeface="+mn-lt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297979" y="1538870"/>
            <a:ext cx="12442256" cy="5798634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numCol="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0"/>
              </a:spcBef>
              <a:spcAft>
                <a:spcPts val="18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55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He </a:t>
            </a:r>
            <a:r>
              <a:rPr lang="en-US" sz="55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is a supernatural </a:t>
            </a:r>
            <a:r>
              <a:rPr lang="en-US" sz="5500" b="1" dirty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teacher</a:t>
            </a:r>
            <a:r>
              <a:rPr lang="en-US" sz="55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</a:p>
          <a:p>
            <a:pPr marL="685800" indent="-685800" algn="l">
              <a:spcBef>
                <a:spcPts val="0"/>
              </a:spcBef>
              <a:spcAft>
                <a:spcPts val="18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55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He </a:t>
            </a:r>
            <a:r>
              <a:rPr lang="en-US" sz="55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faithfully </a:t>
            </a:r>
            <a:r>
              <a:rPr lang="en-US" sz="5500" b="1" dirty="0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reminds</a:t>
            </a:r>
            <a:endParaRPr lang="en-US" sz="5500" b="1" dirty="0">
              <a:solidFill>
                <a:srgbClr val="FFFF99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  <a:p>
            <a:pPr marL="685800" indent="-685800" algn="l">
              <a:spcBef>
                <a:spcPts val="0"/>
              </a:spcBef>
              <a:spcAft>
                <a:spcPts val="18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55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He </a:t>
            </a:r>
            <a:r>
              <a:rPr lang="en-US" sz="55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is </a:t>
            </a:r>
            <a:r>
              <a:rPr lang="en-US" sz="5500" b="1" dirty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P</a:t>
            </a:r>
            <a:r>
              <a:rPr lang="en-US" sz="5500" b="1" dirty="0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eace</a:t>
            </a:r>
            <a:r>
              <a:rPr lang="en-US" sz="55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55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that Jesus leaves </a:t>
            </a:r>
            <a:r>
              <a:rPr lang="en-US" sz="55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/>
            </a:r>
            <a:br>
              <a:rPr lang="en-US" sz="55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</a:br>
            <a:r>
              <a:rPr lang="en-US" sz="55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with </a:t>
            </a:r>
            <a:r>
              <a:rPr lang="en-US" sz="55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us and in us</a:t>
            </a:r>
          </a:p>
          <a:p>
            <a:pPr marL="685800" indent="-685800" algn="l">
              <a:spcBef>
                <a:spcPts val="0"/>
              </a:spcBef>
              <a:spcAft>
                <a:spcPts val="18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55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He </a:t>
            </a:r>
            <a:r>
              <a:rPr lang="en-US" sz="55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instills </a:t>
            </a:r>
            <a:r>
              <a:rPr lang="en-US" sz="5500" b="1" dirty="0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trust</a:t>
            </a:r>
            <a:r>
              <a:rPr lang="en-US" sz="55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endParaRPr lang="en-US" sz="5500" b="1" dirty="0">
              <a:solidFill>
                <a:schemeClr val="bg1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  <a:p>
            <a:pPr marL="685800" indent="-685800" algn="l">
              <a:spcBef>
                <a:spcPts val="0"/>
              </a:spcBef>
              <a:spcAft>
                <a:spcPts val="18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55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He </a:t>
            </a:r>
            <a:r>
              <a:rPr lang="en-US" sz="5500" b="1" dirty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removes </a:t>
            </a:r>
            <a:r>
              <a:rPr lang="en-US" sz="5500" b="1" dirty="0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fear</a:t>
            </a:r>
            <a:endParaRPr lang="en-US" sz="5500" b="1" dirty="0">
              <a:solidFill>
                <a:srgbClr val="FFFF99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432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83"/>
            <a:ext cx="13817600" cy="77414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360390"/>
            <a:ext cx="13817600" cy="104907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0" y="5360390"/>
            <a:ext cx="13817600" cy="1106027"/>
          </a:xfrm>
          <a:prstGeom prst="rect">
            <a:avLst/>
          </a:prstGeom>
          <a:noFill/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360"/>
              </a:spcAft>
              <a:buClr>
                <a:srgbClr val="A6C9E8"/>
              </a:buClr>
              <a:buSzPct val="90000"/>
            </a:pPr>
            <a:r>
              <a:rPr lang="en-US" sz="6000" b="1" dirty="0" smtClean="0">
                <a:solidFill>
                  <a:schemeClr val="bg1"/>
                </a:solidFill>
                <a:effectLst>
                  <a:glow rad="114300">
                    <a:srgbClr val="2A2900"/>
                  </a:glow>
                  <a:outerShdw blurRad="63500" dist="63500" dir="2700000" algn="tl">
                    <a:schemeClr val="tx1">
                      <a:alpha val="50000"/>
                    </a:schemeClr>
                  </a:outerShdw>
                </a:effectLst>
              </a:rPr>
              <a:t>Week 3: Comforting Power</a:t>
            </a:r>
            <a:endParaRPr lang="en-US" sz="6000" b="1" dirty="0">
              <a:solidFill>
                <a:schemeClr val="bg1"/>
              </a:solidFill>
              <a:effectLst>
                <a:glow rad="114300">
                  <a:srgbClr val="2A2900"/>
                </a:glow>
                <a:outerShdw blurRad="63500" dist="63500" dir="2700000" algn="tl">
                  <a:schemeClr val="tx1">
                    <a:alpha val="50000"/>
                  </a:schemeClr>
                </a:outerShdw>
              </a:effectLst>
            </a:endParaRPr>
          </a:p>
          <a:p>
            <a:pPr algn="l">
              <a:spcBef>
                <a:spcPts val="0"/>
              </a:spcBef>
              <a:spcAft>
                <a:spcPts val="1360"/>
              </a:spcAft>
              <a:buClr>
                <a:srgbClr val="A6C9E8"/>
              </a:buClr>
              <a:buSzPct val="90000"/>
            </a:pPr>
            <a:endParaRPr lang="en-US" sz="5440" b="1" dirty="0">
              <a:solidFill>
                <a:schemeClr val="bg1"/>
              </a:solidFill>
              <a:effectLst>
                <a:glow rad="114300">
                  <a:srgbClr val="1F4E79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536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3708"/>
            <a:ext cx="13817600" cy="104907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477" y="-492530"/>
            <a:ext cx="2774342" cy="16748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45167" y="272236"/>
            <a:ext cx="6545941" cy="8659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500" b="1" dirty="0" smtClean="0">
                <a:ln w="15875">
                  <a:noFill/>
                </a:ln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  <a:sym typeface="Wingdings" panose="05000000000000000000" pitchFamily="2" charset="2"/>
              </a:rPr>
              <a:t></a:t>
            </a:r>
            <a:r>
              <a:rPr lang="en-US" sz="55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  <a:sym typeface="Wingdings" panose="05000000000000000000" pitchFamily="2" charset="2"/>
              </a:rPr>
              <a:t> </a:t>
            </a:r>
            <a:r>
              <a:rPr lang="en-US" sz="55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</a:rPr>
              <a:t>John 16:1-7</a:t>
            </a:r>
            <a:endParaRPr lang="en-US" sz="5500" b="1" dirty="0">
              <a:ln w="15875">
                <a:noFill/>
              </a:ln>
              <a:solidFill>
                <a:schemeClr val="bg1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  <a:latin typeface="+mn-lt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980416" y="1548701"/>
            <a:ext cx="12244931" cy="1707456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800"/>
              </a:spcAft>
              <a:buClr>
                <a:srgbClr val="FFFF99"/>
              </a:buClr>
              <a:buSzPct val="90000"/>
            </a:pPr>
            <a:r>
              <a:rPr lang="en-US" sz="5200" b="1" i="1" dirty="0" err="1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Parakletos</a:t>
            </a:r>
            <a:r>
              <a:rPr lang="en-US" sz="52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- </a:t>
            </a:r>
            <a:br>
              <a:rPr lang="en-US" sz="52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</a:br>
            <a:r>
              <a:rPr lang="en-US" sz="52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“</a:t>
            </a:r>
            <a:r>
              <a:rPr lang="en-US" sz="52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one who is called (</a:t>
            </a:r>
            <a:r>
              <a:rPr lang="en-US" sz="5200" b="1" dirty="0" err="1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kaleo</a:t>
            </a:r>
            <a:r>
              <a:rPr lang="en-US" sz="52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) alongside (para</a:t>
            </a:r>
            <a:r>
              <a:rPr lang="en-US" sz="52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)”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097261" y="3256158"/>
            <a:ext cx="12128086" cy="2007218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numCol="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0"/>
              </a:spcBef>
              <a:spcAft>
                <a:spcPts val="24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5200" b="1" dirty="0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Counselor</a:t>
            </a:r>
            <a:endParaRPr lang="en-US" sz="5200" b="1" dirty="0">
              <a:solidFill>
                <a:srgbClr val="FFFF99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  <a:p>
            <a:pPr marL="685800" indent="-685800" algn="l">
              <a:spcBef>
                <a:spcPts val="0"/>
              </a:spcBef>
              <a:spcAft>
                <a:spcPts val="24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52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Advocate</a:t>
            </a:r>
            <a:endParaRPr lang="en-US" sz="5200" b="1" dirty="0">
              <a:solidFill>
                <a:schemeClr val="bg1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  <a:p>
            <a:pPr marL="685800" indent="-685800" algn="l">
              <a:spcBef>
                <a:spcPts val="0"/>
              </a:spcBef>
              <a:spcAft>
                <a:spcPts val="24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52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Helper </a:t>
            </a:r>
            <a:endParaRPr lang="en-US" sz="5200" b="1" dirty="0">
              <a:solidFill>
                <a:schemeClr val="bg1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  <a:p>
            <a:pPr marL="685800" indent="-685800" algn="l">
              <a:spcBef>
                <a:spcPts val="0"/>
              </a:spcBef>
              <a:spcAft>
                <a:spcPts val="24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52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Intercessor </a:t>
            </a:r>
            <a:endParaRPr lang="en-US" sz="5200" b="1" dirty="0">
              <a:solidFill>
                <a:schemeClr val="bg1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1097261" y="5330282"/>
            <a:ext cx="12128086" cy="1873408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0"/>
              </a:spcBef>
              <a:spcAft>
                <a:spcPts val="24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52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Pleads </a:t>
            </a:r>
            <a:r>
              <a:rPr lang="en-US" sz="52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the cause of another in </a:t>
            </a:r>
            <a:r>
              <a:rPr lang="en-US" sz="52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court</a:t>
            </a:r>
          </a:p>
          <a:p>
            <a:pPr marL="685800" indent="-685800" algn="l">
              <a:spcBef>
                <a:spcPts val="0"/>
              </a:spcBef>
              <a:spcAft>
                <a:spcPts val="18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5200" b="1" dirty="0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Comforter</a:t>
            </a:r>
            <a:endParaRPr lang="en-US" sz="5200" b="1" dirty="0">
              <a:solidFill>
                <a:srgbClr val="FFFF99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961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2308" y="4765431"/>
            <a:ext cx="13817600" cy="1705707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163708"/>
            <a:ext cx="13817600" cy="104907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477" y="-492530"/>
            <a:ext cx="2774342" cy="16748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45167" y="272236"/>
            <a:ext cx="6545941" cy="8659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500" b="1" dirty="0" smtClean="0">
                <a:ln w="15875">
                  <a:noFill/>
                </a:ln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  <a:sym typeface="Wingdings" panose="05000000000000000000" pitchFamily="2" charset="2"/>
              </a:rPr>
              <a:t></a:t>
            </a:r>
            <a:r>
              <a:rPr lang="en-US" sz="55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  <a:sym typeface="Wingdings" panose="05000000000000000000" pitchFamily="2" charset="2"/>
              </a:rPr>
              <a:t> </a:t>
            </a:r>
            <a:r>
              <a:rPr lang="en-US" sz="55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</a:rPr>
              <a:t>John 16:1-7</a:t>
            </a:r>
            <a:endParaRPr lang="en-US" sz="5500" b="1" dirty="0">
              <a:ln w="15875">
                <a:noFill/>
              </a:ln>
              <a:solidFill>
                <a:schemeClr val="bg1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  <a:latin typeface="+mn-lt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097261" y="1605776"/>
            <a:ext cx="12442256" cy="5798634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numCol="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95000"/>
              </a:lnSpc>
              <a:spcBef>
                <a:spcPts val="0"/>
              </a:spcBef>
              <a:spcAft>
                <a:spcPts val="18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55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We all </a:t>
            </a:r>
            <a:r>
              <a:rPr lang="en-US" sz="55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experience pain in this fallen world; we </a:t>
            </a:r>
            <a:r>
              <a:rPr lang="en-US" sz="55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all </a:t>
            </a:r>
            <a:r>
              <a:rPr lang="en-US" sz="55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seek to be </a:t>
            </a:r>
            <a:r>
              <a:rPr lang="en-US" sz="55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comforted</a:t>
            </a:r>
          </a:p>
          <a:p>
            <a:pPr marL="685800" indent="-685800" algn="l">
              <a:lnSpc>
                <a:spcPct val="95000"/>
              </a:lnSpc>
              <a:spcBef>
                <a:spcPts val="0"/>
              </a:spcBef>
              <a:spcAft>
                <a:spcPts val="42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5500" b="1" dirty="0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Where </a:t>
            </a:r>
            <a:r>
              <a:rPr lang="en-US" sz="5500" b="1" dirty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do you go for </a:t>
            </a:r>
            <a:r>
              <a:rPr lang="en-US" sz="5500" b="1" dirty="0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comfort?</a:t>
            </a:r>
            <a:endParaRPr lang="en-US" sz="5500" b="1" dirty="0">
              <a:solidFill>
                <a:srgbClr val="FFFF99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  <a:p>
            <a:pPr algn="l">
              <a:spcBef>
                <a:spcPts val="0"/>
              </a:spcBef>
              <a:spcAft>
                <a:spcPts val="2400"/>
              </a:spcAft>
              <a:buClr>
                <a:srgbClr val="FFFF99"/>
              </a:buClr>
              <a:buSzPct val="90000"/>
            </a:pPr>
            <a:r>
              <a:rPr lang="en-US" sz="55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      </a:t>
            </a:r>
            <a:r>
              <a:rPr lang="en-US" sz="60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Do </a:t>
            </a:r>
            <a:r>
              <a:rPr lang="en-US" sz="60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you rely on the Holy Spirit </a:t>
            </a:r>
            <a:r>
              <a:rPr lang="en-US" sz="60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/>
            </a:r>
            <a:br>
              <a:rPr lang="en-US" sz="60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</a:br>
            <a:r>
              <a:rPr lang="en-US" sz="60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                   </a:t>
            </a:r>
            <a:r>
              <a:rPr lang="en-US" sz="60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for </a:t>
            </a:r>
            <a:r>
              <a:rPr lang="en-US" sz="60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comfort</a:t>
            </a:r>
            <a:r>
              <a:rPr lang="en-US" sz="60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2991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3708"/>
            <a:ext cx="13817600" cy="104907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477" y="-492530"/>
            <a:ext cx="2774342" cy="16748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45167" y="272236"/>
            <a:ext cx="6545941" cy="8659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500" b="1" dirty="0" smtClean="0">
                <a:ln w="15875">
                  <a:noFill/>
                </a:ln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  <a:sym typeface="Wingdings" panose="05000000000000000000" pitchFamily="2" charset="2"/>
              </a:rPr>
              <a:t></a:t>
            </a:r>
            <a:r>
              <a:rPr lang="en-US" sz="55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  <a:sym typeface="Wingdings" panose="05000000000000000000" pitchFamily="2" charset="2"/>
              </a:rPr>
              <a:t> </a:t>
            </a:r>
            <a:r>
              <a:rPr lang="en-US" sz="55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</a:rPr>
              <a:t>John 14:15-20</a:t>
            </a:r>
            <a:endParaRPr lang="en-US" sz="5500" b="1" dirty="0">
              <a:ln w="15875">
                <a:noFill/>
              </a:ln>
              <a:solidFill>
                <a:schemeClr val="bg1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  <a:latin typeface="+mn-lt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097261" y="1538870"/>
            <a:ext cx="12442256" cy="5798634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numCol="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rgbClr val="FFFF99"/>
              </a:buClr>
              <a:buSzPct val="90000"/>
            </a:pPr>
            <a:r>
              <a:rPr lang="en-US" sz="5500" b="1" dirty="0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Another</a:t>
            </a:r>
            <a:endParaRPr lang="en-US" sz="5500" b="1" dirty="0">
              <a:solidFill>
                <a:srgbClr val="FFFF99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  <a:p>
            <a:pPr marL="685800" indent="-68580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55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Doesn’t </a:t>
            </a:r>
            <a:r>
              <a:rPr lang="en-US" sz="55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mean another </a:t>
            </a:r>
            <a:r>
              <a:rPr lang="en-US" sz="55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kind </a:t>
            </a:r>
            <a:endParaRPr lang="en-US" sz="5500" b="1" dirty="0">
              <a:solidFill>
                <a:schemeClr val="bg1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  <a:p>
            <a:pPr marL="685800" indent="-68580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55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Means </a:t>
            </a:r>
            <a:r>
              <a:rPr lang="en-US" sz="55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another of the </a:t>
            </a:r>
            <a:r>
              <a:rPr lang="en-US" sz="5500" b="1" dirty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same</a:t>
            </a:r>
            <a:r>
              <a:rPr lang="en-US" sz="55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55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kind </a:t>
            </a:r>
            <a:br>
              <a:rPr lang="en-US" sz="55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</a:br>
            <a:r>
              <a:rPr lang="en-US" sz="55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‘</a:t>
            </a:r>
            <a:r>
              <a:rPr lang="en-US" sz="55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exactly the same essence as Myself</a:t>
            </a:r>
            <a:r>
              <a:rPr lang="en-US" sz="55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931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3708"/>
            <a:ext cx="13817600" cy="104907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477" y="-492530"/>
            <a:ext cx="2774342" cy="16748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45167" y="272236"/>
            <a:ext cx="6545941" cy="8659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500" b="1" dirty="0" smtClean="0">
                <a:ln w="15875">
                  <a:noFill/>
                </a:ln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  <a:sym typeface="Wingdings" panose="05000000000000000000" pitchFamily="2" charset="2"/>
              </a:rPr>
              <a:t></a:t>
            </a:r>
            <a:r>
              <a:rPr lang="en-US" sz="55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  <a:sym typeface="Wingdings" panose="05000000000000000000" pitchFamily="2" charset="2"/>
              </a:rPr>
              <a:t> </a:t>
            </a:r>
            <a:r>
              <a:rPr lang="en-US" sz="55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</a:rPr>
              <a:t>John 14:15-20</a:t>
            </a:r>
            <a:endParaRPr lang="en-US" sz="5500" b="1" dirty="0">
              <a:ln w="15875">
                <a:noFill/>
              </a:ln>
              <a:solidFill>
                <a:schemeClr val="bg1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  <a:latin typeface="+mn-lt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963449" y="1465964"/>
            <a:ext cx="12442256" cy="5798634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numCol="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5000"/>
              </a:lnSpc>
              <a:spcBef>
                <a:spcPts val="0"/>
              </a:spcBef>
              <a:spcAft>
                <a:spcPts val="3600"/>
              </a:spcAft>
              <a:buClr>
                <a:srgbClr val="FFFF99"/>
              </a:buClr>
              <a:buSzPct val="90000"/>
            </a:pPr>
            <a:r>
              <a:rPr lang="en-US" sz="5200" b="1" u="sng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1 </a:t>
            </a:r>
            <a:r>
              <a:rPr lang="en-US" sz="5200" b="1" u="sng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John 2:1</a:t>
            </a:r>
            <a:r>
              <a:rPr lang="en-US" sz="52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40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(NLT) </a:t>
            </a:r>
            <a:r>
              <a:rPr lang="en-US" sz="52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My dear children, I am writing this to you so that you will not sin. But if anyone does sin, we have an </a:t>
            </a:r>
            <a:r>
              <a:rPr lang="en-US" sz="5200" b="1" dirty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advocate</a:t>
            </a:r>
            <a:r>
              <a:rPr lang="en-US" sz="52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who pleads our case before the Father. He is Jesus Christ, the one who is truly righteous.</a:t>
            </a:r>
          </a:p>
          <a:p>
            <a:pPr marL="685800" indent="-68580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5500" b="1" dirty="0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All </a:t>
            </a:r>
            <a:r>
              <a:rPr lang="en-US" sz="5500" b="1" dirty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believers have two </a:t>
            </a:r>
            <a:r>
              <a:rPr lang="en-US" sz="5500" b="1" i="1" dirty="0" err="1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paracletes</a:t>
            </a:r>
            <a:endParaRPr lang="en-US" sz="5500" b="1" dirty="0">
              <a:solidFill>
                <a:schemeClr val="bg1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227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3708"/>
            <a:ext cx="13817600" cy="104907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477" y="-492530"/>
            <a:ext cx="2774342" cy="16748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45167" y="272236"/>
            <a:ext cx="6545941" cy="8659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500" b="1" dirty="0" smtClean="0">
                <a:ln w="15875">
                  <a:noFill/>
                </a:ln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  <a:sym typeface="Wingdings" panose="05000000000000000000" pitchFamily="2" charset="2"/>
              </a:rPr>
              <a:t></a:t>
            </a:r>
            <a:r>
              <a:rPr lang="en-US" sz="55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  <a:sym typeface="Wingdings" panose="05000000000000000000" pitchFamily="2" charset="2"/>
              </a:rPr>
              <a:t> </a:t>
            </a:r>
            <a:r>
              <a:rPr lang="en-US" sz="55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</a:rPr>
              <a:t>John 14:15-20</a:t>
            </a:r>
            <a:endParaRPr lang="en-US" sz="5500" b="1" dirty="0">
              <a:ln w="15875">
                <a:noFill/>
              </a:ln>
              <a:solidFill>
                <a:schemeClr val="bg1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  <a:latin typeface="+mn-lt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097261" y="1538870"/>
            <a:ext cx="12442256" cy="5798634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numCol="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0"/>
              </a:spcBef>
              <a:spcAft>
                <a:spcPts val="24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55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With </a:t>
            </a:r>
            <a:r>
              <a:rPr lang="en-US" sz="55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you </a:t>
            </a:r>
            <a:r>
              <a:rPr lang="en-US" sz="5500" b="1" dirty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forever</a:t>
            </a:r>
            <a:r>
              <a:rPr lang="en-US" sz="55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endParaRPr lang="en-US" sz="5500" b="1" dirty="0" smtClean="0">
              <a:solidFill>
                <a:schemeClr val="bg1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  <a:p>
            <a:pPr marL="685800" indent="-685800" algn="l">
              <a:spcBef>
                <a:spcPts val="0"/>
              </a:spcBef>
              <a:spcAft>
                <a:spcPts val="24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55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Not </a:t>
            </a:r>
            <a:r>
              <a:rPr lang="en-US" sz="55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just with, but </a:t>
            </a:r>
            <a:r>
              <a:rPr lang="en-US" sz="5500" b="1" dirty="0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IN</a:t>
            </a:r>
          </a:p>
          <a:p>
            <a:pPr marL="685800" indent="-685800" algn="l">
              <a:spcBef>
                <a:spcPts val="0"/>
              </a:spcBef>
              <a:spcAft>
                <a:spcPts val="24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55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“</a:t>
            </a:r>
            <a:r>
              <a:rPr lang="en-US" sz="55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I will not leave you as orphans”  </a:t>
            </a:r>
            <a:endParaRPr lang="en-US" sz="5500" b="1" dirty="0" smtClean="0">
              <a:solidFill>
                <a:schemeClr val="bg1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993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3708"/>
            <a:ext cx="13817600" cy="104907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477" y="-492530"/>
            <a:ext cx="2774342" cy="16748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45167" y="272236"/>
            <a:ext cx="6545941" cy="8659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500" b="1" dirty="0" smtClean="0">
                <a:ln w="15875">
                  <a:noFill/>
                </a:ln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  <a:sym typeface="Wingdings" panose="05000000000000000000" pitchFamily="2" charset="2"/>
              </a:rPr>
              <a:t></a:t>
            </a:r>
            <a:r>
              <a:rPr lang="en-US" sz="55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  <a:sym typeface="Wingdings" panose="05000000000000000000" pitchFamily="2" charset="2"/>
              </a:rPr>
              <a:t> </a:t>
            </a:r>
            <a:r>
              <a:rPr lang="en-US" sz="55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</a:rPr>
              <a:t>John 14:15-20</a:t>
            </a:r>
            <a:endParaRPr lang="en-US" sz="5500" b="1" dirty="0">
              <a:ln w="15875">
                <a:noFill/>
              </a:ln>
              <a:solidFill>
                <a:schemeClr val="bg1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  <a:latin typeface="+mn-lt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030355" y="1338152"/>
            <a:ext cx="12442256" cy="5798634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numCol="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2400"/>
              </a:spcAft>
              <a:buClr>
                <a:srgbClr val="FFFF99"/>
              </a:buClr>
              <a:buSzPct val="90000"/>
            </a:pPr>
            <a:r>
              <a:rPr lang="en-US" sz="5500" b="1" dirty="0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“</a:t>
            </a:r>
            <a:r>
              <a:rPr lang="en-US" sz="5500" b="1" dirty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Because I live, you also will live”</a:t>
            </a:r>
          </a:p>
          <a:p>
            <a:pPr marL="685800" indent="-685800" algn="l">
              <a:spcBef>
                <a:spcPts val="0"/>
              </a:spcBef>
              <a:spcAft>
                <a:spcPts val="18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5200" b="1" u="sng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Ezekiel </a:t>
            </a:r>
            <a:r>
              <a:rPr lang="en-US" sz="5200" b="1" u="sng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37:14</a:t>
            </a:r>
            <a:r>
              <a:rPr lang="en-US" sz="40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(NASB)</a:t>
            </a:r>
            <a:r>
              <a:rPr lang="en-US" sz="52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I will put my Spirit within you, and </a:t>
            </a:r>
            <a:r>
              <a:rPr lang="en-US" sz="5200" b="1" dirty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you will come to life</a:t>
            </a:r>
            <a:r>
              <a:rPr lang="en-US" sz="52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.</a:t>
            </a:r>
          </a:p>
          <a:p>
            <a:pPr marL="685800" indent="-685800" algn="l">
              <a:spcBef>
                <a:spcPts val="0"/>
              </a:spcBef>
              <a:spcAft>
                <a:spcPts val="18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52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Eternal </a:t>
            </a:r>
            <a:r>
              <a:rPr lang="en-US" sz="52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life is not the </a:t>
            </a:r>
            <a:r>
              <a:rPr lang="en-US" sz="5200" b="1" dirty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quantity</a:t>
            </a:r>
            <a:r>
              <a:rPr lang="en-US" sz="52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of </a:t>
            </a:r>
            <a:r>
              <a:rPr lang="en-US" sz="52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life; </a:t>
            </a:r>
            <a:r>
              <a:rPr lang="en-US" sz="52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/>
            </a:r>
            <a:br>
              <a:rPr lang="en-US" sz="52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</a:br>
            <a:r>
              <a:rPr lang="en-US" sz="52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it </a:t>
            </a:r>
            <a:r>
              <a:rPr lang="en-US" sz="52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is the </a:t>
            </a:r>
            <a:r>
              <a:rPr lang="en-US" sz="5200" b="1" dirty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kind</a:t>
            </a:r>
            <a:r>
              <a:rPr lang="en-US" sz="52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of </a:t>
            </a:r>
            <a:r>
              <a:rPr lang="en-US" sz="52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life</a:t>
            </a:r>
            <a:r>
              <a:rPr lang="en-US" sz="5200" b="1" i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!</a:t>
            </a:r>
            <a:endParaRPr lang="en-US" sz="5200" b="1" i="1" dirty="0">
              <a:solidFill>
                <a:schemeClr val="bg1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  <a:p>
            <a:pPr marL="685800" indent="-685800" algn="l">
              <a:spcBef>
                <a:spcPts val="0"/>
              </a:spcBef>
              <a:spcAft>
                <a:spcPts val="18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52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That's </a:t>
            </a:r>
            <a:r>
              <a:rPr lang="en-US" sz="52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why sin is so out of place in the believer's life</a:t>
            </a:r>
          </a:p>
        </p:txBody>
      </p:sp>
    </p:spTree>
    <p:extLst>
      <p:ext uri="{BB962C8B-B14F-4D97-AF65-F5344CB8AC3E}">
        <p14:creationId xmlns:p14="http://schemas.microsoft.com/office/powerpoint/2010/main" val="315732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3708"/>
            <a:ext cx="13817600" cy="104907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477" y="-492530"/>
            <a:ext cx="2774342" cy="16748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45167" y="272236"/>
            <a:ext cx="9568628" cy="8659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500" b="1" dirty="0" smtClean="0">
                <a:ln w="15875">
                  <a:noFill/>
                </a:ln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</a:rPr>
              <a:t>Comforter</a:t>
            </a:r>
            <a:r>
              <a:rPr lang="en-US" sz="55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</a:rPr>
              <a:t> </a:t>
            </a:r>
            <a:r>
              <a:rPr lang="en-US" sz="5500" b="1" dirty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  <a:latin typeface="+mn-lt"/>
              </a:rPr>
              <a:t>in our trials/suffering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097261" y="1538870"/>
            <a:ext cx="12442256" cy="5798634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numCol="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95000"/>
              </a:lnSpc>
              <a:spcBef>
                <a:spcPts val="0"/>
              </a:spcBef>
              <a:spcAft>
                <a:spcPts val="1800"/>
              </a:spcAft>
              <a:buClr>
                <a:srgbClr val="FFFF99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55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What </a:t>
            </a:r>
            <a:r>
              <a:rPr lang="en-US" sz="55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we bring on ourselves</a:t>
            </a:r>
            <a:r>
              <a:rPr lang="en-US" sz="55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—</a:t>
            </a:r>
            <a:br>
              <a:rPr lang="en-US" sz="55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</a:br>
            <a:r>
              <a:rPr lang="en-US" sz="55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He leads us to </a:t>
            </a:r>
            <a:r>
              <a:rPr lang="en-US" sz="5500" b="1" dirty="0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repent</a:t>
            </a:r>
            <a:endParaRPr lang="en-US" sz="5500" b="1" dirty="0">
              <a:solidFill>
                <a:srgbClr val="FFFF99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  <a:p>
            <a:pPr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rgbClr val="FFFF99"/>
              </a:buClr>
              <a:buSzPct val="90000"/>
            </a:pPr>
            <a:r>
              <a:rPr lang="en-US" sz="5500" b="1" u="sng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Acts </a:t>
            </a:r>
            <a:r>
              <a:rPr lang="en-US" sz="5500" b="1" u="sng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3:19</a:t>
            </a:r>
            <a:r>
              <a:rPr lang="en-US" sz="55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</a:t>
            </a:r>
            <a:r>
              <a:rPr lang="en-US" sz="55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/>
            </a:r>
            <a:br>
              <a:rPr lang="en-US" sz="55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</a:br>
            <a:r>
              <a:rPr lang="en-US" sz="5500" b="1" dirty="0" smtClean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Repent</a:t>
            </a:r>
            <a:r>
              <a:rPr lang="en-US" sz="55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, then, and turn to God, so that your sins may be wiped out, that </a:t>
            </a:r>
            <a:r>
              <a:rPr lang="en-US" sz="5500" b="1" dirty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times </a:t>
            </a:r>
            <a:r>
              <a:rPr lang="en-US" sz="5500" b="1" dirty="0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/>
            </a:r>
            <a:br>
              <a:rPr lang="en-US" sz="5500" b="1" dirty="0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</a:br>
            <a:r>
              <a:rPr lang="en-US" sz="5500" b="1" dirty="0" smtClean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of </a:t>
            </a:r>
            <a:r>
              <a:rPr lang="en-US" sz="5500" b="1" dirty="0">
                <a:solidFill>
                  <a:srgbClr val="FFFF99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refreshing</a:t>
            </a:r>
            <a:r>
              <a:rPr lang="en-US" sz="5500" b="1" dirty="0">
                <a:solidFill>
                  <a:schemeClr val="bg1"/>
                </a:solidFill>
                <a:effectLst>
                  <a:glow rad="114300">
                    <a:srgbClr val="2A2900">
                      <a:alpha val="75000"/>
                    </a:srgbClr>
                  </a:glow>
                  <a:outerShdw blurRad="38100" dist="38100" dir="2700000" algn="tl">
                    <a:schemeClr val="tx1">
                      <a:alpha val="60000"/>
                    </a:schemeClr>
                  </a:outerShdw>
                </a:effectLst>
              </a:rPr>
              <a:t> may come from the Lord</a:t>
            </a:r>
          </a:p>
          <a:p>
            <a:pPr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rgbClr val="FFFF99"/>
              </a:buClr>
              <a:buSzPct val="90000"/>
            </a:pPr>
            <a:endParaRPr lang="en-US" sz="5500" b="1" dirty="0">
              <a:solidFill>
                <a:schemeClr val="bg1"/>
              </a:solidFill>
              <a:effectLst>
                <a:glow rad="114300">
                  <a:srgbClr val="2A2900">
                    <a:alpha val="75000"/>
                  </a:srgbClr>
                </a:glow>
                <a:outerShdw blurRad="38100" dist="38100" dir="2700000" algn="tl">
                  <a:schemeClr val="tx1"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717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12570</TotalTime>
  <Words>229</Words>
  <Application>Microsoft Office PowerPoint</Application>
  <PresentationFormat>Custom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</cp:lastModifiedBy>
  <cp:revision>671</cp:revision>
  <dcterms:created xsi:type="dcterms:W3CDTF">2016-11-29T14:13:56Z</dcterms:created>
  <dcterms:modified xsi:type="dcterms:W3CDTF">2018-04-14T16:46:51Z</dcterms:modified>
</cp:coreProperties>
</file>