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4" r:id="rId2"/>
    <p:sldId id="279" r:id="rId3"/>
    <p:sldId id="283" r:id="rId4"/>
    <p:sldId id="289" r:id="rId5"/>
    <p:sldId id="310" r:id="rId6"/>
    <p:sldId id="311" r:id="rId7"/>
    <p:sldId id="288" r:id="rId8"/>
    <p:sldId id="290" r:id="rId9"/>
    <p:sldId id="298" r:id="rId10"/>
    <p:sldId id="299" r:id="rId11"/>
    <p:sldId id="302" r:id="rId12"/>
    <p:sldId id="303" r:id="rId13"/>
    <p:sldId id="304" r:id="rId14"/>
    <p:sldId id="305" r:id="rId15"/>
    <p:sldId id="306" r:id="rId16"/>
    <p:sldId id="307" r:id="rId17"/>
    <p:sldId id="308" r:id="rId18"/>
    <p:sldId id="30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C8FF"/>
    <a:srgbClr val="5CD3FD"/>
    <a:srgbClr val="FFFF8F"/>
    <a:srgbClr val="00B9FA"/>
    <a:srgbClr val="008EC0"/>
    <a:srgbClr val="A3E7FF"/>
    <a:srgbClr val="C80000"/>
    <a:srgbClr val="000000"/>
    <a:srgbClr val="040000"/>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3" d="100"/>
          <a:sy n="63" d="100"/>
        </p:scale>
        <p:origin x="102" y="120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33E76F-87EE-40A7-AEB1-2418BBBDF3E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6C65-9D42-4F27-9A44-96DF11B4DE95}" type="slidenum">
              <a:rPr lang="en-US" smtClean="0"/>
              <a:t>‹#›</a:t>
            </a:fld>
            <a:endParaRPr lang="en-US"/>
          </a:p>
        </p:txBody>
      </p:sp>
    </p:spTree>
    <p:extLst>
      <p:ext uri="{BB962C8B-B14F-4D97-AF65-F5344CB8AC3E}">
        <p14:creationId xmlns:p14="http://schemas.microsoft.com/office/powerpoint/2010/main" val="74822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3E76F-87EE-40A7-AEB1-2418BBBDF3E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6C65-9D42-4F27-9A44-96DF11B4DE95}" type="slidenum">
              <a:rPr lang="en-US" smtClean="0"/>
              <a:t>‹#›</a:t>
            </a:fld>
            <a:endParaRPr lang="en-US"/>
          </a:p>
        </p:txBody>
      </p:sp>
    </p:spTree>
    <p:extLst>
      <p:ext uri="{BB962C8B-B14F-4D97-AF65-F5344CB8AC3E}">
        <p14:creationId xmlns:p14="http://schemas.microsoft.com/office/powerpoint/2010/main" val="125986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3E76F-87EE-40A7-AEB1-2418BBBDF3E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6C65-9D42-4F27-9A44-96DF11B4DE95}" type="slidenum">
              <a:rPr lang="en-US" smtClean="0"/>
              <a:t>‹#›</a:t>
            </a:fld>
            <a:endParaRPr lang="en-US"/>
          </a:p>
        </p:txBody>
      </p:sp>
    </p:spTree>
    <p:extLst>
      <p:ext uri="{BB962C8B-B14F-4D97-AF65-F5344CB8AC3E}">
        <p14:creationId xmlns:p14="http://schemas.microsoft.com/office/powerpoint/2010/main" val="22563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3E76F-87EE-40A7-AEB1-2418BBBDF3E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6C65-9D42-4F27-9A44-96DF11B4DE95}" type="slidenum">
              <a:rPr lang="en-US" smtClean="0"/>
              <a:t>‹#›</a:t>
            </a:fld>
            <a:endParaRPr lang="en-US"/>
          </a:p>
        </p:txBody>
      </p:sp>
    </p:spTree>
    <p:extLst>
      <p:ext uri="{BB962C8B-B14F-4D97-AF65-F5344CB8AC3E}">
        <p14:creationId xmlns:p14="http://schemas.microsoft.com/office/powerpoint/2010/main" val="102418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3E76F-87EE-40A7-AEB1-2418BBBDF3E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6C65-9D42-4F27-9A44-96DF11B4DE95}" type="slidenum">
              <a:rPr lang="en-US" smtClean="0"/>
              <a:t>‹#›</a:t>
            </a:fld>
            <a:endParaRPr lang="en-US"/>
          </a:p>
        </p:txBody>
      </p:sp>
    </p:spTree>
    <p:extLst>
      <p:ext uri="{BB962C8B-B14F-4D97-AF65-F5344CB8AC3E}">
        <p14:creationId xmlns:p14="http://schemas.microsoft.com/office/powerpoint/2010/main" val="194462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3E76F-87EE-40A7-AEB1-2418BBBDF3ED}"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96C65-9D42-4F27-9A44-96DF11B4DE95}" type="slidenum">
              <a:rPr lang="en-US" smtClean="0"/>
              <a:t>‹#›</a:t>
            </a:fld>
            <a:endParaRPr lang="en-US"/>
          </a:p>
        </p:txBody>
      </p:sp>
    </p:spTree>
    <p:extLst>
      <p:ext uri="{BB962C8B-B14F-4D97-AF65-F5344CB8AC3E}">
        <p14:creationId xmlns:p14="http://schemas.microsoft.com/office/powerpoint/2010/main" val="141104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3E76F-87EE-40A7-AEB1-2418BBBDF3ED}"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296C65-9D42-4F27-9A44-96DF11B4DE95}" type="slidenum">
              <a:rPr lang="en-US" smtClean="0"/>
              <a:t>‹#›</a:t>
            </a:fld>
            <a:endParaRPr lang="en-US"/>
          </a:p>
        </p:txBody>
      </p:sp>
    </p:spTree>
    <p:extLst>
      <p:ext uri="{BB962C8B-B14F-4D97-AF65-F5344CB8AC3E}">
        <p14:creationId xmlns:p14="http://schemas.microsoft.com/office/powerpoint/2010/main" val="272120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3E76F-87EE-40A7-AEB1-2418BBBDF3ED}"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296C65-9D42-4F27-9A44-96DF11B4DE95}" type="slidenum">
              <a:rPr lang="en-US" smtClean="0"/>
              <a:t>‹#›</a:t>
            </a:fld>
            <a:endParaRPr lang="en-US"/>
          </a:p>
        </p:txBody>
      </p:sp>
    </p:spTree>
    <p:extLst>
      <p:ext uri="{BB962C8B-B14F-4D97-AF65-F5344CB8AC3E}">
        <p14:creationId xmlns:p14="http://schemas.microsoft.com/office/powerpoint/2010/main" val="2735676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3E76F-87EE-40A7-AEB1-2418BBBDF3ED}"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296C65-9D42-4F27-9A44-96DF11B4DE95}" type="slidenum">
              <a:rPr lang="en-US" smtClean="0"/>
              <a:t>‹#›</a:t>
            </a:fld>
            <a:endParaRPr lang="en-US"/>
          </a:p>
        </p:txBody>
      </p:sp>
    </p:spTree>
    <p:extLst>
      <p:ext uri="{BB962C8B-B14F-4D97-AF65-F5344CB8AC3E}">
        <p14:creationId xmlns:p14="http://schemas.microsoft.com/office/powerpoint/2010/main" val="418789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3E76F-87EE-40A7-AEB1-2418BBBDF3ED}"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96C65-9D42-4F27-9A44-96DF11B4DE95}" type="slidenum">
              <a:rPr lang="en-US" smtClean="0"/>
              <a:t>‹#›</a:t>
            </a:fld>
            <a:endParaRPr lang="en-US"/>
          </a:p>
        </p:txBody>
      </p:sp>
    </p:spTree>
    <p:extLst>
      <p:ext uri="{BB962C8B-B14F-4D97-AF65-F5344CB8AC3E}">
        <p14:creationId xmlns:p14="http://schemas.microsoft.com/office/powerpoint/2010/main" val="232169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3E76F-87EE-40A7-AEB1-2418BBBDF3ED}"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96C65-9D42-4F27-9A44-96DF11B4DE95}" type="slidenum">
              <a:rPr lang="en-US" smtClean="0"/>
              <a:t>‹#›</a:t>
            </a:fld>
            <a:endParaRPr lang="en-US"/>
          </a:p>
        </p:txBody>
      </p:sp>
    </p:spTree>
    <p:extLst>
      <p:ext uri="{BB962C8B-B14F-4D97-AF65-F5344CB8AC3E}">
        <p14:creationId xmlns:p14="http://schemas.microsoft.com/office/powerpoint/2010/main" val="1767737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3E76F-87EE-40A7-AEB1-2418BBBDF3ED}" type="datetimeFigureOut">
              <a:rPr lang="en-US" smtClean="0"/>
              <a:t>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96C65-9D42-4F27-9A44-96DF11B4DE95}" type="slidenum">
              <a:rPr lang="en-US" smtClean="0"/>
              <a:t>‹#›</a:t>
            </a:fld>
            <a:endParaRPr lang="en-US"/>
          </a:p>
        </p:txBody>
      </p:sp>
    </p:spTree>
    <p:extLst>
      <p:ext uri="{BB962C8B-B14F-4D97-AF65-F5344CB8AC3E}">
        <p14:creationId xmlns:p14="http://schemas.microsoft.com/office/powerpoint/2010/main" val="11128534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235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175259" y="1036320"/>
            <a:ext cx="11841480" cy="5716250"/>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0000"/>
              </a:lnSpc>
              <a:spcBef>
                <a:spcPts val="0"/>
              </a:spcBef>
              <a:spcAft>
                <a:spcPts val="400"/>
              </a:spcAft>
              <a:buClr>
                <a:srgbClr val="FFFF00"/>
              </a:buClr>
              <a:buSzPct val="100000"/>
              <a:buFont typeface="Wingdings" panose="05000000000000000000" pitchFamily="2" charset="2"/>
              <a:buChar char="§"/>
            </a:pPr>
            <a:r>
              <a:rPr lang="en-US" sz="4600" b="1" dirty="0">
                <a:solidFill>
                  <a:schemeClr val="bg1"/>
                </a:solidFill>
                <a:effectLst>
                  <a:glow rad="127000">
                    <a:schemeClr val="tx1"/>
                  </a:glow>
                  <a:outerShdw blurRad="38100" dist="38100" dir="2700000" algn="tl">
                    <a:schemeClr val="tx1">
                      <a:alpha val="65000"/>
                    </a:schemeClr>
                  </a:outerShdw>
                </a:effectLst>
              </a:rPr>
              <a:t>Well-meaning over-protection</a:t>
            </a:r>
          </a:p>
          <a:p>
            <a:pPr marL="685800" indent="-685800" algn="l">
              <a:lnSpc>
                <a:spcPct val="80000"/>
              </a:lnSpc>
              <a:spcBef>
                <a:spcPts val="0"/>
              </a:spcBef>
              <a:spcAft>
                <a:spcPts val="400"/>
              </a:spcAft>
              <a:buClr>
                <a:srgbClr val="FFFF00"/>
              </a:buClr>
              <a:buSzPct val="100000"/>
              <a:buFont typeface="Wingdings" panose="05000000000000000000" pitchFamily="2" charset="2"/>
              <a:buChar char="§"/>
            </a:pPr>
            <a:r>
              <a:rPr lang="en-US" sz="4600" b="1" dirty="0">
                <a:solidFill>
                  <a:schemeClr val="bg1"/>
                </a:solidFill>
                <a:effectLst>
                  <a:glow rad="127000">
                    <a:schemeClr val="tx1"/>
                  </a:glow>
                  <a:outerShdw blurRad="38100" dist="38100" dir="2700000" algn="tl">
                    <a:schemeClr val="tx1">
                      <a:alpha val="65000"/>
                    </a:schemeClr>
                  </a:outerShdw>
                </a:effectLst>
              </a:rPr>
              <a:t>Favoritism</a:t>
            </a:r>
          </a:p>
          <a:p>
            <a:pPr marL="685800" indent="-685800" algn="l">
              <a:lnSpc>
                <a:spcPct val="80000"/>
              </a:lnSpc>
              <a:spcBef>
                <a:spcPts val="0"/>
              </a:spcBef>
              <a:spcAft>
                <a:spcPts val="400"/>
              </a:spcAft>
              <a:buClr>
                <a:srgbClr val="FFFF00"/>
              </a:buClr>
              <a:buSzPct val="100000"/>
              <a:buFont typeface="Wingdings" panose="05000000000000000000" pitchFamily="2" charset="2"/>
              <a:buChar char="§"/>
            </a:pPr>
            <a:r>
              <a:rPr lang="en-US" sz="4600" b="1" dirty="0">
                <a:solidFill>
                  <a:schemeClr val="bg1"/>
                </a:solidFill>
                <a:effectLst>
                  <a:glow rad="127000">
                    <a:schemeClr val="tx1"/>
                  </a:glow>
                  <a:outerShdw blurRad="38100" dist="38100" dir="2700000" algn="tl">
                    <a:schemeClr val="tx1">
                      <a:alpha val="65000"/>
                    </a:schemeClr>
                  </a:outerShdw>
                </a:effectLst>
              </a:rPr>
              <a:t>Pushing achievement beyond reason</a:t>
            </a:r>
          </a:p>
          <a:p>
            <a:pPr marL="685800" indent="-685800" algn="l">
              <a:lnSpc>
                <a:spcPct val="80000"/>
              </a:lnSpc>
              <a:spcBef>
                <a:spcPts val="0"/>
              </a:spcBef>
              <a:spcAft>
                <a:spcPts val="400"/>
              </a:spcAft>
              <a:buClr>
                <a:srgbClr val="FFFF00"/>
              </a:buClr>
              <a:buSzPct val="100000"/>
              <a:buFont typeface="Wingdings" panose="05000000000000000000" pitchFamily="2" charset="2"/>
              <a:buChar char="§"/>
            </a:pPr>
            <a:r>
              <a:rPr lang="en-US" sz="4600" b="1" dirty="0">
                <a:solidFill>
                  <a:schemeClr val="bg1"/>
                </a:solidFill>
                <a:effectLst>
                  <a:glow rad="127000">
                    <a:schemeClr val="tx1"/>
                  </a:glow>
                  <a:outerShdw blurRad="38100" dist="38100" dir="2700000" algn="tl">
                    <a:schemeClr val="tx1">
                      <a:alpha val="65000"/>
                    </a:schemeClr>
                  </a:outerShdw>
                </a:effectLst>
              </a:rPr>
              <a:t>Discouragement</a:t>
            </a:r>
          </a:p>
          <a:p>
            <a:pPr marL="685800" indent="-685800" algn="l">
              <a:lnSpc>
                <a:spcPct val="80000"/>
              </a:lnSpc>
              <a:spcBef>
                <a:spcPts val="0"/>
              </a:spcBef>
              <a:spcAft>
                <a:spcPts val="400"/>
              </a:spcAft>
              <a:buClr>
                <a:srgbClr val="FFFF00"/>
              </a:buClr>
              <a:buSzPct val="100000"/>
              <a:buFont typeface="Wingdings" panose="05000000000000000000" pitchFamily="2" charset="2"/>
              <a:buChar char="§"/>
            </a:pPr>
            <a:r>
              <a:rPr lang="en-US" sz="4600" b="1" dirty="0">
                <a:solidFill>
                  <a:schemeClr val="bg1"/>
                </a:solidFill>
                <a:effectLst>
                  <a:glow rad="127000">
                    <a:schemeClr val="tx1"/>
                  </a:glow>
                  <a:outerShdw blurRad="38100" dist="38100" dir="2700000" algn="tl">
                    <a:schemeClr val="tx1">
                      <a:alpha val="65000"/>
                    </a:schemeClr>
                  </a:outerShdw>
                </a:effectLst>
              </a:rPr>
              <a:t>Parents’ failing to sacrifice; making children feel unwanted</a:t>
            </a:r>
          </a:p>
          <a:p>
            <a:pPr marL="685800" indent="-685800" algn="l">
              <a:lnSpc>
                <a:spcPct val="80000"/>
              </a:lnSpc>
              <a:spcBef>
                <a:spcPts val="0"/>
              </a:spcBef>
              <a:spcAft>
                <a:spcPts val="400"/>
              </a:spcAft>
              <a:buClr>
                <a:srgbClr val="FFFF00"/>
              </a:buClr>
              <a:buSzPct val="100000"/>
              <a:buFont typeface="Wingdings" panose="05000000000000000000" pitchFamily="2" charset="2"/>
              <a:buChar char="§"/>
            </a:pPr>
            <a:r>
              <a:rPr lang="en-US" sz="4600" b="1" dirty="0">
                <a:solidFill>
                  <a:schemeClr val="bg1"/>
                </a:solidFill>
                <a:effectLst>
                  <a:glow rad="127000">
                    <a:schemeClr val="tx1"/>
                  </a:glow>
                  <a:outerShdw blurRad="38100" dist="38100" dir="2700000" algn="tl">
                    <a:schemeClr val="tx1">
                      <a:alpha val="65000"/>
                    </a:schemeClr>
                  </a:outerShdw>
                </a:effectLst>
              </a:rPr>
              <a:t>Failing to let children grow up at normal pace</a:t>
            </a:r>
          </a:p>
          <a:p>
            <a:pPr marL="685800" indent="-685800" algn="l">
              <a:lnSpc>
                <a:spcPct val="80000"/>
              </a:lnSpc>
              <a:spcBef>
                <a:spcPts val="0"/>
              </a:spcBef>
              <a:spcAft>
                <a:spcPts val="400"/>
              </a:spcAft>
              <a:buClr>
                <a:srgbClr val="FFFF00"/>
              </a:buClr>
              <a:buSzPct val="100000"/>
              <a:buFont typeface="Wingdings" panose="05000000000000000000" pitchFamily="2" charset="2"/>
              <a:buChar char="§"/>
            </a:pPr>
            <a:r>
              <a:rPr lang="en-US" sz="4600" b="1" dirty="0">
                <a:solidFill>
                  <a:schemeClr val="bg1"/>
                </a:solidFill>
                <a:effectLst>
                  <a:glow rad="127000">
                    <a:schemeClr val="tx1"/>
                  </a:glow>
                  <a:outerShdw blurRad="38100" dist="38100" dir="2700000" algn="tl">
                    <a:schemeClr val="tx1">
                      <a:alpha val="65000"/>
                    </a:schemeClr>
                  </a:outerShdw>
                </a:effectLst>
              </a:rPr>
              <a:t>Using love as a tool of reward or punishment</a:t>
            </a:r>
          </a:p>
          <a:p>
            <a:pPr marL="685800" indent="-685800" algn="l">
              <a:lnSpc>
                <a:spcPct val="80000"/>
              </a:lnSpc>
              <a:spcBef>
                <a:spcPts val="0"/>
              </a:spcBef>
              <a:spcAft>
                <a:spcPts val="400"/>
              </a:spcAft>
              <a:buClr>
                <a:srgbClr val="FFFF00"/>
              </a:buClr>
              <a:buSzPct val="100000"/>
              <a:buFont typeface="Wingdings" panose="05000000000000000000" pitchFamily="2" charset="2"/>
              <a:buChar char="§"/>
            </a:pPr>
            <a:r>
              <a:rPr lang="en-US" sz="4600" b="1" dirty="0">
                <a:solidFill>
                  <a:schemeClr val="bg1"/>
                </a:solidFill>
                <a:effectLst>
                  <a:glow rad="127000">
                    <a:schemeClr val="tx1"/>
                  </a:glow>
                  <a:outerShdw blurRad="38100" dist="38100" dir="2700000" algn="tl">
                    <a:schemeClr val="tx1">
                      <a:alpha val="65000"/>
                    </a:schemeClr>
                  </a:outerShdw>
                </a:effectLst>
              </a:rPr>
              <a:t>Physical and verbal abuse</a:t>
            </a:r>
          </a:p>
        </p:txBody>
      </p:sp>
      <p:sp>
        <p:nvSpPr>
          <p:cNvPr id="6" name="Title 2"/>
          <p:cNvSpPr txBox="1">
            <a:spLocks/>
          </p:cNvSpPr>
          <p:nvPr/>
        </p:nvSpPr>
        <p:spPr>
          <a:xfrm>
            <a:off x="1729739" y="299805"/>
            <a:ext cx="8732520" cy="539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b="1" dirty="0">
                <a:ln w="15875">
                  <a:noFill/>
                </a:ln>
                <a:solidFill>
                  <a:srgbClr val="FFFF00"/>
                </a:solidFill>
                <a:effectLst>
                  <a:glow rad="127000">
                    <a:schemeClr val="tx1"/>
                  </a:glow>
                  <a:outerShdw blurRad="38100" dist="38100" dir="2700000" algn="tl">
                    <a:schemeClr val="tx1">
                      <a:alpha val="65000"/>
                    </a:schemeClr>
                  </a:outerShdw>
                </a:effectLst>
                <a:latin typeface="+mn-lt"/>
              </a:rPr>
              <a:t>Ways we can provoke</a:t>
            </a:r>
            <a:endParaRPr lang="en-US" sz="5000" b="1" dirty="0">
              <a:ln w="15875">
                <a:noFill/>
              </a:ln>
              <a:solidFill>
                <a:srgbClr val="FFFF00"/>
              </a:solidFill>
              <a:effectLst>
                <a:glow rad="127000">
                  <a:schemeClr val="tx1"/>
                </a:glow>
                <a:outerShdw blurRad="38100" dist="38100" dir="2700000" algn="tl">
                  <a:schemeClr val="tx1">
                    <a:alpha val="65000"/>
                  </a:schemeClr>
                </a:outerShdw>
              </a:effectLst>
              <a:latin typeface="+mn-lt"/>
            </a:endParaRPr>
          </a:p>
        </p:txBody>
      </p:sp>
    </p:spTree>
    <p:extLst>
      <p:ext uri="{BB962C8B-B14F-4D97-AF65-F5344CB8AC3E}">
        <p14:creationId xmlns:p14="http://schemas.microsoft.com/office/powerpoint/2010/main" val="2749320953"/>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454604" y="957621"/>
            <a:ext cx="11282789" cy="573673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buSzPct val="100000"/>
            </a:pPr>
            <a:r>
              <a:rPr lang="en-US" sz="7000" b="1" dirty="0">
                <a:solidFill>
                  <a:schemeClr val="bg1"/>
                </a:solidFill>
                <a:effectLst>
                  <a:glow rad="127000">
                    <a:schemeClr val="tx1"/>
                  </a:glow>
                  <a:outerShdw blurRad="38100" dist="38100" dir="2700000" algn="tl">
                    <a:schemeClr val="tx1">
                      <a:alpha val="65000"/>
                    </a:schemeClr>
                  </a:outerShdw>
                </a:effectLst>
              </a:rPr>
              <a:t>Fathers, do not provoke </a:t>
            </a:r>
            <a:br>
              <a:rPr lang="en-US" sz="7000" b="1" dirty="0">
                <a:solidFill>
                  <a:schemeClr val="bg1"/>
                </a:solidFill>
                <a:effectLst>
                  <a:glow rad="127000">
                    <a:schemeClr val="tx1"/>
                  </a:glow>
                  <a:outerShdw blurRad="38100" dist="38100" dir="2700000" algn="tl">
                    <a:schemeClr val="tx1">
                      <a:alpha val="65000"/>
                    </a:schemeClr>
                  </a:outerShdw>
                </a:effectLst>
              </a:rPr>
            </a:br>
            <a:r>
              <a:rPr lang="en-US" sz="7000" b="1" dirty="0">
                <a:solidFill>
                  <a:schemeClr val="bg1"/>
                </a:solidFill>
                <a:effectLst>
                  <a:glow rad="127000">
                    <a:schemeClr val="tx1"/>
                  </a:glow>
                  <a:outerShdw blurRad="38100" dist="38100" dir="2700000" algn="tl">
                    <a:schemeClr val="tx1">
                      <a:alpha val="65000"/>
                    </a:schemeClr>
                  </a:outerShdw>
                </a:effectLst>
              </a:rPr>
              <a:t>your children</a:t>
            </a:r>
            <a:r>
              <a:rPr lang="en-US" sz="7000" b="1" dirty="0">
                <a:solidFill>
                  <a:srgbClr val="FFFF00"/>
                </a:solidFill>
                <a:effectLst>
                  <a:glow rad="127000">
                    <a:schemeClr val="tx1"/>
                  </a:glow>
                  <a:outerShdw blurRad="38100" dist="38100" dir="2700000" algn="tl">
                    <a:schemeClr val="tx1">
                      <a:alpha val="65000"/>
                    </a:schemeClr>
                  </a:outerShdw>
                </a:effectLst>
              </a:rPr>
              <a:t> </a:t>
            </a:r>
            <a:r>
              <a:rPr lang="en-US" sz="7000" b="1" dirty="0">
                <a:solidFill>
                  <a:schemeClr val="bg1"/>
                </a:solidFill>
                <a:effectLst>
                  <a:glow rad="127000">
                    <a:schemeClr val="tx1"/>
                  </a:glow>
                  <a:outerShdw blurRad="38100" dist="38100" dir="2700000" algn="tl">
                    <a:schemeClr val="tx1">
                      <a:alpha val="65000"/>
                    </a:schemeClr>
                  </a:outerShdw>
                </a:effectLst>
              </a:rPr>
              <a:t>to anger by the way you treat them. </a:t>
            </a:r>
            <a:r>
              <a:rPr lang="en-US" sz="7000" b="1" dirty="0">
                <a:solidFill>
                  <a:srgbClr val="FFFF00"/>
                </a:solidFill>
                <a:effectLst>
                  <a:glow rad="127000">
                    <a:schemeClr val="tx1"/>
                  </a:glow>
                  <a:outerShdw blurRad="38100" dist="38100" dir="2700000" algn="tl">
                    <a:schemeClr val="tx1">
                      <a:alpha val="65000"/>
                    </a:schemeClr>
                  </a:outerShdw>
                </a:effectLst>
              </a:rPr>
              <a:t>Rather, bring them up with the discipline and instruction that comes from the Lord.</a:t>
            </a:r>
            <a:endParaRPr lang="en-US" sz="7000" b="1" dirty="0">
              <a:solidFill>
                <a:srgbClr val="FFFF00"/>
              </a:solidFill>
              <a:effectLst>
                <a:glow rad="127000">
                  <a:schemeClr val="tx1"/>
                </a:glow>
                <a:outerShdw blurRad="38100" dist="38100" dir="2700000" algn="tl">
                  <a:schemeClr val="tx1">
                    <a:alpha val="65000"/>
                  </a:schemeClr>
                </a:outerShdw>
              </a:effectLst>
            </a:endParaRPr>
          </a:p>
        </p:txBody>
      </p:sp>
      <p:sp>
        <p:nvSpPr>
          <p:cNvPr id="6" name="Title 2"/>
          <p:cNvSpPr txBox="1">
            <a:spLocks/>
          </p:cNvSpPr>
          <p:nvPr/>
        </p:nvSpPr>
        <p:spPr>
          <a:xfrm>
            <a:off x="1729739" y="299804"/>
            <a:ext cx="8732520" cy="539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500" b="1" u="sng" dirty="0">
                <a:ln w="15875">
                  <a:noFill/>
                </a:ln>
                <a:solidFill>
                  <a:schemeClr val="bg1"/>
                </a:solidFill>
                <a:effectLst>
                  <a:glow rad="127000">
                    <a:schemeClr val="tx1"/>
                  </a:glow>
                  <a:outerShdw blurRad="38100" dist="38100" dir="2700000" algn="tl">
                    <a:schemeClr val="tx1">
                      <a:alpha val="65000"/>
                    </a:schemeClr>
                  </a:outerShdw>
                </a:effectLst>
                <a:latin typeface="+mn-lt"/>
              </a:rPr>
              <a:t>Ephesians 6:4</a:t>
            </a:r>
            <a:r>
              <a:rPr lang="en-US" sz="5500" b="1" dirty="0">
                <a:ln w="15875">
                  <a:noFill/>
                </a:ln>
                <a:solidFill>
                  <a:schemeClr val="bg1"/>
                </a:solidFill>
                <a:effectLst>
                  <a:glow rad="127000">
                    <a:schemeClr val="tx1"/>
                  </a:glow>
                  <a:outerShdw blurRad="38100" dist="38100" dir="2700000" algn="tl">
                    <a:schemeClr val="tx1">
                      <a:alpha val="65000"/>
                    </a:schemeClr>
                  </a:outerShdw>
                </a:effectLst>
                <a:latin typeface="+mn-lt"/>
              </a:rPr>
              <a:t> </a:t>
            </a:r>
            <a:r>
              <a:rPr lang="en-US" sz="4000" b="1" dirty="0">
                <a:ln w="15875">
                  <a:noFill/>
                </a:ln>
                <a:solidFill>
                  <a:schemeClr val="bg1"/>
                </a:solidFill>
                <a:effectLst>
                  <a:glow rad="127000">
                    <a:schemeClr val="tx1"/>
                  </a:glow>
                  <a:outerShdw blurRad="38100" dist="38100" dir="2700000" algn="tl">
                    <a:schemeClr val="tx1">
                      <a:alpha val="65000"/>
                    </a:schemeClr>
                  </a:outerShdw>
                </a:effectLst>
                <a:latin typeface="+mn-lt"/>
              </a:rPr>
              <a:t>(NLT)</a:t>
            </a:r>
            <a:endParaRPr lang="en-US" sz="4000" b="1" dirty="0">
              <a:ln w="15875">
                <a:noFill/>
              </a:ln>
              <a:solidFill>
                <a:schemeClr val="bg1"/>
              </a:solidFill>
              <a:effectLst>
                <a:glow rad="127000">
                  <a:schemeClr val="tx1"/>
                </a:glow>
                <a:outerShdw blurRad="38100" dist="38100" dir="2700000" algn="tl">
                  <a:schemeClr val="tx1">
                    <a:alpha val="65000"/>
                  </a:schemeClr>
                </a:outerShdw>
              </a:effectLst>
              <a:latin typeface="+mn-lt"/>
            </a:endParaRPr>
          </a:p>
        </p:txBody>
      </p:sp>
    </p:spTree>
    <p:extLst>
      <p:ext uri="{BB962C8B-B14F-4D97-AF65-F5344CB8AC3E}">
        <p14:creationId xmlns:p14="http://schemas.microsoft.com/office/powerpoint/2010/main" val="2992868279"/>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312419" y="839449"/>
            <a:ext cx="11567160" cy="585665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buSzPct val="100000"/>
            </a:pPr>
            <a:r>
              <a:rPr lang="en-US" sz="5000" b="1" baseline="30000" dirty="0">
                <a:solidFill>
                  <a:schemeClr val="bg1"/>
                </a:solidFill>
                <a:effectLst>
                  <a:glow rad="127000">
                    <a:schemeClr val="tx1"/>
                  </a:glow>
                  <a:outerShdw blurRad="38100" dist="38100" dir="2700000" algn="tl">
                    <a:schemeClr val="tx1">
                      <a:alpha val="65000"/>
                    </a:schemeClr>
                  </a:outerShdw>
                </a:effectLst>
              </a:rPr>
              <a:t>4</a:t>
            </a:r>
            <a:r>
              <a:rPr lang="en-US" sz="5000" b="1" dirty="0">
                <a:solidFill>
                  <a:schemeClr val="bg1"/>
                </a:solidFill>
                <a:effectLst>
                  <a:glow rad="127000">
                    <a:schemeClr val="tx1"/>
                  </a:glow>
                  <a:outerShdw blurRad="38100" dist="38100" dir="2700000" algn="tl">
                    <a:schemeClr val="tx1">
                      <a:alpha val="65000"/>
                    </a:schemeClr>
                  </a:outerShdw>
                </a:effectLst>
              </a:rPr>
              <a:t> “Remember the law of my servant Moses, the decrees and laws I gave him at </a:t>
            </a:r>
            <a:r>
              <a:rPr lang="en-US" sz="5000" b="1" dirty="0" err="1">
                <a:solidFill>
                  <a:schemeClr val="bg1"/>
                </a:solidFill>
                <a:effectLst>
                  <a:glow rad="127000">
                    <a:schemeClr val="tx1"/>
                  </a:glow>
                  <a:outerShdw blurRad="38100" dist="38100" dir="2700000" algn="tl">
                    <a:schemeClr val="tx1">
                      <a:alpha val="65000"/>
                    </a:schemeClr>
                  </a:outerShdw>
                </a:effectLst>
              </a:rPr>
              <a:t>Horeb</a:t>
            </a:r>
            <a:r>
              <a:rPr lang="en-US" sz="5000" b="1" dirty="0">
                <a:solidFill>
                  <a:schemeClr val="bg1"/>
                </a:solidFill>
                <a:effectLst>
                  <a:glow rad="127000">
                    <a:schemeClr val="tx1"/>
                  </a:glow>
                  <a:outerShdw blurRad="38100" dist="38100" dir="2700000" algn="tl">
                    <a:schemeClr val="tx1">
                      <a:alpha val="65000"/>
                    </a:schemeClr>
                  </a:outerShdw>
                </a:effectLst>
              </a:rPr>
              <a:t> for all Israel. </a:t>
            </a:r>
            <a:r>
              <a:rPr lang="en-US" sz="5000" b="1" baseline="30000" dirty="0">
                <a:solidFill>
                  <a:schemeClr val="bg1"/>
                </a:solidFill>
                <a:effectLst>
                  <a:glow rad="127000">
                    <a:schemeClr val="tx1"/>
                  </a:glow>
                  <a:outerShdw blurRad="38100" dist="38100" dir="2700000" algn="tl">
                    <a:schemeClr val="tx1">
                      <a:alpha val="65000"/>
                    </a:schemeClr>
                  </a:outerShdw>
                </a:effectLst>
              </a:rPr>
              <a:t>5</a:t>
            </a:r>
            <a:r>
              <a:rPr lang="en-US" sz="5000" b="1" dirty="0">
                <a:solidFill>
                  <a:schemeClr val="bg1"/>
                </a:solidFill>
                <a:effectLst>
                  <a:glow rad="127000">
                    <a:schemeClr val="tx1"/>
                  </a:glow>
                  <a:outerShdw blurRad="38100" dist="38100" dir="2700000" algn="tl">
                    <a:schemeClr val="tx1">
                      <a:alpha val="65000"/>
                    </a:schemeClr>
                  </a:outerShdw>
                </a:effectLst>
              </a:rPr>
              <a:t> “See, I will send the prophet Elijah to you before that great and dreadful day of the Lord comes. </a:t>
            </a:r>
            <a:r>
              <a:rPr lang="en-US" sz="5000" b="1" baseline="30000" dirty="0">
                <a:solidFill>
                  <a:schemeClr val="bg1"/>
                </a:solidFill>
                <a:effectLst>
                  <a:glow rad="127000">
                    <a:schemeClr val="tx1"/>
                  </a:glow>
                  <a:outerShdw blurRad="38100" dist="38100" dir="2700000" algn="tl">
                    <a:schemeClr val="tx1">
                      <a:alpha val="65000"/>
                    </a:schemeClr>
                  </a:outerShdw>
                </a:effectLst>
              </a:rPr>
              <a:t>6</a:t>
            </a:r>
            <a:r>
              <a:rPr lang="en-US" sz="5000" b="1" dirty="0">
                <a:solidFill>
                  <a:schemeClr val="bg1"/>
                </a:solidFill>
                <a:effectLst>
                  <a:glow rad="127000">
                    <a:schemeClr val="tx1"/>
                  </a:glow>
                  <a:outerShdw blurRad="38100" dist="38100" dir="2700000" algn="tl">
                    <a:schemeClr val="tx1">
                      <a:alpha val="65000"/>
                    </a:schemeClr>
                  </a:outerShdw>
                </a:effectLst>
              </a:rPr>
              <a:t> He will </a:t>
            </a:r>
            <a:r>
              <a:rPr lang="en-US" sz="5000" b="1" dirty="0">
                <a:solidFill>
                  <a:srgbClr val="FFFF00"/>
                </a:solidFill>
                <a:effectLst>
                  <a:glow rad="127000">
                    <a:schemeClr val="tx1"/>
                  </a:glow>
                  <a:outerShdw blurRad="38100" dist="38100" dir="2700000" algn="tl">
                    <a:schemeClr val="tx1">
                      <a:alpha val="65000"/>
                    </a:schemeClr>
                  </a:outerShdw>
                </a:effectLst>
              </a:rPr>
              <a:t>turn the hearts of the parents to their children, and the hearts of the children to their parents; or else I will come and strike the land with total destruction</a:t>
            </a:r>
            <a:r>
              <a:rPr lang="en-US" sz="5000" b="1" dirty="0">
                <a:solidFill>
                  <a:schemeClr val="bg1"/>
                </a:solidFill>
                <a:effectLst>
                  <a:glow rad="127000">
                    <a:schemeClr val="tx1"/>
                  </a:glow>
                  <a:outerShdw blurRad="38100" dist="38100" dir="2700000" algn="tl">
                    <a:schemeClr val="tx1">
                      <a:alpha val="65000"/>
                    </a:schemeClr>
                  </a:outerShdw>
                </a:effectLst>
              </a:rPr>
              <a:t>.”</a:t>
            </a:r>
            <a:endParaRPr lang="en-US" sz="5000" b="1" dirty="0">
              <a:solidFill>
                <a:srgbClr val="FFFF00"/>
              </a:solidFill>
              <a:effectLst>
                <a:glow rad="127000">
                  <a:schemeClr val="tx1"/>
                </a:glow>
                <a:outerShdw blurRad="38100" dist="38100" dir="2700000" algn="tl">
                  <a:schemeClr val="tx1">
                    <a:alpha val="65000"/>
                  </a:schemeClr>
                </a:outerShdw>
              </a:effectLst>
            </a:endParaRPr>
          </a:p>
        </p:txBody>
      </p:sp>
      <p:sp>
        <p:nvSpPr>
          <p:cNvPr id="6" name="Title 2"/>
          <p:cNvSpPr txBox="1">
            <a:spLocks/>
          </p:cNvSpPr>
          <p:nvPr/>
        </p:nvSpPr>
        <p:spPr>
          <a:xfrm>
            <a:off x="1729739" y="299804"/>
            <a:ext cx="8732520" cy="539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b="1" u="sng" dirty="0">
                <a:ln w="15875">
                  <a:noFill/>
                </a:ln>
                <a:solidFill>
                  <a:schemeClr val="bg1"/>
                </a:solidFill>
                <a:effectLst>
                  <a:glow rad="127000">
                    <a:schemeClr val="tx1"/>
                  </a:glow>
                  <a:outerShdw blurRad="38100" dist="38100" dir="2700000" algn="tl">
                    <a:schemeClr val="tx1">
                      <a:alpha val="65000"/>
                    </a:schemeClr>
                  </a:outerShdw>
                </a:effectLst>
                <a:latin typeface="+mn-lt"/>
              </a:rPr>
              <a:t>Malachi 4:4-6</a:t>
            </a:r>
            <a:endParaRPr lang="en-US" sz="5000" b="1" u="sng" dirty="0">
              <a:ln w="15875">
                <a:noFill/>
              </a:ln>
              <a:solidFill>
                <a:schemeClr val="bg1"/>
              </a:solidFill>
              <a:effectLst>
                <a:glow rad="127000">
                  <a:schemeClr val="tx1"/>
                </a:glow>
                <a:outerShdw blurRad="38100" dist="38100" dir="2700000" algn="tl">
                  <a:schemeClr val="tx1">
                    <a:alpha val="65000"/>
                  </a:schemeClr>
                </a:outerShdw>
              </a:effectLst>
              <a:latin typeface="+mn-lt"/>
            </a:endParaRPr>
          </a:p>
        </p:txBody>
      </p:sp>
    </p:spTree>
    <p:extLst>
      <p:ext uri="{BB962C8B-B14F-4D97-AF65-F5344CB8AC3E}">
        <p14:creationId xmlns:p14="http://schemas.microsoft.com/office/powerpoint/2010/main" val="224152690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392429" y="839450"/>
            <a:ext cx="11407139" cy="5716250"/>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400"/>
              </a:spcAft>
              <a:buClr>
                <a:srgbClr val="FFFF00"/>
              </a:buClr>
              <a:buSzPct val="100000"/>
            </a:pPr>
            <a:r>
              <a:rPr lang="en-US" sz="5000" b="1" dirty="0">
                <a:solidFill>
                  <a:srgbClr val="FFFF00"/>
                </a:solidFill>
                <a:effectLst>
                  <a:glow rad="127000">
                    <a:schemeClr val="tx1"/>
                  </a:glow>
                  <a:outerShdw blurRad="38100" dist="38100" dir="2700000" algn="tl">
                    <a:schemeClr val="tx1">
                      <a:alpha val="65000"/>
                    </a:schemeClr>
                  </a:outerShdw>
                </a:effectLst>
              </a:rPr>
              <a:t>Ages birth- 5 years </a:t>
            </a:r>
          </a:p>
          <a:p>
            <a:pPr algn="l">
              <a:lnSpc>
                <a:spcPct val="85000"/>
              </a:lnSpc>
              <a:spcBef>
                <a:spcPts val="0"/>
              </a:spcBef>
              <a:spcAft>
                <a:spcPts val="400"/>
              </a:spcAft>
              <a:buClr>
                <a:srgbClr val="FFFF00"/>
              </a:buClr>
              <a:buSzPct val="100000"/>
            </a:pPr>
            <a:r>
              <a:rPr lang="en-US" sz="5000" b="1" dirty="0">
                <a:solidFill>
                  <a:schemeClr val="bg1"/>
                </a:solidFill>
                <a:effectLst>
                  <a:glow rad="127000">
                    <a:schemeClr val="tx1"/>
                  </a:glow>
                  <a:outerShdw blurRad="38100" dist="38100" dir="2700000" algn="tl">
                    <a:schemeClr val="tx1">
                      <a:alpha val="65000"/>
                    </a:schemeClr>
                  </a:outerShdw>
                </a:effectLst>
              </a:rPr>
              <a:t>They have no true understanding of morality or spirituality, but will mimic what we tell them, and are very impressionable.  During this time we are imprinting their brains like a blank slate and the things they see and hear in us are what is most important - NOT the things we may try to “teach” them</a:t>
            </a:r>
          </a:p>
        </p:txBody>
      </p:sp>
      <p:sp>
        <p:nvSpPr>
          <p:cNvPr id="6" name="Title 2"/>
          <p:cNvSpPr txBox="1">
            <a:spLocks/>
          </p:cNvSpPr>
          <p:nvPr/>
        </p:nvSpPr>
        <p:spPr>
          <a:xfrm>
            <a:off x="1729739" y="299805"/>
            <a:ext cx="8732520" cy="539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b="1" dirty="0">
                <a:ln w="15875">
                  <a:noFill/>
                </a:ln>
                <a:solidFill>
                  <a:srgbClr val="FFFF00"/>
                </a:solidFill>
                <a:effectLst>
                  <a:glow rad="127000">
                    <a:schemeClr val="tx1"/>
                  </a:glow>
                  <a:outerShdw blurRad="38100" dist="38100" dir="2700000" algn="tl">
                    <a:schemeClr val="tx1">
                      <a:alpha val="65000"/>
                    </a:schemeClr>
                  </a:outerShdw>
                </a:effectLst>
                <a:latin typeface="+mn-lt"/>
              </a:rPr>
              <a:t>Stages of Development</a:t>
            </a:r>
            <a:endParaRPr lang="en-US" sz="5000" b="1" dirty="0">
              <a:ln w="15875">
                <a:noFill/>
              </a:ln>
              <a:solidFill>
                <a:srgbClr val="FFFF00"/>
              </a:solidFill>
              <a:effectLst>
                <a:glow rad="127000">
                  <a:schemeClr val="tx1"/>
                </a:glow>
                <a:outerShdw blurRad="38100" dist="38100" dir="2700000" algn="tl">
                  <a:schemeClr val="tx1">
                    <a:alpha val="65000"/>
                  </a:schemeClr>
                </a:outerShdw>
              </a:effectLst>
              <a:latin typeface="+mn-lt"/>
            </a:endParaRPr>
          </a:p>
        </p:txBody>
      </p:sp>
    </p:spTree>
    <p:extLst>
      <p:ext uri="{BB962C8B-B14F-4D97-AF65-F5344CB8AC3E}">
        <p14:creationId xmlns:p14="http://schemas.microsoft.com/office/powerpoint/2010/main" val="41043827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392429" y="839450"/>
            <a:ext cx="11407139" cy="5716250"/>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400"/>
              </a:spcAft>
              <a:buClr>
                <a:srgbClr val="FFFF00"/>
              </a:buClr>
              <a:buSzPct val="100000"/>
            </a:pPr>
            <a:r>
              <a:rPr lang="en-US" sz="5000" b="1" dirty="0">
                <a:solidFill>
                  <a:srgbClr val="FFFF00"/>
                </a:solidFill>
                <a:effectLst>
                  <a:glow rad="127000">
                    <a:schemeClr val="tx1"/>
                  </a:glow>
                  <a:outerShdw blurRad="38100" dist="38100" dir="2700000" algn="tl">
                    <a:schemeClr val="tx1">
                      <a:alpha val="65000"/>
                    </a:schemeClr>
                  </a:outerShdw>
                </a:effectLst>
              </a:rPr>
              <a:t>Ages 5-9 years </a:t>
            </a:r>
          </a:p>
          <a:p>
            <a:pPr algn="l">
              <a:lnSpc>
                <a:spcPct val="85000"/>
              </a:lnSpc>
              <a:spcBef>
                <a:spcPts val="0"/>
              </a:spcBef>
              <a:spcAft>
                <a:spcPts val="400"/>
              </a:spcAft>
              <a:buClr>
                <a:srgbClr val="FFFF00"/>
              </a:buClr>
              <a:buSzPct val="100000"/>
            </a:pPr>
            <a:r>
              <a:rPr lang="en-US" sz="5000" b="1" dirty="0">
                <a:solidFill>
                  <a:schemeClr val="bg1"/>
                </a:solidFill>
                <a:effectLst>
                  <a:glow rad="127000">
                    <a:schemeClr val="tx1"/>
                  </a:glow>
                  <a:outerShdw blurRad="38100" dist="38100" dir="2700000" algn="tl">
                    <a:schemeClr val="tx1">
                      <a:alpha val="65000"/>
                    </a:schemeClr>
                  </a:outerShdw>
                </a:effectLst>
              </a:rPr>
              <a:t>This is when they are most able to learn: memorize scripture, teach them Bible stories, help them to begin to understand theological basics of salvation, regeneration, and the spiritual nature of man. The Beatitudes and Parables are great resources for this. </a:t>
            </a:r>
          </a:p>
        </p:txBody>
      </p:sp>
      <p:sp>
        <p:nvSpPr>
          <p:cNvPr id="6" name="Title 2"/>
          <p:cNvSpPr txBox="1">
            <a:spLocks/>
          </p:cNvSpPr>
          <p:nvPr/>
        </p:nvSpPr>
        <p:spPr>
          <a:xfrm>
            <a:off x="1729739" y="299805"/>
            <a:ext cx="8732520" cy="539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b="1" dirty="0">
                <a:ln w="15875">
                  <a:noFill/>
                </a:ln>
                <a:solidFill>
                  <a:srgbClr val="FFFF00"/>
                </a:solidFill>
                <a:effectLst>
                  <a:glow rad="127000">
                    <a:schemeClr val="tx1"/>
                  </a:glow>
                  <a:outerShdw blurRad="38100" dist="38100" dir="2700000" algn="tl">
                    <a:schemeClr val="tx1">
                      <a:alpha val="65000"/>
                    </a:schemeClr>
                  </a:outerShdw>
                </a:effectLst>
                <a:latin typeface="+mn-lt"/>
              </a:rPr>
              <a:t>Stages of Development</a:t>
            </a:r>
            <a:endParaRPr lang="en-US" sz="5000" b="1" dirty="0">
              <a:ln w="15875">
                <a:noFill/>
              </a:ln>
              <a:solidFill>
                <a:srgbClr val="FFFF00"/>
              </a:solidFill>
              <a:effectLst>
                <a:glow rad="127000">
                  <a:schemeClr val="tx1"/>
                </a:glow>
                <a:outerShdw blurRad="38100" dist="38100" dir="2700000" algn="tl">
                  <a:schemeClr val="tx1">
                    <a:alpha val="65000"/>
                  </a:schemeClr>
                </a:outerShdw>
              </a:effectLst>
              <a:latin typeface="+mn-lt"/>
            </a:endParaRPr>
          </a:p>
        </p:txBody>
      </p:sp>
    </p:spTree>
    <p:extLst>
      <p:ext uri="{BB962C8B-B14F-4D97-AF65-F5344CB8AC3E}">
        <p14:creationId xmlns:p14="http://schemas.microsoft.com/office/powerpoint/2010/main" val="3259606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392429" y="839450"/>
            <a:ext cx="11407139" cy="5716250"/>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400"/>
              </a:spcAft>
              <a:buClr>
                <a:srgbClr val="FFFF00"/>
              </a:buClr>
              <a:buSzPct val="100000"/>
            </a:pPr>
            <a:r>
              <a:rPr lang="en-US" sz="5000" b="1" dirty="0">
                <a:solidFill>
                  <a:srgbClr val="FFFF00"/>
                </a:solidFill>
                <a:effectLst>
                  <a:glow rad="127000">
                    <a:schemeClr val="tx1"/>
                  </a:glow>
                  <a:outerShdw blurRad="38100" dist="38100" dir="2700000" algn="tl">
                    <a:schemeClr val="tx1">
                      <a:alpha val="65000"/>
                    </a:schemeClr>
                  </a:outerShdw>
                </a:effectLst>
              </a:rPr>
              <a:t>Ages 10-15 years </a:t>
            </a:r>
          </a:p>
          <a:p>
            <a:pPr algn="l">
              <a:lnSpc>
                <a:spcPct val="85000"/>
              </a:lnSpc>
              <a:spcBef>
                <a:spcPts val="0"/>
              </a:spcBef>
              <a:spcAft>
                <a:spcPts val="400"/>
              </a:spcAft>
              <a:buClr>
                <a:srgbClr val="FFFF00"/>
              </a:buClr>
              <a:buSzPct val="100000"/>
            </a:pPr>
            <a:r>
              <a:rPr lang="en-US" sz="5000" b="1" dirty="0">
                <a:solidFill>
                  <a:schemeClr val="bg1"/>
                </a:solidFill>
                <a:effectLst>
                  <a:glow rad="127000">
                    <a:schemeClr val="tx1"/>
                  </a:glow>
                  <a:outerShdw blurRad="38100" dist="38100" dir="2700000" algn="tl">
                    <a:schemeClr val="tx1">
                      <a:alpha val="65000"/>
                    </a:schemeClr>
                  </a:outerShdw>
                </a:effectLst>
              </a:rPr>
              <a:t>This is the age of questioning.  They will become very inquisitive and possibly begin to debate.  They will pick up on, and question any contradictions in the things you SAY and how you actually LIVE.   During the teen years 13-16,  they may appear compliant, but may also be already doubting or even secretly in rebellion. </a:t>
            </a:r>
          </a:p>
        </p:txBody>
      </p:sp>
      <p:sp>
        <p:nvSpPr>
          <p:cNvPr id="6" name="Title 2"/>
          <p:cNvSpPr txBox="1">
            <a:spLocks/>
          </p:cNvSpPr>
          <p:nvPr/>
        </p:nvSpPr>
        <p:spPr>
          <a:xfrm>
            <a:off x="1729739" y="299805"/>
            <a:ext cx="8732520" cy="539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b="1" dirty="0">
                <a:ln w="15875">
                  <a:noFill/>
                </a:ln>
                <a:solidFill>
                  <a:srgbClr val="FFFF00"/>
                </a:solidFill>
                <a:effectLst>
                  <a:glow rad="127000">
                    <a:schemeClr val="tx1"/>
                  </a:glow>
                  <a:outerShdw blurRad="38100" dist="38100" dir="2700000" algn="tl">
                    <a:schemeClr val="tx1">
                      <a:alpha val="65000"/>
                    </a:schemeClr>
                  </a:outerShdw>
                </a:effectLst>
                <a:latin typeface="+mn-lt"/>
              </a:rPr>
              <a:t>Stages of Development</a:t>
            </a:r>
            <a:endParaRPr lang="en-US" sz="5000" b="1" dirty="0">
              <a:ln w="15875">
                <a:noFill/>
              </a:ln>
              <a:solidFill>
                <a:srgbClr val="FFFF00"/>
              </a:solidFill>
              <a:effectLst>
                <a:glow rad="127000">
                  <a:schemeClr val="tx1"/>
                </a:glow>
                <a:outerShdw blurRad="38100" dist="38100" dir="2700000" algn="tl">
                  <a:schemeClr val="tx1">
                    <a:alpha val="65000"/>
                  </a:schemeClr>
                </a:outerShdw>
              </a:effectLst>
              <a:latin typeface="+mn-lt"/>
            </a:endParaRPr>
          </a:p>
        </p:txBody>
      </p:sp>
    </p:spTree>
    <p:extLst>
      <p:ext uri="{BB962C8B-B14F-4D97-AF65-F5344CB8AC3E}">
        <p14:creationId xmlns:p14="http://schemas.microsoft.com/office/powerpoint/2010/main" val="4199539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392429" y="839450"/>
            <a:ext cx="11407139" cy="5716250"/>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400"/>
              </a:spcAft>
              <a:buClr>
                <a:srgbClr val="FFFF00"/>
              </a:buClr>
              <a:buSzPct val="100000"/>
            </a:pPr>
            <a:r>
              <a:rPr lang="en-US" sz="5000" b="1" dirty="0">
                <a:solidFill>
                  <a:srgbClr val="FFFF00"/>
                </a:solidFill>
                <a:effectLst>
                  <a:glow rad="127000">
                    <a:schemeClr val="tx1"/>
                  </a:glow>
                  <a:outerShdw blurRad="38100" dist="38100" dir="2700000" algn="tl">
                    <a:schemeClr val="tx1">
                      <a:alpha val="65000"/>
                    </a:schemeClr>
                  </a:outerShdw>
                </a:effectLst>
              </a:rPr>
              <a:t>Ages 16- young adult</a:t>
            </a:r>
          </a:p>
          <a:p>
            <a:pPr algn="l">
              <a:lnSpc>
                <a:spcPct val="85000"/>
              </a:lnSpc>
              <a:spcBef>
                <a:spcPts val="0"/>
              </a:spcBef>
              <a:spcAft>
                <a:spcPts val="400"/>
              </a:spcAft>
              <a:buClr>
                <a:srgbClr val="FFFF00"/>
              </a:buClr>
              <a:buSzPct val="100000"/>
            </a:pPr>
            <a:r>
              <a:rPr lang="en-US" sz="5000" b="1" dirty="0">
                <a:solidFill>
                  <a:schemeClr val="bg1"/>
                </a:solidFill>
                <a:effectLst>
                  <a:glow rad="127000">
                    <a:schemeClr val="tx1"/>
                  </a:glow>
                  <a:outerShdw blurRad="38100" dist="38100" dir="2700000" algn="tl">
                    <a:schemeClr val="tx1">
                      <a:alpha val="65000"/>
                    </a:schemeClr>
                  </a:outerShdw>
                </a:effectLst>
              </a:rPr>
              <a:t>Most, but not all young people will openly rebel against their parents’ “practice” of religion. This does NOT necessarily mean they are abandoning their faith or relationship with God.  It means they are beginning the journey of finding their PERSONAL faith and relationship with God separate from their parents. …</a:t>
            </a:r>
          </a:p>
        </p:txBody>
      </p:sp>
      <p:sp>
        <p:nvSpPr>
          <p:cNvPr id="6" name="Title 2"/>
          <p:cNvSpPr txBox="1">
            <a:spLocks/>
          </p:cNvSpPr>
          <p:nvPr/>
        </p:nvSpPr>
        <p:spPr>
          <a:xfrm>
            <a:off x="1729739" y="299805"/>
            <a:ext cx="8732520" cy="539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b="1" dirty="0">
                <a:ln w="15875">
                  <a:noFill/>
                </a:ln>
                <a:solidFill>
                  <a:srgbClr val="FFFF00"/>
                </a:solidFill>
                <a:effectLst>
                  <a:glow rad="127000">
                    <a:schemeClr val="tx1"/>
                  </a:glow>
                  <a:outerShdw blurRad="38100" dist="38100" dir="2700000" algn="tl">
                    <a:schemeClr val="tx1">
                      <a:alpha val="65000"/>
                    </a:schemeClr>
                  </a:outerShdw>
                </a:effectLst>
                <a:latin typeface="+mn-lt"/>
              </a:rPr>
              <a:t>Stages of Development</a:t>
            </a:r>
            <a:endParaRPr lang="en-US" sz="5000" b="1" dirty="0">
              <a:ln w="15875">
                <a:noFill/>
              </a:ln>
              <a:solidFill>
                <a:srgbClr val="FFFF00"/>
              </a:solidFill>
              <a:effectLst>
                <a:glow rad="127000">
                  <a:schemeClr val="tx1"/>
                </a:glow>
                <a:outerShdw blurRad="38100" dist="38100" dir="2700000" algn="tl">
                  <a:schemeClr val="tx1">
                    <a:alpha val="65000"/>
                  </a:schemeClr>
                </a:outerShdw>
              </a:effectLst>
              <a:latin typeface="+mn-lt"/>
            </a:endParaRPr>
          </a:p>
        </p:txBody>
      </p:sp>
    </p:spTree>
    <p:extLst>
      <p:ext uri="{BB962C8B-B14F-4D97-AF65-F5344CB8AC3E}">
        <p14:creationId xmlns:p14="http://schemas.microsoft.com/office/powerpoint/2010/main" val="1341910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392429" y="839450"/>
            <a:ext cx="11407139" cy="5716250"/>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400"/>
              </a:spcAft>
              <a:buClr>
                <a:srgbClr val="FFFF00"/>
              </a:buClr>
              <a:buSzPct val="100000"/>
            </a:pPr>
            <a:r>
              <a:rPr lang="en-US" sz="5000" b="1" dirty="0">
                <a:solidFill>
                  <a:srgbClr val="FFFF00"/>
                </a:solidFill>
                <a:effectLst>
                  <a:glow rad="127000">
                    <a:schemeClr val="tx1"/>
                  </a:glow>
                  <a:outerShdw blurRad="38100" dist="38100" dir="2700000" algn="tl">
                    <a:schemeClr val="tx1">
                      <a:alpha val="65000"/>
                    </a:schemeClr>
                  </a:outerShdw>
                </a:effectLst>
              </a:rPr>
              <a:t>Ages 16- young adult</a:t>
            </a:r>
          </a:p>
          <a:p>
            <a:pPr algn="l">
              <a:lnSpc>
                <a:spcPct val="85000"/>
              </a:lnSpc>
              <a:spcBef>
                <a:spcPts val="0"/>
              </a:spcBef>
              <a:spcAft>
                <a:spcPts val="400"/>
              </a:spcAft>
              <a:buClr>
                <a:srgbClr val="FFFF00"/>
              </a:buClr>
              <a:buSzPct val="100000"/>
            </a:pPr>
            <a:r>
              <a:rPr lang="en-US" sz="5000" b="1" dirty="0">
                <a:solidFill>
                  <a:schemeClr val="bg1"/>
                </a:solidFill>
                <a:effectLst>
                  <a:glow rad="127000">
                    <a:schemeClr val="tx1"/>
                  </a:glow>
                  <a:outerShdw blurRad="38100" dist="38100" dir="2700000" algn="tl">
                    <a:schemeClr val="tx1">
                      <a:alpha val="65000"/>
                    </a:schemeClr>
                  </a:outerShdw>
                </a:effectLst>
              </a:rPr>
              <a:t>… This may lead to “backsliding” or some level of falling away from “orthodoxy”.   </a:t>
            </a:r>
            <a:br>
              <a:rPr lang="en-US" sz="5000" b="1" dirty="0">
                <a:solidFill>
                  <a:schemeClr val="bg1"/>
                </a:solidFill>
                <a:effectLst>
                  <a:glow rad="127000">
                    <a:schemeClr val="tx1"/>
                  </a:glow>
                  <a:outerShdw blurRad="38100" dist="38100" dir="2700000" algn="tl">
                    <a:schemeClr val="tx1">
                      <a:alpha val="65000"/>
                    </a:schemeClr>
                  </a:outerShdw>
                </a:effectLst>
              </a:rPr>
            </a:br>
            <a:r>
              <a:rPr lang="en-US" sz="5000" b="1" dirty="0">
                <a:solidFill>
                  <a:schemeClr val="bg1"/>
                </a:solidFill>
                <a:effectLst>
                  <a:glow rad="127000">
                    <a:schemeClr val="tx1"/>
                  </a:glow>
                  <a:outerShdw blurRad="38100" dist="38100" dir="2700000" algn="tl">
                    <a:schemeClr val="tx1">
                      <a:alpha val="65000"/>
                    </a:schemeClr>
                  </a:outerShdw>
                </a:effectLst>
              </a:rPr>
              <a:t>It is during this time when parents must trust the promise of God in Proverbs 22:6 “Train a child…when he is old….”</a:t>
            </a:r>
          </a:p>
        </p:txBody>
      </p:sp>
      <p:sp>
        <p:nvSpPr>
          <p:cNvPr id="6" name="Title 2"/>
          <p:cNvSpPr txBox="1">
            <a:spLocks/>
          </p:cNvSpPr>
          <p:nvPr/>
        </p:nvSpPr>
        <p:spPr>
          <a:xfrm>
            <a:off x="1729739" y="299805"/>
            <a:ext cx="8732520" cy="539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b="1" dirty="0">
                <a:ln w="15875">
                  <a:noFill/>
                </a:ln>
                <a:solidFill>
                  <a:srgbClr val="FFFF00"/>
                </a:solidFill>
                <a:effectLst>
                  <a:glow rad="127000">
                    <a:schemeClr val="tx1"/>
                  </a:glow>
                  <a:outerShdw blurRad="38100" dist="38100" dir="2700000" algn="tl">
                    <a:schemeClr val="tx1">
                      <a:alpha val="65000"/>
                    </a:schemeClr>
                  </a:outerShdw>
                </a:effectLst>
                <a:latin typeface="+mn-lt"/>
              </a:rPr>
              <a:t>Stages of Development</a:t>
            </a:r>
            <a:endParaRPr lang="en-US" sz="5000" b="1" dirty="0">
              <a:ln w="15875">
                <a:noFill/>
              </a:ln>
              <a:solidFill>
                <a:srgbClr val="FFFF00"/>
              </a:solidFill>
              <a:effectLst>
                <a:glow rad="127000">
                  <a:schemeClr val="tx1"/>
                </a:glow>
                <a:outerShdw blurRad="38100" dist="38100" dir="2700000" algn="tl">
                  <a:schemeClr val="tx1">
                    <a:alpha val="65000"/>
                  </a:schemeClr>
                </a:outerShdw>
              </a:effectLst>
              <a:latin typeface="+mn-lt"/>
            </a:endParaRPr>
          </a:p>
        </p:txBody>
      </p:sp>
    </p:spTree>
    <p:extLst>
      <p:ext uri="{BB962C8B-B14F-4D97-AF65-F5344CB8AC3E}">
        <p14:creationId xmlns:p14="http://schemas.microsoft.com/office/powerpoint/2010/main" val="234219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454603" y="1504768"/>
            <a:ext cx="11282789" cy="535323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buSzPct val="100000"/>
            </a:pPr>
            <a:r>
              <a:rPr lang="en-US" sz="6000" b="1" dirty="0">
                <a:solidFill>
                  <a:schemeClr val="bg1"/>
                </a:solidFill>
                <a:effectLst>
                  <a:glow rad="127000">
                    <a:schemeClr val="tx1"/>
                  </a:glow>
                  <a:outerShdw blurRad="38100" dist="38100" dir="2700000" algn="tl">
                    <a:schemeClr val="tx1">
                      <a:alpha val="65000"/>
                    </a:schemeClr>
                  </a:outerShdw>
                </a:effectLst>
              </a:rPr>
              <a:t>For the word of God is </a:t>
            </a:r>
            <a:r>
              <a:rPr lang="en-US" sz="6000" b="1" dirty="0">
                <a:solidFill>
                  <a:srgbClr val="FFFF00"/>
                </a:solidFill>
                <a:effectLst>
                  <a:glow rad="127000">
                    <a:schemeClr val="tx1"/>
                  </a:glow>
                  <a:outerShdw blurRad="38100" dist="38100" dir="2700000" algn="tl">
                    <a:schemeClr val="tx1">
                      <a:alpha val="65000"/>
                    </a:schemeClr>
                  </a:outerShdw>
                </a:effectLst>
              </a:rPr>
              <a:t>alive</a:t>
            </a:r>
            <a:r>
              <a:rPr lang="en-US" sz="6000" b="1" dirty="0">
                <a:solidFill>
                  <a:schemeClr val="bg1"/>
                </a:solidFill>
                <a:effectLst>
                  <a:glow rad="127000">
                    <a:schemeClr val="tx1"/>
                  </a:glow>
                  <a:outerShdw blurRad="38100" dist="38100" dir="2700000" algn="tl">
                    <a:schemeClr val="tx1">
                      <a:alpha val="65000"/>
                    </a:schemeClr>
                  </a:outerShdw>
                </a:effectLst>
              </a:rPr>
              <a:t> and </a:t>
            </a:r>
            <a:r>
              <a:rPr lang="en-US" sz="6000" b="1" dirty="0">
                <a:solidFill>
                  <a:srgbClr val="FFFF00"/>
                </a:solidFill>
                <a:effectLst>
                  <a:glow rad="127000">
                    <a:schemeClr val="tx1"/>
                  </a:glow>
                  <a:outerShdw blurRad="38100" dist="38100" dir="2700000" algn="tl">
                    <a:schemeClr val="tx1">
                      <a:alpha val="65000"/>
                    </a:schemeClr>
                  </a:outerShdw>
                </a:effectLst>
              </a:rPr>
              <a:t>active</a:t>
            </a:r>
            <a:r>
              <a:rPr lang="en-US" sz="6000" b="1" dirty="0">
                <a:solidFill>
                  <a:schemeClr val="bg1"/>
                </a:solidFill>
                <a:effectLst>
                  <a:glow rad="127000">
                    <a:schemeClr val="tx1"/>
                  </a:glow>
                  <a:outerShdw blurRad="38100" dist="38100" dir="2700000" algn="tl">
                    <a:schemeClr val="tx1">
                      <a:alpha val="65000"/>
                    </a:schemeClr>
                  </a:outerShdw>
                </a:effectLst>
              </a:rPr>
              <a:t>. </a:t>
            </a:r>
            <a:r>
              <a:rPr lang="en-US" sz="6000" b="1" dirty="0">
                <a:solidFill>
                  <a:srgbClr val="FFFF00"/>
                </a:solidFill>
                <a:effectLst>
                  <a:glow rad="127000">
                    <a:schemeClr val="tx1"/>
                  </a:glow>
                  <a:outerShdw blurRad="38100" dist="38100" dir="2700000" algn="tl">
                    <a:schemeClr val="tx1">
                      <a:alpha val="65000"/>
                    </a:schemeClr>
                  </a:outerShdw>
                </a:effectLst>
              </a:rPr>
              <a:t>Sharp</a:t>
            </a:r>
            <a:r>
              <a:rPr lang="en-US" sz="6000" b="1" dirty="0">
                <a:solidFill>
                  <a:schemeClr val="bg1"/>
                </a:solidFill>
                <a:effectLst>
                  <a:glow rad="127000">
                    <a:schemeClr val="tx1"/>
                  </a:glow>
                  <a:outerShdw blurRad="38100" dist="38100" dir="2700000" algn="tl">
                    <a:schemeClr val="tx1">
                      <a:alpha val="65000"/>
                    </a:schemeClr>
                  </a:outerShdw>
                </a:effectLst>
              </a:rPr>
              <a:t>er than any double-edged sword, it </a:t>
            </a:r>
            <a:r>
              <a:rPr lang="en-US" sz="6000" b="1" dirty="0">
                <a:solidFill>
                  <a:srgbClr val="FFFF00"/>
                </a:solidFill>
                <a:effectLst>
                  <a:glow rad="127000">
                    <a:schemeClr val="tx1"/>
                  </a:glow>
                  <a:outerShdw blurRad="38100" dist="38100" dir="2700000" algn="tl">
                    <a:schemeClr val="tx1">
                      <a:alpha val="65000"/>
                    </a:schemeClr>
                  </a:outerShdw>
                </a:effectLst>
              </a:rPr>
              <a:t>penetrates</a:t>
            </a:r>
            <a:r>
              <a:rPr lang="en-US" sz="6000" b="1" dirty="0">
                <a:solidFill>
                  <a:schemeClr val="bg1"/>
                </a:solidFill>
                <a:effectLst>
                  <a:glow rad="127000">
                    <a:schemeClr val="tx1"/>
                  </a:glow>
                  <a:outerShdw blurRad="38100" dist="38100" dir="2700000" algn="tl">
                    <a:schemeClr val="tx1">
                      <a:alpha val="65000"/>
                    </a:schemeClr>
                  </a:outerShdw>
                </a:effectLst>
              </a:rPr>
              <a:t> even to </a:t>
            </a:r>
            <a:r>
              <a:rPr lang="en-US" sz="6000" b="1" dirty="0">
                <a:solidFill>
                  <a:srgbClr val="FFFF00"/>
                </a:solidFill>
                <a:effectLst>
                  <a:glow rad="127000">
                    <a:schemeClr val="tx1"/>
                  </a:glow>
                  <a:outerShdw blurRad="38100" dist="38100" dir="2700000" algn="tl">
                    <a:schemeClr val="tx1">
                      <a:alpha val="65000"/>
                    </a:schemeClr>
                  </a:outerShdw>
                </a:effectLst>
              </a:rPr>
              <a:t>dividing soul and spirit</a:t>
            </a:r>
            <a:r>
              <a:rPr lang="en-US" sz="6000" b="1" dirty="0">
                <a:solidFill>
                  <a:schemeClr val="bg1"/>
                </a:solidFill>
                <a:effectLst>
                  <a:glow rad="127000">
                    <a:schemeClr val="tx1"/>
                  </a:glow>
                  <a:outerShdw blurRad="38100" dist="38100" dir="2700000" algn="tl">
                    <a:schemeClr val="tx1">
                      <a:alpha val="65000"/>
                    </a:schemeClr>
                  </a:outerShdw>
                </a:effectLst>
              </a:rPr>
              <a:t>, joints and marrow; it </a:t>
            </a:r>
            <a:r>
              <a:rPr lang="en-US" sz="6000" b="1" dirty="0">
                <a:solidFill>
                  <a:srgbClr val="FFFF00"/>
                </a:solidFill>
                <a:effectLst>
                  <a:glow rad="127000">
                    <a:schemeClr val="tx1"/>
                  </a:glow>
                  <a:outerShdw blurRad="38100" dist="38100" dir="2700000" algn="tl">
                    <a:schemeClr val="tx1">
                      <a:alpha val="65000"/>
                    </a:schemeClr>
                  </a:outerShdw>
                </a:effectLst>
              </a:rPr>
              <a:t>judges the thoughts and attitudes of the heart</a:t>
            </a:r>
            <a:r>
              <a:rPr lang="en-US" sz="6000" b="1" dirty="0">
                <a:solidFill>
                  <a:schemeClr val="bg1"/>
                </a:solidFill>
                <a:effectLst>
                  <a:glow rad="127000">
                    <a:schemeClr val="tx1"/>
                  </a:glow>
                  <a:outerShdw blurRad="38100" dist="38100" dir="2700000" algn="tl">
                    <a:schemeClr val="tx1">
                      <a:alpha val="65000"/>
                    </a:schemeClr>
                  </a:outerShdw>
                </a:effectLst>
              </a:rPr>
              <a:t>.</a:t>
            </a:r>
            <a:endParaRPr lang="en-US" sz="6000" b="1" dirty="0">
              <a:solidFill>
                <a:srgbClr val="FFFF00"/>
              </a:solidFill>
              <a:effectLst>
                <a:glow rad="127000">
                  <a:schemeClr val="tx1"/>
                </a:glow>
                <a:outerShdw blurRad="38100" dist="38100" dir="2700000" algn="tl">
                  <a:schemeClr val="tx1">
                    <a:alpha val="65000"/>
                  </a:schemeClr>
                </a:outerShdw>
              </a:effectLst>
            </a:endParaRPr>
          </a:p>
        </p:txBody>
      </p:sp>
      <p:sp>
        <p:nvSpPr>
          <p:cNvPr id="6" name="Title 2"/>
          <p:cNvSpPr txBox="1">
            <a:spLocks/>
          </p:cNvSpPr>
          <p:nvPr/>
        </p:nvSpPr>
        <p:spPr>
          <a:xfrm>
            <a:off x="1729738" y="509416"/>
            <a:ext cx="8732520" cy="539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b="1" u="sng" dirty="0">
                <a:ln w="15875">
                  <a:noFill/>
                </a:ln>
                <a:solidFill>
                  <a:schemeClr val="bg1"/>
                </a:solidFill>
                <a:effectLst>
                  <a:glow rad="127000">
                    <a:schemeClr val="tx1"/>
                  </a:glow>
                  <a:outerShdw blurRad="38100" dist="38100" dir="2700000" algn="tl">
                    <a:schemeClr val="tx1">
                      <a:alpha val="65000"/>
                    </a:schemeClr>
                  </a:outerShdw>
                </a:effectLst>
                <a:latin typeface="+mn-lt"/>
              </a:rPr>
              <a:t>Hebrews 4:12</a:t>
            </a:r>
            <a:endParaRPr lang="en-US" b="1" dirty="0">
              <a:ln w="15875">
                <a:noFill/>
              </a:ln>
              <a:solidFill>
                <a:schemeClr val="bg1"/>
              </a:solidFill>
              <a:effectLst>
                <a:glow rad="127000">
                  <a:schemeClr val="tx1"/>
                </a:glow>
                <a:outerShdw blurRad="38100" dist="38100" dir="2700000" algn="tl">
                  <a:schemeClr val="tx1">
                    <a:alpha val="65000"/>
                  </a:schemeClr>
                </a:outerShdw>
              </a:effectLst>
              <a:latin typeface="+mn-lt"/>
            </a:endParaRPr>
          </a:p>
        </p:txBody>
      </p:sp>
    </p:spTree>
    <p:extLst>
      <p:ext uri="{BB962C8B-B14F-4D97-AF65-F5344CB8AC3E}">
        <p14:creationId xmlns:p14="http://schemas.microsoft.com/office/powerpoint/2010/main" val="689600138"/>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5915" y="266218"/>
            <a:ext cx="11877472" cy="6250329"/>
          </a:xfrm>
        </p:spPr>
        <p:txBody>
          <a:bodyPr>
            <a:normAutofit/>
          </a:bodyPr>
          <a:lstStyle/>
          <a:p>
            <a:pPr>
              <a:lnSpc>
                <a:spcPct val="85000"/>
              </a:lnSpc>
              <a:spcBef>
                <a:spcPts val="0"/>
              </a:spcBef>
              <a:spcAft>
                <a:spcPts val="2400"/>
              </a:spcAft>
            </a:pPr>
            <a:r>
              <a:rPr lang="en-US" sz="7000" b="1" u="sng" dirty="0">
                <a:solidFill>
                  <a:schemeClr val="bg1"/>
                </a:solidFill>
              </a:rPr>
              <a:t>Our Mission </a:t>
            </a:r>
            <a:br>
              <a:rPr lang="en-US" sz="6200" b="1" dirty="0">
                <a:solidFill>
                  <a:schemeClr val="bg1"/>
                </a:solidFill>
              </a:rPr>
            </a:br>
            <a:r>
              <a:rPr lang="en-US" sz="6000" dirty="0">
                <a:solidFill>
                  <a:srgbClr val="5CD3FD"/>
                </a:solidFill>
              </a:rPr>
              <a:t>(Why We Exist) </a:t>
            </a:r>
          </a:p>
          <a:p>
            <a:pPr>
              <a:lnSpc>
                <a:spcPct val="85000"/>
              </a:lnSpc>
              <a:spcBef>
                <a:spcPts val="0"/>
              </a:spcBef>
              <a:spcAft>
                <a:spcPts val="1200"/>
              </a:spcAft>
            </a:pPr>
            <a:r>
              <a:rPr lang="en-US" sz="7000" b="1" dirty="0">
                <a:solidFill>
                  <a:schemeClr val="bg1"/>
                </a:solidFill>
              </a:rPr>
              <a:t>“God gives lonely people a </a:t>
            </a:r>
            <a:r>
              <a:rPr lang="en-US" sz="7000" b="1" dirty="0">
                <a:solidFill>
                  <a:srgbClr val="5CD3FD"/>
                </a:solidFill>
              </a:rPr>
              <a:t>family</a:t>
            </a:r>
            <a:r>
              <a:rPr lang="en-US" sz="7000" b="1" dirty="0">
                <a:solidFill>
                  <a:schemeClr val="bg1"/>
                </a:solidFill>
              </a:rPr>
              <a:t>. He sets prisoners </a:t>
            </a:r>
            <a:r>
              <a:rPr lang="en-US" sz="7000" b="1" dirty="0">
                <a:solidFill>
                  <a:srgbClr val="5CD3FD"/>
                </a:solidFill>
              </a:rPr>
              <a:t>free</a:t>
            </a:r>
            <a:r>
              <a:rPr lang="en-US" sz="7000" b="1" dirty="0">
                <a:solidFill>
                  <a:schemeClr val="bg1"/>
                </a:solidFill>
              </a:rPr>
              <a:t>, and they </a:t>
            </a:r>
            <a:r>
              <a:rPr lang="en-US" sz="7000" b="1" dirty="0">
                <a:solidFill>
                  <a:srgbClr val="5CD3FD"/>
                </a:solidFill>
              </a:rPr>
              <a:t>go out singing</a:t>
            </a:r>
            <a:r>
              <a:rPr lang="en-US" sz="7000" b="1" dirty="0">
                <a:solidFill>
                  <a:schemeClr val="bg1"/>
                </a:solidFill>
              </a:rPr>
              <a:t>.” </a:t>
            </a:r>
          </a:p>
          <a:p>
            <a:pPr>
              <a:lnSpc>
                <a:spcPct val="85000"/>
              </a:lnSpc>
              <a:spcBef>
                <a:spcPts val="0"/>
              </a:spcBef>
            </a:pPr>
            <a:r>
              <a:rPr lang="en-US" sz="7000" b="1" dirty="0">
                <a:solidFill>
                  <a:schemeClr val="bg1"/>
                </a:solidFill>
              </a:rPr>
              <a:t>Psalm 68:6</a:t>
            </a:r>
            <a:r>
              <a:rPr lang="en-US" sz="5000" b="1" dirty="0">
                <a:solidFill>
                  <a:schemeClr val="bg1"/>
                </a:solidFill>
              </a:rPr>
              <a:t> (NIRV)</a:t>
            </a:r>
          </a:p>
          <a:p>
            <a:endParaRPr lang="en-US" sz="6000" b="1" dirty="0">
              <a:solidFill>
                <a:schemeClr val="bg1"/>
              </a:solidFill>
            </a:endParaRPr>
          </a:p>
        </p:txBody>
      </p:sp>
    </p:spTree>
    <p:extLst>
      <p:ext uri="{BB962C8B-B14F-4D97-AF65-F5344CB8AC3E}">
        <p14:creationId xmlns:p14="http://schemas.microsoft.com/office/powerpoint/2010/main" val="140597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DC8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9496859"/>
      </p:ext>
    </p:extLst>
  </p:cSld>
  <p:clrMapOvr>
    <a:masterClrMapping/>
  </p:clrMapOvr>
  <mc:AlternateContent xmlns:mc="http://schemas.openxmlformats.org/markup-compatibility/2006" xmlns:p14="http://schemas.microsoft.com/office/powerpoint/2010/main">
    <mc:Choice Requires="p14">
      <p:transition spd="slow" p14:dur="1250">
        <p:randomBar/>
      </p:transition>
    </mc:Choice>
    <mc:Fallback xmlns="">
      <p:transition spd="slow">
        <p:randomBa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312419" y="839449"/>
            <a:ext cx="11567160" cy="585665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buSzPct val="100000"/>
            </a:pPr>
            <a:r>
              <a:rPr lang="en-US" sz="5000" b="1" baseline="30000" dirty="0">
                <a:solidFill>
                  <a:schemeClr val="bg1"/>
                </a:solidFill>
                <a:effectLst>
                  <a:glow rad="127000">
                    <a:schemeClr val="tx1"/>
                  </a:glow>
                  <a:outerShdw blurRad="38100" dist="38100" dir="2700000" algn="tl">
                    <a:schemeClr val="tx1">
                      <a:alpha val="65000"/>
                    </a:schemeClr>
                  </a:outerShdw>
                </a:effectLst>
              </a:rPr>
              <a:t>4</a:t>
            </a:r>
            <a:r>
              <a:rPr lang="en-US" sz="5000" b="1" dirty="0">
                <a:solidFill>
                  <a:schemeClr val="bg1"/>
                </a:solidFill>
                <a:effectLst>
                  <a:glow rad="127000">
                    <a:schemeClr val="tx1"/>
                  </a:glow>
                  <a:outerShdw blurRad="38100" dist="38100" dir="2700000" algn="tl">
                    <a:schemeClr val="tx1">
                      <a:alpha val="65000"/>
                    </a:schemeClr>
                  </a:outerShdw>
                </a:effectLst>
              </a:rPr>
              <a:t> “Remember the law of my servant Moses, the decrees and laws I gave him at </a:t>
            </a:r>
            <a:r>
              <a:rPr lang="en-US" sz="5000" b="1" dirty="0" err="1">
                <a:solidFill>
                  <a:schemeClr val="bg1"/>
                </a:solidFill>
                <a:effectLst>
                  <a:glow rad="127000">
                    <a:schemeClr val="tx1"/>
                  </a:glow>
                  <a:outerShdw blurRad="38100" dist="38100" dir="2700000" algn="tl">
                    <a:schemeClr val="tx1">
                      <a:alpha val="65000"/>
                    </a:schemeClr>
                  </a:outerShdw>
                </a:effectLst>
              </a:rPr>
              <a:t>Horeb</a:t>
            </a:r>
            <a:r>
              <a:rPr lang="en-US" sz="5000" b="1" dirty="0">
                <a:solidFill>
                  <a:schemeClr val="bg1"/>
                </a:solidFill>
                <a:effectLst>
                  <a:glow rad="127000">
                    <a:schemeClr val="tx1"/>
                  </a:glow>
                  <a:outerShdw blurRad="38100" dist="38100" dir="2700000" algn="tl">
                    <a:schemeClr val="tx1">
                      <a:alpha val="65000"/>
                    </a:schemeClr>
                  </a:outerShdw>
                </a:effectLst>
              </a:rPr>
              <a:t> for all Israel. </a:t>
            </a:r>
            <a:r>
              <a:rPr lang="en-US" sz="5000" b="1" baseline="30000" dirty="0">
                <a:solidFill>
                  <a:schemeClr val="bg1"/>
                </a:solidFill>
                <a:effectLst>
                  <a:glow rad="127000">
                    <a:schemeClr val="tx1"/>
                  </a:glow>
                  <a:outerShdw blurRad="38100" dist="38100" dir="2700000" algn="tl">
                    <a:schemeClr val="tx1">
                      <a:alpha val="65000"/>
                    </a:schemeClr>
                  </a:outerShdw>
                </a:effectLst>
              </a:rPr>
              <a:t>5</a:t>
            </a:r>
            <a:r>
              <a:rPr lang="en-US" sz="5000" b="1" dirty="0">
                <a:solidFill>
                  <a:schemeClr val="bg1"/>
                </a:solidFill>
                <a:effectLst>
                  <a:glow rad="127000">
                    <a:schemeClr val="tx1"/>
                  </a:glow>
                  <a:outerShdw blurRad="38100" dist="38100" dir="2700000" algn="tl">
                    <a:schemeClr val="tx1">
                      <a:alpha val="65000"/>
                    </a:schemeClr>
                  </a:outerShdw>
                </a:effectLst>
              </a:rPr>
              <a:t> “See, I will send the prophet Elijah to you before that great and dreadful day of the Lord comes. </a:t>
            </a:r>
            <a:r>
              <a:rPr lang="en-US" sz="5000" b="1" baseline="30000" dirty="0">
                <a:solidFill>
                  <a:schemeClr val="bg1"/>
                </a:solidFill>
                <a:effectLst>
                  <a:glow rad="127000">
                    <a:schemeClr val="tx1"/>
                  </a:glow>
                  <a:outerShdw blurRad="38100" dist="38100" dir="2700000" algn="tl">
                    <a:schemeClr val="tx1">
                      <a:alpha val="65000"/>
                    </a:schemeClr>
                  </a:outerShdw>
                </a:effectLst>
              </a:rPr>
              <a:t>6</a:t>
            </a:r>
            <a:r>
              <a:rPr lang="en-US" sz="5000" b="1" dirty="0">
                <a:solidFill>
                  <a:schemeClr val="bg1"/>
                </a:solidFill>
                <a:effectLst>
                  <a:glow rad="127000">
                    <a:schemeClr val="tx1"/>
                  </a:glow>
                  <a:outerShdw blurRad="38100" dist="38100" dir="2700000" algn="tl">
                    <a:schemeClr val="tx1">
                      <a:alpha val="65000"/>
                    </a:schemeClr>
                  </a:outerShdw>
                </a:effectLst>
              </a:rPr>
              <a:t> He will turn the hearts of the parents to their children, and the hearts of the children to their parents; or else I will come and strike the land with total destruction.”</a:t>
            </a:r>
            <a:endParaRPr lang="en-US" sz="5000" b="1" dirty="0">
              <a:solidFill>
                <a:srgbClr val="FFFF00"/>
              </a:solidFill>
              <a:effectLst>
                <a:glow rad="127000">
                  <a:schemeClr val="tx1"/>
                </a:glow>
                <a:outerShdw blurRad="38100" dist="38100" dir="2700000" algn="tl">
                  <a:schemeClr val="tx1">
                    <a:alpha val="65000"/>
                  </a:schemeClr>
                </a:outerShdw>
              </a:effectLst>
            </a:endParaRPr>
          </a:p>
        </p:txBody>
      </p:sp>
      <p:sp>
        <p:nvSpPr>
          <p:cNvPr id="6" name="Title 2"/>
          <p:cNvSpPr txBox="1">
            <a:spLocks/>
          </p:cNvSpPr>
          <p:nvPr/>
        </p:nvSpPr>
        <p:spPr>
          <a:xfrm>
            <a:off x="1729739" y="299804"/>
            <a:ext cx="8732520" cy="539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b="1" u="sng" dirty="0">
                <a:ln w="15875">
                  <a:noFill/>
                </a:ln>
                <a:solidFill>
                  <a:schemeClr val="bg1"/>
                </a:solidFill>
                <a:effectLst>
                  <a:glow rad="127000">
                    <a:schemeClr val="tx1"/>
                  </a:glow>
                  <a:outerShdw blurRad="38100" dist="38100" dir="2700000" algn="tl">
                    <a:schemeClr val="tx1">
                      <a:alpha val="65000"/>
                    </a:schemeClr>
                  </a:outerShdw>
                </a:effectLst>
                <a:latin typeface="+mn-lt"/>
              </a:rPr>
              <a:t>Malachi 4:4-6</a:t>
            </a:r>
            <a:endParaRPr lang="en-US" sz="5000" b="1" u="sng" dirty="0">
              <a:ln w="15875">
                <a:noFill/>
              </a:ln>
              <a:solidFill>
                <a:schemeClr val="bg1"/>
              </a:solidFill>
              <a:effectLst>
                <a:glow rad="127000">
                  <a:schemeClr val="tx1"/>
                </a:glow>
                <a:outerShdw blurRad="38100" dist="38100" dir="2700000" algn="tl">
                  <a:schemeClr val="tx1">
                    <a:alpha val="65000"/>
                  </a:schemeClr>
                </a:outerShdw>
              </a:effectLst>
              <a:latin typeface="+mn-lt"/>
            </a:endParaRPr>
          </a:p>
        </p:txBody>
      </p:sp>
    </p:spTree>
    <p:extLst>
      <p:ext uri="{BB962C8B-B14F-4D97-AF65-F5344CB8AC3E}">
        <p14:creationId xmlns:p14="http://schemas.microsoft.com/office/powerpoint/2010/main" val="180654477"/>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312419" y="839449"/>
            <a:ext cx="11567160" cy="585665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buSzPct val="100000"/>
            </a:pPr>
            <a:r>
              <a:rPr lang="en-US" sz="5000" b="1" baseline="30000" dirty="0">
                <a:solidFill>
                  <a:schemeClr val="bg1"/>
                </a:solidFill>
                <a:effectLst>
                  <a:glow rad="127000">
                    <a:schemeClr val="tx1"/>
                  </a:glow>
                  <a:outerShdw blurRad="38100" dist="38100" dir="2700000" algn="tl">
                    <a:schemeClr val="tx1">
                      <a:alpha val="65000"/>
                    </a:schemeClr>
                  </a:outerShdw>
                </a:effectLst>
              </a:rPr>
              <a:t>4</a:t>
            </a:r>
            <a:r>
              <a:rPr lang="en-US" sz="5000" b="1" dirty="0">
                <a:solidFill>
                  <a:schemeClr val="bg1"/>
                </a:solidFill>
                <a:effectLst>
                  <a:glow rad="127000">
                    <a:schemeClr val="tx1"/>
                  </a:glow>
                  <a:outerShdw blurRad="38100" dist="38100" dir="2700000" algn="tl">
                    <a:schemeClr val="tx1">
                      <a:alpha val="65000"/>
                    </a:schemeClr>
                  </a:outerShdw>
                </a:effectLst>
              </a:rPr>
              <a:t> “</a:t>
            </a:r>
            <a:r>
              <a:rPr lang="en-US" sz="5000" b="1" dirty="0">
                <a:solidFill>
                  <a:srgbClr val="FFFF00"/>
                </a:solidFill>
                <a:effectLst>
                  <a:glow rad="127000">
                    <a:schemeClr val="tx1"/>
                  </a:glow>
                  <a:outerShdw blurRad="38100" dist="38100" dir="2700000" algn="tl">
                    <a:schemeClr val="tx1">
                      <a:alpha val="65000"/>
                    </a:schemeClr>
                  </a:outerShdw>
                </a:effectLst>
              </a:rPr>
              <a:t>Remember the law of my servant Moses, the decrees and laws I gave him </a:t>
            </a:r>
            <a:r>
              <a:rPr lang="en-US" sz="5000" b="1" dirty="0">
                <a:solidFill>
                  <a:schemeClr val="bg1"/>
                </a:solidFill>
                <a:effectLst>
                  <a:glow rad="127000">
                    <a:schemeClr val="tx1"/>
                  </a:glow>
                  <a:outerShdw blurRad="38100" dist="38100" dir="2700000" algn="tl">
                    <a:schemeClr val="tx1">
                      <a:alpha val="65000"/>
                    </a:schemeClr>
                  </a:outerShdw>
                </a:effectLst>
              </a:rPr>
              <a:t>at </a:t>
            </a:r>
            <a:r>
              <a:rPr lang="en-US" sz="5000" b="1" dirty="0" err="1">
                <a:solidFill>
                  <a:schemeClr val="bg1"/>
                </a:solidFill>
                <a:effectLst>
                  <a:glow rad="127000">
                    <a:schemeClr val="tx1"/>
                  </a:glow>
                  <a:outerShdw blurRad="38100" dist="38100" dir="2700000" algn="tl">
                    <a:schemeClr val="tx1">
                      <a:alpha val="65000"/>
                    </a:schemeClr>
                  </a:outerShdw>
                </a:effectLst>
              </a:rPr>
              <a:t>Horeb</a:t>
            </a:r>
            <a:r>
              <a:rPr lang="en-US" sz="5000" b="1" dirty="0">
                <a:solidFill>
                  <a:schemeClr val="bg1"/>
                </a:solidFill>
                <a:effectLst>
                  <a:glow rad="127000">
                    <a:schemeClr val="tx1"/>
                  </a:glow>
                  <a:outerShdw blurRad="38100" dist="38100" dir="2700000" algn="tl">
                    <a:schemeClr val="tx1">
                      <a:alpha val="65000"/>
                    </a:schemeClr>
                  </a:outerShdw>
                </a:effectLst>
              </a:rPr>
              <a:t> for all Israel. </a:t>
            </a:r>
            <a:r>
              <a:rPr lang="en-US" sz="5000" b="1" baseline="30000" dirty="0">
                <a:solidFill>
                  <a:schemeClr val="bg1"/>
                </a:solidFill>
                <a:effectLst>
                  <a:glow rad="127000">
                    <a:schemeClr val="tx1"/>
                  </a:glow>
                  <a:outerShdw blurRad="38100" dist="38100" dir="2700000" algn="tl">
                    <a:schemeClr val="tx1">
                      <a:alpha val="65000"/>
                    </a:schemeClr>
                  </a:outerShdw>
                </a:effectLst>
              </a:rPr>
              <a:t>5</a:t>
            </a:r>
            <a:r>
              <a:rPr lang="en-US" sz="5000" b="1" dirty="0">
                <a:solidFill>
                  <a:schemeClr val="bg1"/>
                </a:solidFill>
                <a:effectLst>
                  <a:glow rad="127000">
                    <a:schemeClr val="tx1"/>
                  </a:glow>
                  <a:outerShdw blurRad="38100" dist="38100" dir="2700000" algn="tl">
                    <a:schemeClr val="tx1">
                      <a:alpha val="65000"/>
                    </a:schemeClr>
                  </a:outerShdw>
                </a:effectLst>
              </a:rPr>
              <a:t> “See, I will send the prophet Elijah to you before that great and dreadful day of the Lord comes. </a:t>
            </a:r>
            <a:r>
              <a:rPr lang="en-US" sz="5000" b="1" baseline="30000" dirty="0">
                <a:solidFill>
                  <a:schemeClr val="bg1"/>
                </a:solidFill>
                <a:effectLst>
                  <a:glow rad="127000">
                    <a:schemeClr val="tx1"/>
                  </a:glow>
                  <a:outerShdw blurRad="38100" dist="38100" dir="2700000" algn="tl">
                    <a:schemeClr val="tx1">
                      <a:alpha val="65000"/>
                    </a:schemeClr>
                  </a:outerShdw>
                </a:effectLst>
              </a:rPr>
              <a:t>6</a:t>
            </a:r>
            <a:r>
              <a:rPr lang="en-US" sz="5000" b="1" dirty="0">
                <a:solidFill>
                  <a:schemeClr val="bg1"/>
                </a:solidFill>
                <a:effectLst>
                  <a:glow rad="127000">
                    <a:schemeClr val="tx1"/>
                  </a:glow>
                  <a:outerShdw blurRad="38100" dist="38100" dir="2700000" algn="tl">
                    <a:schemeClr val="tx1">
                      <a:alpha val="65000"/>
                    </a:schemeClr>
                  </a:outerShdw>
                </a:effectLst>
              </a:rPr>
              <a:t> He will turn the hearts of the parents to their children, and the hearts of the children to their parents; or else I will come and strike the land with total destruction.”</a:t>
            </a:r>
            <a:endParaRPr lang="en-US" sz="5000" b="1" dirty="0">
              <a:solidFill>
                <a:srgbClr val="FFFF00"/>
              </a:solidFill>
              <a:effectLst>
                <a:glow rad="127000">
                  <a:schemeClr val="tx1"/>
                </a:glow>
                <a:outerShdw blurRad="38100" dist="38100" dir="2700000" algn="tl">
                  <a:schemeClr val="tx1">
                    <a:alpha val="65000"/>
                  </a:schemeClr>
                </a:outerShdw>
              </a:effectLst>
            </a:endParaRPr>
          </a:p>
        </p:txBody>
      </p:sp>
      <p:sp>
        <p:nvSpPr>
          <p:cNvPr id="6" name="Title 2"/>
          <p:cNvSpPr txBox="1">
            <a:spLocks/>
          </p:cNvSpPr>
          <p:nvPr/>
        </p:nvSpPr>
        <p:spPr>
          <a:xfrm>
            <a:off x="1729739" y="299804"/>
            <a:ext cx="8732520" cy="539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b="1" u="sng" dirty="0">
                <a:ln w="15875">
                  <a:noFill/>
                </a:ln>
                <a:solidFill>
                  <a:schemeClr val="bg1"/>
                </a:solidFill>
                <a:effectLst>
                  <a:glow rad="127000">
                    <a:schemeClr val="tx1"/>
                  </a:glow>
                  <a:outerShdw blurRad="38100" dist="38100" dir="2700000" algn="tl">
                    <a:schemeClr val="tx1">
                      <a:alpha val="65000"/>
                    </a:schemeClr>
                  </a:outerShdw>
                </a:effectLst>
                <a:latin typeface="+mn-lt"/>
              </a:rPr>
              <a:t>Malachi 4:4-6</a:t>
            </a:r>
            <a:endParaRPr lang="en-US" sz="5000" b="1" u="sng" dirty="0">
              <a:ln w="15875">
                <a:noFill/>
              </a:ln>
              <a:solidFill>
                <a:schemeClr val="bg1"/>
              </a:solidFill>
              <a:effectLst>
                <a:glow rad="127000">
                  <a:schemeClr val="tx1"/>
                </a:glow>
                <a:outerShdw blurRad="38100" dist="38100" dir="2700000" algn="tl">
                  <a:schemeClr val="tx1">
                    <a:alpha val="65000"/>
                  </a:schemeClr>
                </a:outerShdw>
              </a:effectLst>
              <a:latin typeface="+mn-lt"/>
            </a:endParaRPr>
          </a:p>
        </p:txBody>
      </p:sp>
    </p:spTree>
    <p:extLst>
      <p:ext uri="{BB962C8B-B14F-4D97-AF65-F5344CB8AC3E}">
        <p14:creationId xmlns:p14="http://schemas.microsoft.com/office/powerpoint/2010/main" val="405956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312419" y="839449"/>
            <a:ext cx="11567160" cy="585665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buSzPct val="100000"/>
            </a:pPr>
            <a:r>
              <a:rPr lang="en-US" sz="5000" b="1" baseline="30000" dirty="0">
                <a:solidFill>
                  <a:schemeClr val="bg1"/>
                </a:solidFill>
                <a:effectLst>
                  <a:glow rad="127000">
                    <a:schemeClr val="tx1"/>
                  </a:glow>
                  <a:outerShdw blurRad="38100" dist="38100" dir="2700000" algn="tl">
                    <a:schemeClr val="tx1">
                      <a:alpha val="65000"/>
                    </a:schemeClr>
                  </a:outerShdw>
                </a:effectLst>
              </a:rPr>
              <a:t>4</a:t>
            </a:r>
            <a:r>
              <a:rPr lang="en-US" sz="5000" b="1" dirty="0">
                <a:solidFill>
                  <a:schemeClr val="bg1"/>
                </a:solidFill>
                <a:effectLst>
                  <a:glow rad="127000">
                    <a:schemeClr val="tx1"/>
                  </a:glow>
                  <a:outerShdw blurRad="38100" dist="38100" dir="2700000" algn="tl">
                    <a:schemeClr val="tx1">
                      <a:alpha val="65000"/>
                    </a:schemeClr>
                  </a:outerShdw>
                </a:effectLst>
              </a:rPr>
              <a:t> “Remember the law of my servant Moses, the decrees and laws I gave him at </a:t>
            </a:r>
            <a:r>
              <a:rPr lang="en-US" sz="5000" b="1" dirty="0" err="1">
                <a:solidFill>
                  <a:schemeClr val="bg1"/>
                </a:solidFill>
                <a:effectLst>
                  <a:glow rad="127000">
                    <a:schemeClr val="tx1"/>
                  </a:glow>
                  <a:outerShdw blurRad="38100" dist="38100" dir="2700000" algn="tl">
                    <a:schemeClr val="tx1">
                      <a:alpha val="65000"/>
                    </a:schemeClr>
                  </a:outerShdw>
                </a:effectLst>
              </a:rPr>
              <a:t>Horeb</a:t>
            </a:r>
            <a:r>
              <a:rPr lang="en-US" sz="5000" b="1" dirty="0">
                <a:solidFill>
                  <a:schemeClr val="bg1"/>
                </a:solidFill>
                <a:effectLst>
                  <a:glow rad="127000">
                    <a:schemeClr val="tx1"/>
                  </a:glow>
                  <a:outerShdw blurRad="38100" dist="38100" dir="2700000" algn="tl">
                    <a:schemeClr val="tx1">
                      <a:alpha val="65000"/>
                    </a:schemeClr>
                  </a:outerShdw>
                </a:effectLst>
              </a:rPr>
              <a:t> for all Israel. </a:t>
            </a:r>
            <a:r>
              <a:rPr lang="en-US" sz="5000" b="1" baseline="30000" dirty="0">
                <a:solidFill>
                  <a:schemeClr val="bg1"/>
                </a:solidFill>
                <a:effectLst>
                  <a:glow rad="127000">
                    <a:schemeClr val="tx1"/>
                  </a:glow>
                  <a:outerShdw blurRad="38100" dist="38100" dir="2700000" algn="tl">
                    <a:schemeClr val="tx1">
                      <a:alpha val="65000"/>
                    </a:schemeClr>
                  </a:outerShdw>
                </a:effectLst>
              </a:rPr>
              <a:t>5</a:t>
            </a:r>
            <a:r>
              <a:rPr lang="en-US" sz="5000" b="1" dirty="0">
                <a:solidFill>
                  <a:schemeClr val="bg1"/>
                </a:solidFill>
                <a:effectLst>
                  <a:glow rad="127000">
                    <a:schemeClr val="tx1"/>
                  </a:glow>
                  <a:outerShdw blurRad="38100" dist="38100" dir="2700000" algn="tl">
                    <a:schemeClr val="tx1">
                      <a:alpha val="65000"/>
                    </a:schemeClr>
                  </a:outerShdw>
                </a:effectLst>
              </a:rPr>
              <a:t> “See, </a:t>
            </a:r>
            <a:r>
              <a:rPr lang="en-US" sz="5000" b="1" dirty="0">
                <a:solidFill>
                  <a:srgbClr val="FFFF00"/>
                </a:solidFill>
                <a:effectLst>
                  <a:glow rad="127000">
                    <a:schemeClr val="tx1"/>
                  </a:glow>
                  <a:outerShdw blurRad="38100" dist="38100" dir="2700000" algn="tl">
                    <a:schemeClr val="tx1">
                      <a:alpha val="65000"/>
                    </a:schemeClr>
                  </a:outerShdw>
                </a:effectLst>
              </a:rPr>
              <a:t>I will send the prophet Elijah</a:t>
            </a:r>
            <a:r>
              <a:rPr lang="en-US" sz="5000" b="1" dirty="0">
                <a:solidFill>
                  <a:schemeClr val="bg1"/>
                </a:solidFill>
                <a:effectLst>
                  <a:glow rad="127000">
                    <a:schemeClr val="tx1"/>
                  </a:glow>
                  <a:outerShdw blurRad="38100" dist="38100" dir="2700000" algn="tl">
                    <a:schemeClr val="tx1">
                      <a:alpha val="65000"/>
                    </a:schemeClr>
                  </a:outerShdw>
                </a:effectLst>
              </a:rPr>
              <a:t> to you before that great and dreadful day of the Lord comes. </a:t>
            </a:r>
            <a:r>
              <a:rPr lang="en-US" sz="5000" b="1" baseline="30000" dirty="0">
                <a:solidFill>
                  <a:schemeClr val="bg1"/>
                </a:solidFill>
                <a:effectLst>
                  <a:glow rad="127000">
                    <a:schemeClr val="tx1"/>
                  </a:glow>
                  <a:outerShdw blurRad="38100" dist="38100" dir="2700000" algn="tl">
                    <a:schemeClr val="tx1">
                      <a:alpha val="65000"/>
                    </a:schemeClr>
                  </a:outerShdw>
                </a:effectLst>
              </a:rPr>
              <a:t>6</a:t>
            </a:r>
            <a:r>
              <a:rPr lang="en-US" sz="5000" b="1" dirty="0">
                <a:solidFill>
                  <a:schemeClr val="bg1"/>
                </a:solidFill>
                <a:effectLst>
                  <a:glow rad="127000">
                    <a:schemeClr val="tx1"/>
                  </a:glow>
                  <a:outerShdw blurRad="38100" dist="38100" dir="2700000" algn="tl">
                    <a:schemeClr val="tx1">
                      <a:alpha val="65000"/>
                    </a:schemeClr>
                  </a:outerShdw>
                </a:effectLst>
              </a:rPr>
              <a:t> He will turn the hearts of the parents to their children, and the hearts of the children to their parents; or else I will come and strike the land with total destruction.”</a:t>
            </a:r>
            <a:endParaRPr lang="en-US" sz="5000" b="1" dirty="0">
              <a:solidFill>
                <a:srgbClr val="FFFF00"/>
              </a:solidFill>
              <a:effectLst>
                <a:glow rad="127000">
                  <a:schemeClr val="tx1"/>
                </a:glow>
                <a:outerShdw blurRad="38100" dist="38100" dir="2700000" algn="tl">
                  <a:schemeClr val="tx1">
                    <a:alpha val="65000"/>
                  </a:schemeClr>
                </a:outerShdw>
              </a:effectLst>
            </a:endParaRPr>
          </a:p>
        </p:txBody>
      </p:sp>
      <p:sp>
        <p:nvSpPr>
          <p:cNvPr id="6" name="Title 2"/>
          <p:cNvSpPr txBox="1">
            <a:spLocks/>
          </p:cNvSpPr>
          <p:nvPr/>
        </p:nvSpPr>
        <p:spPr>
          <a:xfrm>
            <a:off x="1729739" y="299804"/>
            <a:ext cx="8732520" cy="539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b="1" u="sng" dirty="0">
                <a:ln w="15875">
                  <a:noFill/>
                </a:ln>
                <a:solidFill>
                  <a:schemeClr val="bg1"/>
                </a:solidFill>
                <a:effectLst>
                  <a:glow rad="127000">
                    <a:schemeClr val="tx1"/>
                  </a:glow>
                  <a:outerShdw blurRad="38100" dist="38100" dir="2700000" algn="tl">
                    <a:schemeClr val="tx1">
                      <a:alpha val="65000"/>
                    </a:schemeClr>
                  </a:outerShdw>
                </a:effectLst>
                <a:latin typeface="+mn-lt"/>
              </a:rPr>
              <a:t>Malachi 4:4-6</a:t>
            </a:r>
            <a:endParaRPr lang="en-US" sz="5000" b="1" u="sng" dirty="0">
              <a:ln w="15875">
                <a:noFill/>
              </a:ln>
              <a:solidFill>
                <a:schemeClr val="bg1"/>
              </a:solidFill>
              <a:effectLst>
                <a:glow rad="127000">
                  <a:schemeClr val="tx1"/>
                </a:glow>
                <a:outerShdw blurRad="38100" dist="38100" dir="2700000" algn="tl">
                  <a:schemeClr val="tx1">
                    <a:alpha val="65000"/>
                  </a:schemeClr>
                </a:outerShdw>
              </a:effectLst>
              <a:latin typeface="+mn-lt"/>
            </a:endParaRPr>
          </a:p>
        </p:txBody>
      </p:sp>
    </p:spTree>
    <p:extLst>
      <p:ext uri="{BB962C8B-B14F-4D97-AF65-F5344CB8AC3E}">
        <p14:creationId xmlns:p14="http://schemas.microsoft.com/office/powerpoint/2010/main" val="265594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Children See, Children D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804820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0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330091" y="957621"/>
            <a:ext cx="11531815" cy="573673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buSzPct val="100000"/>
            </a:pPr>
            <a:r>
              <a:rPr lang="en-US" sz="5500" b="1" baseline="30000" dirty="0">
                <a:solidFill>
                  <a:schemeClr val="bg1"/>
                </a:solidFill>
                <a:effectLst>
                  <a:glow rad="127000">
                    <a:schemeClr val="tx1"/>
                  </a:glow>
                  <a:outerShdw blurRad="38100" dist="38100" dir="2700000" algn="tl">
                    <a:schemeClr val="tx1">
                      <a:alpha val="65000"/>
                    </a:schemeClr>
                  </a:outerShdw>
                </a:effectLst>
              </a:rPr>
              <a:t>1 </a:t>
            </a:r>
            <a:r>
              <a:rPr lang="en-US" sz="5500" b="1" dirty="0">
                <a:solidFill>
                  <a:schemeClr val="bg1"/>
                </a:solidFill>
                <a:effectLst>
                  <a:glow rad="127000">
                    <a:schemeClr val="tx1"/>
                  </a:glow>
                  <a:outerShdw blurRad="38100" dist="38100" dir="2700000" algn="tl">
                    <a:schemeClr val="tx1">
                      <a:alpha val="65000"/>
                    </a:schemeClr>
                  </a:outerShdw>
                </a:effectLst>
              </a:rPr>
              <a:t>Children, obey your parents because you belong to the Lord, for this is the right thing to do. </a:t>
            </a:r>
            <a:r>
              <a:rPr lang="en-US" sz="5500" b="1" baseline="30000" dirty="0">
                <a:solidFill>
                  <a:schemeClr val="bg1"/>
                </a:solidFill>
                <a:effectLst>
                  <a:glow rad="127000">
                    <a:schemeClr val="tx1"/>
                  </a:glow>
                  <a:outerShdw blurRad="38100" dist="38100" dir="2700000" algn="tl">
                    <a:schemeClr val="tx1">
                      <a:alpha val="65000"/>
                    </a:schemeClr>
                  </a:outerShdw>
                </a:effectLst>
              </a:rPr>
              <a:t>2</a:t>
            </a:r>
            <a:r>
              <a:rPr lang="en-US" sz="5500" b="1" dirty="0">
                <a:solidFill>
                  <a:schemeClr val="bg1"/>
                </a:solidFill>
                <a:effectLst>
                  <a:glow rad="127000">
                    <a:schemeClr val="tx1"/>
                  </a:glow>
                  <a:outerShdw blurRad="38100" dist="38100" dir="2700000" algn="tl">
                    <a:schemeClr val="tx1">
                      <a:alpha val="65000"/>
                    </a:schemeClr>
                  </a:outerShdw>
                </a:effectLst>
              </a:rPr>
              <a:t> “Honor your father and mother.” This is the first commandment with a promise: </a:t>
            </a:r>
            <a:r>
              <a:rPr lang="en-US" sz="5500" b="1" baseline="30000" dirty="0">
                <a:solidFill>
                  <a:schemeClr val="bg1"/>
                </a:solidFill>
                <a:effectLst>
                  <a:glow rad="127000">
                    <a:schemeClr val="tx1"/>
                  </a:glow>
                  <a:outerShdw blurRad="38100" dist="38100" dir="2700000" algn="tl">
                    <a:schemeClr val="tx1">
                      <a:alpha val="65000"/>
                    </a:schemeClr>
                  </a:outerShdw>
                </a:effectLst>
              </a:rPr>
              <a:t>3</a:t>
            </a:r>
            <a:r>
              <a:rPr lang="en-US" sz="5500" b="1" dirty="0">
                <a:solidFill>
                  <a:schemeClr val="bg1"/>
                </a:solidFill>
                <a:effectLst>
                  <a:glow rad="127000">
                    <a:schemeClr val="tx1"/>
                  </a:glow>
                  <a:outerShdw blurRad="38100" dist="38100" dir="2700000" algn="tl">
                    <a:schemeClr val="tx1">
                      <a:alpha val="65000"/>
                    </a:schemeClr>
                  </a:outerShdw>
                </a:effectLst>
              </a:rPr>
              <a:t> If you honor your father and mother, “things will go well for you, and you will have a long life on the earth.”</a:t>
            </a:r>
            <a:endParaRPr lang="en-US" sz="5500" b="1" dirty="0">
              <a:solidFill>
                <a:srgbClr val="FFFF00"/>
              </a:solidFill>
              <a:effectLst>
                <a:glow rad="127000">
                  <a:schemeClr val="tx1"/>
                </a:glow>
                <a:outerShdw blurRad="38100" dist="38100" dir="2700000" algn="tl">
                  <a:schemeClr val="tx1">
                    <a:alpha val="65000"/>
                  </a:schemeClr>
                </a:outerShdw>
              </a:effectLst>
            </a:endParaRPr>
          </a:p>
        </p:txBody>
      </p:sp>
      <p:sp>
        <p:nvSpPr>
          <p:cNvPr id="6" name="Title 2"/>
          <p:cNvSpPr txBox="1">
            <a:spLocks/>
          </p:cNvSpPr>
          <p:nvPr/>
        </p:nvSpPr>
        <p:spPr>
          <a:xfrm>
            <a:off x="1729739" y="299804"/>
            <a:ext cx="8732520" cy="539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500" b="1" u="sng" dirty="0">
                <a:ln w="15875">
                  <a:noFill/>
                </a:ln>
                <a:solidFill>
                  <a:schemeClr val="bg1"/>
                </a:solidFill>
                <a:effectLst>
                  <a:glow rad="127000">
                    <a:schemeClr val="tx1"/>
                  </a:glow>
                  <a:outerShdw blurRad="38100" dist="38100" dir="2700000" algn="tl">
                    <a:schemeClr val="tx1">
                      <a:alpha val="65000"/>
                    </a:schemeClr>
                  </a:outerShdw>
                </a:effectLst>
                <a:latin typeface="+mn-lt"/>
              </a:rPr>
              <a:t>Ephesians 6:1-4</a:t>
            </a:r>
            <a:r>
              <a:rPr lang="en-US" sz="5500" b="1" dirty="0">
                <a:ln w="15875">
                  <a:noFill/>
                </a:ln>
                <a:solidFill>
                  <a:schemeClr val="bg1"/>
                </a:solidFill>
                <a:effectLst>
                  <a:glow rad="127000">
                    <a:schemeClr val="tx1"/>
                  </a:glow>
                  <a:outerShdw blurRad="38100" dist="38100" dir="2700000" algn="tl">
                    <a:schemeClr val="tx1">
                      <a:alpha val="65000"/>
                    </a:schemeClr>
                  </a:outerShdw>
                </a:effectLst>
                <a:latin typeface="+mn-lt"/>
              </a:rPr>
              <a:t> </a:t>
            </a:r>
            <a:r>
              <a:rPr lang="en-US" sz="4000" b="1" dirty="0">
                <a:ln w="15875">
                  <a:noFill/>
                </a:ln>
                <a:solidFill>
                  <a:schemeClr val="bg1"/>
                </a:solidFill>
                <a:effectLst>
                  <a:glow rad="127000">
                    <a:schemeClr val="tx1"/>
                  </a:glow>
                  <a:outerShdw blurRad="38100" dist="38100" dir="2700000" algn="tl">
                    <a:schemeClr val="tx1">
                      <a:alpha val="65000"/>
                    </a:schemeClr>
                  </a:outerShdw>
                </a:effectLst>
                <a:latin typeface="+mn-lt"/>
              </a:rPr>
              <a:t>(NLT)</a:t>
            </a:r>
            <a:endParaRPr lang="en-US" sz="4000" b="1" dirty="0">
              <a:ln w="15875">
                <a:noFill/>
              </a:ln>
              <a:solidFill>
                <a:schemeClr val="bg1"/>
              </a:solidFill>
              <a:effectLst>
                <a:glow rad="127000">
                  <a:schemeClr val="tx1"/>
                </a:glow>
                <a:outerShdw blurRad="38100" dist="38100" dir="2700000" algn="tl">
                  <a:schemeClr val="tx1">
                    <a:alpha val="65000"/>
                  </a:schemeClr>
                </a:outerShdw>
              </a:effectLst>
              <a:latin typeface="+mn-lt"/>
            </a:endParaRPr>
          </a:p>
        </p:txBody>
      </p:sp>
    </p:spTree>
    <p:extLst>
      <p:ext uri="{BB962C8B-B14F-4D97-AF65-F5344CB8AC3E}">
        <p14:creationId xmlns:p14="http://schemas.microsoft.com/office/powerpoint/2010/main" val="32717787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454604" y="957621"/>
            <a:ext cx="11282789" cy="573673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buSzPct val="100000"/>
            </a:pPr>
            <a:r>
              <a:rPr lang="en-US" sz="7000" b="1" baseline="30000" dirty="0">
                <a:solidFill>
                  <a:schemeClr val="bg1"/>
                </a:solidFill>
                <a:effectLst>
                  <a:glow rad="127000">
                    <a:schemeClr val="tx1"/>
                  </a:glow>
                  <a:outerShdw blurRad="38100" dist="38100" dir="2700000" algn="tl">
                    <a:schemeClr val="tx1">
                      <a:alpha val="65000"/>
                    </a:schemeClr>
                  </a:outerShdw>
                </a:effectLst>
              </a:rPr>
              <a:t>4</a:t>
            </a:r>
            <a:r>
              <a:rPr lang="en-US" sz="7000" b="1" dirty="0">
                <a:solidFill>
                  <a:schemeClr val="bg1"/>
                </a:solidFill>
                <a:effectLst>
                  <a:glow rad="127000">
                    <a:schemeClr val="tx1"/>
                  </a:glow>
                  <a:outerShdw blurRad="38100" dist="38100" dir="2700000" algn="tl">
                    <a:schemeClr val="tx1">
                      <a:alpha val="65000"/>
                    </a:schemeClr>
                  </a:outerShdw>
                </a:effectLst>
              </a:rPr>
              <a:t> Fathers, </a:t>
            </a:r>
            <a:r>
              <a:rPr lang="en-US" sz="7000" b="1" dirty="0">
                <a:solidFill>
                  <a:srgbClr val="FFFF00"/>
                </a:solidFill>
                <a:effectLst>
                  <a:glow rad="127000">
                    <a:schemeClr val="tx1"/>
                  </a:glow>
                  <a:outerShdw blurRad="38100" dist="38100" dir="2700000" algn="tl">
                    <a:schemeClr val="tx1">
                      <a:alpha val="65000"/>
                    </a:schemeClr>
                  </a:outerShdw>
                </a:effectLst>
              </a:rPr>
              <a:t>do not provoke your children </a:t>
            </a:r>
            <a:r>
              <a:rPr lang="en-US" sz="7000" b="1" dirty="0">
                <a:solidFill>
                  <a:schemeClr val="bg1"/>
                </a:solidFill>
                <a:effectLst>
                  <a:glow rad="127000">
                    <a:schemeClr val="tx1"/>
                  </a:glow>
                  <a:outerShdw blurRad="38100" dist="38100" dir="2700000" algn="tl">
                    <a:schemeClr val="tx1">
                      <a:alpha val="65000"/>
                    </a:schemeClr>
                  </a:outerShdw>
                </a:effectLst>
              </a:rPr>
              <a:t>to anger by the way you treat them. Rather, bring them up with the discipline and instruction that comes from the Lord.</a:t>
            </a:r>
            <a:endParaRPr lang="en-US" sz="7000" b="1" dirty="0">
              <a:solidFill>
                <a:srgbClr val="FFFF00"/>
              </a:solidFill>
              <a:effectLst>
                <a:glow rad="127000">
                  <a:schemeClr val="tx1"/>
                </a:glow>
                <a:outerShdw blurRad="38100" dist="38100" dir="2700000" algn="tl">
                  <a:schemeClr val="tx1">
                    <a:alpha val="65000"/>
                  </a:schemeClr>
                </a:outerShdw>
              </a:effectLst>
            </a:endParaRPr>
          </a:p>
        </p:txBody>
      </p:sp>
      <p:sp>
        <p:nvSpPr>
          <p:cNvPr id="6" name="Title 2"/>
          <p:cNvSpPr txBox="1">
            <a:spLocks/>
          </p:cNvSpPr>
          <p:nvPr/>
        </p:nvSpPr>
        <p:spPr>
          <a:xfrm>
            <a:off x="1729739" y="299804"/>
            <a:ext cx="8732520" cy="539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500" b="1" u="sng" dirty="0">
                <a:ln w="15875">
                  <a:noFill/>
                </a:ln>
                <a:solidFill>
                  <a:schemeClr val="bg1"/>
                </a:solidFill>
                <a:effectLst>
                  <a:glow rad="127000">
                    <a:schemeClr val="tx1"/>
                  </a:glow>
                  <a:outerShdw blurRad="38100" dist="38100" dir="2700000" algn="tl">
                    <a:schemeClr val="tx1">
                      <a:alpha val="65000"/>
                    </a:schemeClr>
                  </a:outerShdw>
                </a:effectLst>
                <a:latin typeface="+mn-lt"/>
              </a:rPr>
              <a:t>Ephesians 6:1-4</a:t>
            </a:r>
            <a:r>
              <a:rPr lang="en-US" sz="5500" b="1" dirty="0">
                <a:ln w="15875">
                  <a:noFill/>
                </a:ln>
                <a:solidFill>
                  <a:schemeClr val="bg1"/>
                </a:solidFill>
                <a:effectLst>
                  <a:glow rad="127000">
                    <a:schemeClr val="tx1"/>
                  </a:glow>
                  <a:outerShdw blurRad="38100" dist="38100" dir="2700000" algn="tl">
                    <a:schemeClr val="tx1">
                      <a:alpha val="65000"/>
                    </a:schemeClr>
                  </a:outerShdw>
                </a:effectLst>
                <a:latin typeface="+mn-lt"/>
              </a:rPr>
              <a:t> </a:t>
            </a:r>
            <a:r>
              <a:rPr lang="en-US" sz="4000" b="1" dirty="0">
                <a:ln w="15875">
                  <a:noFill/>
                </a:ln>
                <a:solidFill>
                  <a:schemeClr val="bg1"/>
                </a:solidFill>
                <a:effectLst>
                  <a:glow rad="127000">
                    <a:schemeClr val="tx1"/>
                  </a:glow>
                  <a:outerShdw blurRad="38100" dist="38100" dir="2700000" algn="tl">
                    <a:schemeClr val="tx1">
                      <a:alpha val="65000"/>
                    </a:schemeClr>
                  </a:outerShdw>
                </a:effectLst>
                <a:latin typeface="+mn-lt"/>
              </a:rPr>
              <a:t>(NLT)</a:t>
            </a:r>
            <a:endParaRPr lang="en-US" sz="4000" b="1" dirty="0">
              <a:ln w="15875">
                <a:noFill/>
              </a:ln>
              <a:solidFill>
                <a:schemeClr val="bg1"/>
              </a:solidFill>
              <a:effectLst>
                <a:glow rad="127000">
                  <a:schemeClr val="tx1"/>
                </a:glow>
                <a:outerShdw blurRad="38100" dist="38100" dir="2700000" algn="tl">
                  <a:schemeClr val="tx1">
                    <a:alpha val="65000"/>
                  </a:schemeClr>
                </a:outerShdw>
              </a:effectLst>
              <a:latin typeface="+mn-lt"/>
            </a:endParaRPr>
          </a:p>
        </p:txBody>
      </p:sp>
    </p:spTree>
    <p:extLst>
      <p:ext uri="{BB962C8B-B14F-4D97-AF65-F5344CB8AC3E}">
        <p14:creationId xmlns:p14="http://schemas.microsoft.com/office/powerpoint/2010/main" val="3846425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881</TotalTime>
  <Words>822</Words>
  <Application>Microsoft Office PowerPoint</Application>
  <PresentationFormat>Widescreen</PresentationFormat>
  <Paragraphs>43</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dc:creator>
  <cp:lastModifiedBy>Shawn McCracken</cp:lastModifiedBy>
  <cp:revision>65</cp:revision>
  <dcterms:created xsi:type="dcterms:W3CDTF">2016-11-23T15:31:26Z</dcterms:created>
  <dcterms:modified xsi:type="dcterms:W3CDTF">2017-01-13T16:44:44Z</dcterms:modified>
</cp:coreProperties>
</file>