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58" r:id="rId4"/>
    <p:sldId id="295" r:id="rId5"/>
    <p:sldId id="294" r:id="rId6"/>
    <p:sldId id="272" r:id="rId7"/>
    <p:sldId id="265" r:id="rId8"/>
    <p:sldId id="301" r:id="rId9"/>
    <p:sldId id="278" r:id="rId10"/>
    <p:sldId id="281" r:id="rId11"/>
    <p:sldId id="285" r:id="rId12"/>
    <p:sldId id="270" r:id="rId13"/>
    <p:sldId id="282" r:id="rId14"/>
    <p:sldId id="283" r:id="rId15"/>
    <p:sldId id="260" r:id="rId16"/>
    <p:sldId id="296" r:id="rId17"/>
    <p:sldId id="286" r:id="rId18"/>
    <p:sldId id="280" r:id="rId19"/>
    <p:sldId id="287" r:id="rId20"/>
    <p:sldId id="288" r:id="rId21"/>
    <p:sldId id="298" r:id="rId22"/>
    <p:sldId id="299" r:id="rId23"/>
    <p:sldId id="289" r:id="rId24"/>
    <p:sldId id="291" r:id="rId25"/>
    <p:sldId id="292" r:id="rId26"/>
    <p:sldId id="300" r:id="rId27"/>
    <p:sldId id="297" r:id="rId28"/>
    <p:sldId id="279"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FF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27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5B404D-7412-43AA-A3D3-069D7D10CBC9}"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C651-8F75-4B4F-B3BF-DD9A102E948D}" type="slidenum">
              <a:rPr lang="en-US" smtClean="0"/>
              <a:t>‹#›</a:t>
            </a:fld>
            <a:endParaRPr lang="en-US"/>
          </a:p>
        </p:txBody>
      </p:sp>
    </p:spTree>
    <p:extLst>
      <p:ext uri="{BB962C8B-B14F-4D97-AF65-F5344CB8AC3E}">
        <p14:creationId xmlns:p14="http://schemas.microsoft.com/office/powerpoint/2010/main" val="393203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B404D-7412-43AA-A3D3-069D7D10CBC9}"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C651-8F75-4B4F-B3BF-DD9A102E948D}" type="slidenum">
              <a:rPr lang="en-US" smtClean="0"/>
              <a:t>‹#›</a:t>
            </a:fld>
            <a:endParaRPr lang="en-US"/>
          </a:p>
        </p:txBody>
      </p:sp>
    </p:spTree>
    <p:extLst>
      <p:ext uri="{BB962C8B-B14F-4D97-AF65-F5344CB8AC3E}">
        <p14:creationId xmlns:p14="http://schemas.microsoft.com/office/powerpoint/2010/main" val="401520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B404D-7412-43AA-A3D3-069D7D10CBC9}"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C651-8F75-4B4F-B3BF-DD9A102E948D}" type="slidenum">
              <a:rPr lang="en-US" smtClean="0"/>
              <a:t>‹#›</a:t>
            </a:fld>
            <a:endParaRPr lang="en-US"/>
          </a:p>
        </p:txBody>
      </p:sp>
    </p:spTree>
    <p:extLst>
      <p:ext uri="{BB962C8B-B14F-4D97-AF65-F5344CB8AC3E}">
        <p14:creationId xmlns:p14="http://schemas.microsoft.com/office/powerpoint/2010/main" val="8786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B404D-7412-43AA-A3D3-069D7D10CBC9}"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C651-8F75-4B4F-B3BF-DD9A102E948D}" type="slidenum">
              <a:rPr lang="en-US" smtClean="0"/>
              <a:t>‹#›</a:t>
            </a:fld>
            <a:endParaRPr lang="en-US"/>
          </a:p>
        </p:txBody>
      </p:sp>
    </p:spTree>
    <p:extLst>
      <p:ext uri="{BB962C8B-B14F-4D97-AF65-F5344CB8AC3E}">
        <p14:creationId xmlns:p14="http://schemas.microsoft.com/office/powerpoint/2010/main" val="56052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B404D-7412-43AA-A3D3-069D7D10CBC9}" type="datetimeFigureOut">
              <a:rPr lang="en-US" smtClean="0"/>
              <a:t>11/16/2014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C651-8F75-4B4F-B3BF-DD9A102E948D}" type="slidenum">
              <a:rPr lang="en-US" smtClean="0"/>
              <a:t>‹#›</a:t>
            </a:fld>
            <a:endParaRPr lang="en-US"/>
          </a:p>
        </p:txBody>
      </p:sp>
    </p:spTree>
    <p:extLst>
      <p:ext uri="{BB962C8B-B14F-4D97-AF65-F5344CB8AC3E}">
        <p14:creationId xmlns:p14="http://schemas.microsoft.com/office/powerpoint/2010/main" val="261442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5B404D-7412-43AA-A3D3-069D7D10CBC9}" type="datetimeFigureOut">
              <a:rPr lang="en-US" smtClean="0"/>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C651-8F75-4B4F-B3BF-DD9A102E948D}" type="slidenum">
              <a:rPr lang="en-US" smtClean="0"/>
              <a:t>‹#›</a:t>
            </a:fld>
            <a:endParaRPr lang="en-US"/>
          </a:p>
        </p:txBody>
      </p:sp>
    </p:spTree>
    <p:extLst>
      <p:ext uri="{BB962C8B-B14F-4D97-AF65-F5344CB8AC3E}">
        <p14:creationId xmlns:p14="http://schemas.microsoft.com/office/powerpoint/2010/main" val="90613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5B404D-7412-43AA-A3D3-069D7D10CBC9}" type="datetimeFigureOut">
              <a:rPr lang="en-US" smtClean="0"/>
              <a:t>11/16/2014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1C651-8F75-4B4F-B3BF-DD9A102E948D}" type="slidenum">
              <a:rPr lang="en-US" smtClean="0"/>
              <a:t>‹#›</a:t>
            </a:fld>
            <a:endParaRPr lang="en-US"/>
          </a:p>
        </p:txBody>
      </p:sp>
    </p:spTree>
    <p:extLst>
      <p:ext uri="{BB962C8B-B14F-4D97-AF65-F5344CB8AC3E}">
        <p14:creationId xmlns:p14="http://schemas.microsoft.com/office/powerpoint/2010/main" val="187788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5B404D-7412-43AA-A3D3-069D7D10CBC9}" type="datetimeFigureOut">
              <a:rPr lang="en-US" smtClean="0"/>
              <a:t>11/16/2014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1C651-8F75-4B4F-B3BF-DD9A102E948D}" type="slidenum">
              <a:rPr lang="en-US" smtClean="0"/>
              <a:t>‹#›</a:t>
            </a:fld>
            <a:endParaRPr lang="en-US"/>
          </a:p>
        </p:txBody>
      </p:sp>
    </p:spTree>
    <p:extLst>
      <p:ext uri="{BB962C8B-B14F-4D97-AF65-F5344CB8AC3E}">
        <p14:creationId xmlns:p14="http://schemas.microsoft.com/office/powerpoint/2010/main" val="229299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B404D-7412-43AA-A3D3-069D7D10CBC9}" type="datetimeFigureOut">
              <a:rPr lang="en-US" smtClean="0"/>
              <a:t>11/16/2014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1C651-8F75-4B4F-B3BF-DD9A102E948D}" type="slidenum">
              <a:rPr lang="en-US" smtClean="0"/>
              <a:t>‹#›</a:t>
            </a:fld>
            <a:endParaRPr lang="en-US"/>
          </a:p>
        </p:txBody>
      </p:sp>
    </p:spTree>
    <p:extLst>
      <p:ext uri="{BB962C8B-B14F-4D97-AF65-F5344CB8AC3E}">
        <p14:creationId xmlns:p14="http://schemas.microsoft.com/office/powerpoint/2010/main" val="408102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B404D-7412-43AA-A3D3-069D7D10CBC9}" type="datetimeFigureOut">
              <a:rPr lang="en-US" smtClean="0"/>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C651-8F75-4B4F-B3BF-DD9A102E948D}" type="slidenum">
              <a:rPr lang="en-US" smtClean="0"/>
              <a:t>‹#›</a:t>
            </a:fld>
            <a:endParaRPr lang="en-US"/>
          </a:p>
        </p:txBody>
      </p:sp>
    </p:spTree>
    <p:extLst>
      <p:ext uri="{BB962C8B-B14F-4D97-AF65-F5344CB8AC3E}">
        <p14:creationId xmlns:p14="http://schemas.microsoft.com/office/powerpoint/2010/main" val="203234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B404D-7412-43AA-A3D3-069D7D10CBC9}" type="datetimeFigureOut">
              <a:rPr lang="en-US" smtClean="0"/>
              <a:t>11/16/2014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C651-8F75-4B4F-B3BF-DD9A102E948D}" type="slidenum">
              <a:rPr lang="en-US" smtClean="0"/>
              <a:t>‹#›</a:t>
            </a:fld>
            <a:endParaRPr lang="en-US"/>
          </a:p>
        </p:txBody>
      </p:sp>
    </p:spTree>
    <p:extLst>
      <p:ext uri="{BB962C8B-B14F-4D97-AF65-F5344CB8AC3E}">
        <p14:creationId xmlns:p14="http://schemas.microsoft.com/office/powerpoint/2010/main" val="339757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B404D-7412-43AA-A3D3-069D7D10CBC9}" type="datetimeFigureOut">
              <a:rPr lang="en-US" smtClean="0"/>
              <a:t>11/16/2014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1C651-8F75-4B4F-B3BF-DD9A102E948D}" type="slidenum">
              <a:rPr lang="en-US" smtClean="0"/>
              <a:t>‹#›</a:t>
            </a:fld>
            <a:endParaRPr lang="en-US"/>
          </a:p>
        </p:txBody>
      </p:sp>
    </p:spTree>
    <p:extLst>
      <p:ext uri="{BB962C8B-B14F-4D97-AF65-F5344CB8AC3E}">
        <p14:creationId xmlns:p14="http://schemas.microsoft.com/office/powerpoint/2010/main" val="226324633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356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799"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4 Biblical Purposes for Sex</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685800"/>
            <a:ext cx="8763000" cy="5638800"/>
          </a:xfrm>
        </p:spPr>
        <p:txBody>
          <a:bodyPr>
            <a:noAutofit/>
          </a:bodyPr>
          <a:lstStyle/>
          <a:p>
            <a:pPr algn="l">
              <a:spcBef>
                <a:spcPts val="0"/>
              </a:spcBef>
            </a:pPr>
            <a:r>
              <a:rPr lang="en-US" b="1" dirty="0" smtClean="0">
                <a:solidFill>
                  <a:srgbClr val="FFC000"/>
                </a:solidFill>
                <a:effectLst>
                  <a:outerShdw blurRad="38100" dist="38100" dir="2700000" algn="tl">
                    <a:srgbClr val="000000">
                      <a:alpha val="43137"/>
                    </a:srgbClr>
                  </a:outerShdw>
                </a:effectLst>
              </a:rPr>
              <a:t>1.  Procreation</a:t>
            </a:r>
          </a:p>
          <a:p>
            <a:pPr algn="l">
              <a:spcBef>
                <a:spcPts val="0"/>
              </a:spcBef>
            </a:pPr>
            <a:r>
              <a:rPr lang="en-US" sz="2800" b="1" u="sng" dirty="0" smtClean="0">
                <a:solidFill>
                  <a:srgbClr val="FFFF00"/>
                </a:solidFill>
                <a:effectLst>
                  <a:outerShdw blurRad="38100" dist="38100" dir="2700000" algn="tl">
                    <a:srgbClr val="000000">
                      <a:alpha val="43137"/>
                    </a:srgbClr>
                  </a:outerShdw>
                </a:effectLst>
              </a:rPr>
              <a:t>Genesis 1:28</a:t>
            </a:r>
            <a:r>
              <a:rPr lang="en-US" sz="2800" b="1" dirty="0" smtClean="0">
                <a:solidFill>
                  <a:srgbClr val="FFFF00"/>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“…be fruitful and multiply and fill the earth…”</a:t>
            </a:r>
          </a:p>
          <a:p>
            <a:pPr algn="l">
              <a:spcBef>
                <a:spcPts val="600"/>
              </a:spcBef>
            </a:pPr>
            <a:r>
              <a:rPr lang="en-US" b="1" dirty="0" smtClean="0">
                <a:solidFill>
                  <a:srgbClr val="FFC000"/>
                </a:solidFill>
                <a:effectLst>
                  <a:outerShdw blurRad="38100" dist="38100" dir="2700000" algn="tl">
                    <a:srgbClr val="000000">
                      <a:alpha val="43137"/>
                    </a:srgbClr>
                  </a:outerShdw>
                </a:effectLst>
              </a:rPr>
              <a:t>2.  Intimacy &amp; Companionship</a:t>
            </a:r>
          </a:p>
          <a:p>
            <a:pPr algn="l">
              <a:spcBef>
                <a:spcPts val="0"/>
              </a:spcBef>
            </a:pPr>
            <a:r>
              <a:rPr lang="en-US" sz="2800" b="1" u="sng" dirty="0" smtClean="0">
                <a:solidFill>
                  <a:srgbClr val="FFFF00"/>
                </a:solidFill>
                <a:effectLst>
                  <a:outerShdw blurRad="38100" dist="38100" dir="2700000" algn="tl">
                    <a:srgbClr val="000000">
                      <a:alpha val="43137"/>
                    </a:srgbClr>
                  </a:outerShdw>
                </a:effectLst>
              </a:rPr>
              <a:t>Song of Solomon 2:14</a:t>
            </a:r>
            <a:r>
              <a:rPr lang="en-US" sz="2800" b="1" dirty="0" smtClean="0">
                <a:solidFill>
                  <a:srgbClr val="FFFF00"/>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“O </a:t>
            </a:r>
            <a:r>
              <a:rPr lang="en-US" sz="2800" b="1" dirty="0">
                <a:effectLst>
                  <a:outerShdw blurRad="38100" dist="38100" dir="2700000" algn="tl">
                    <a:srgbClr val="000000">
                      <a:alpha val="43137"/>
                    </a:srgbClr>
                  </a:outerShdw>
                </a:effectLst>
              </a:rPr>
              <a:t>﻿my dove, ﻿ ﻿in the clefts of the ﻿rock ﻿pathway, Let me see your ﻿﻿form, ﻿Let me hear your voice; For your voice is sweet, And your ﻿form is ﻿lovely</a:t>
            </a:r>
            <a:r>
              <a:rPr lang="en-US" sz="2800" b="1" dirty="0" smtClean="0">
                <a:effectLst>
                  <a:outerShdw blurRad="38100" dist="38100" dir="2700000" algn="tl">
                    <a:srgbClr val="000000">
                      <a:alpha val="43137"/>
                    </a:srgbClr>
                  </a:outerShdw>
                </a:effectLst>
              </a:rPr>
              <a:t>.</a:t>
            </a:r>
          </a:p>
          <a:p>
            <a:pPr algn="l"/>
            <a:endParaRPr lang="en-US" b="1" dirty="0" smtClean="0">
              <a:effectLst>
                <a:outerShdw blurRad="38100" dist="38100" dir="2700000" algn="tl">
                  <a:srgbClr val="000000">
                    <a:alpha val="43137"/>
                  </a:srgbClr>
                </a:outerShdw>
              </a:effectLst>
            </a:endParaRPr>
          </a:p>
          <a:p>
            <a:pPr marL="914400" lvl="1" indent="-457200" algn="l">
              <a:buFont typeface="Arial" panose="020B0604020202020204" pitchFamily="34" charset="0"/>
              <a:buChar char="•"/>
            </a:pPr>
            <a:endParaRPr lang="en-US" dirty="0" smtClean="0">
              <a:effectLst>
                <a:outerShdw blurRad="38100" dist="38100" dir="2700000" algn="tl">
                  <a:srgbClr val="000000">
                    <a:alpha val="43137"/>
                  </a:srgbClr>
                </a:outerShdw>
              </a:effectLst>
            </a:endParaRPr>
          </a:p>
          <a:p>
            <a:pPr marL="457200" indent="-457200" algn="l">
              <a:buFont typeface="Arial" panose="020B0604020202020204" pitchFamily="34" charset="0"/>
              <a:buChar char="•"/>
            </a:pPr>
            <a:endParaRPr lang="en-US" sz="2800" dirty="0">
              <a:effectLst>
                <a:outerShdw blurRad="38100" dist="38100" dir="2700000" algn="tl">
                  <a:srgbClr val="000000">
                    <a:alpha val="43137"/>
                  </a:srgbClr>
                </a:outerShdw>
              </a:effectLst>
            </a:endParaRPr>
          </a:p>
          <a:p>
            <a:pPr algn="l"/>
            <a:endParaRPr lang="en-US" sz="2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339988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799"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4 Biblical Purposes for Sex</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685800"/>
            <a:ext cx="8763000" cy="6019800"/>
          </a:xfrm>
        </p:spPr>
        <p:txBody>
          <a:bodyPr>
            <a:noAutofit/>
          </a:bodyPr>
          <a:lstStyle/>
          <a:p>
            <a:pPr algn="l">
              <a:spcBef>
                <a:spcPts val="600"/>
              </a:spcBef>
            </a:pPr>
            <a:r>
              <a:rPr lang="en-US" b="1" dirty="0" smtClean="0">
                <a:solidFill>
                  <a:srgbClr val="FFC000"/>
                </a:solidFill>
                <a:effectLst>
                  <a:outerShdw blurRad="38100" dist="38100" dir="2700000" algn="tl">
                    <a:srgbClr val="000000">
                      <a:alpha val="43137"/>
                    </a:srgbClr>
                  </a:outerShdw>
                </a:effectLst>
              </a:rPr>
              <a:t>3. Physical </a:t>
            </a:r>
            <a:r>
              <a:rPr lang="en-US" b="1" dirty="0">
                <a:solidFill>
                  <a:srgbClr val="FFC000"/>
                </a:solidFill>
                <a:effectLst>
                  <a:outerShdw blurRad="38100" dist="38100" dir="2700000" algn="tl">
                    <a:srgbClr val="000000">
                      <a:alpha val="43137"/>
                    </a:srgbClr>
                  </a:outerShdw>
                </a:effectLst>
              </a:rPr>
              <a:t>Pleasure</a:t>
            </a:r>
          </a:p>
          <a:p>
            <a:pPr algn="l">
              <a:spcBef>
                <a:spcPts val="0"/>
              </a:spcBef>
            </a:pPr>
            <a:r>
              <a:rPr lang="en-US" sz="2400" b="1" u="sng" dirty="0">
                <a:solidFill>
                  <a:srgbClr val="FFFF00"/>
                </a:solidFill>
                <a:effectLst>
                  <a:outerShdw blurRad="38100" dist="38100" dir="2700000" algn="tl">
                    <a:srgbClr val="000000">
                      <a:alpha val="43137"/>
                    </a:srgbClr>
                  </a:outerShdw>
                </a:effectLst>
              </a:rPr>
              <a:t>Song of Solomon 7:10-13</a:t>
            </a:r>
            <a:r>
              <a:rPr lang="en-US" sz="2400" b="1" dirty="0">
                <a:solidFill>
                  <a:srgbClr val="FFFF00"/>
                </a:solidFill>
                <a:effectLst>
                  <a:outerShdw blurRad="38100" dist="38100" dir="2700000" algn="tl">
                    <a:srgbClr val="000000">
                      <a:alpha val="43137"/>
                    </a:srgbClr>
                  </a:outerShdw>
                </a:effectLst>
              </a:rPr>
              <a:t> </a:t>
            </a:r>
            <a:r>
              <a:rPr lang="en-US" sz="2400" b="1" dirty="0"/>
              <a:t>– </a:t>
            </a:r>
            <a:r>
              <a:rPr lang="en-US" sz="1800" b="1" dirty="0">
                <a:effectLst>
                  <a:outerShdw blurRad="38100" dist="38100" dir="2700000" algn="tl">
                    <a:srgbClr val="000000">
                      <a:alpha val="43137"/>
                    </a:srgbClr>
                  </a:outerShdw>
                </a:effectLst>
              </a:rPr>
              <a:t>10</a:t>
            </a:r>
            <a:r>
              <a:rPr lang="en-US" sz="2400" b="1" dirty="0">
                <a:effectLst>
                  <a:outerShdw blurRad="38100" dist="38100" dir="2700000" algn="tl">
                    <a:srgbClr val="000000">
                      <a:alpha val="43137"/>
                    </a:srgbClr>
                  </a:outerShdw>
                </a:effectLst>
              </a:rPr>
              <a:t> I am my lover’s, and he claims me as his own. </a:t>
            </a:r>
            <a:r>
              <a:rPr lang="en-US" sz="1800" b="1" dirty="0">
                <a:effectLst>
                  <a:outerShdw blurRad="38100" dist="38100" dir="2700000" algn="tl">
                    <a:srgbClr val="000000">
                      <a:alpha val="43137"/>
                    </a:srgbClr>
                  </a:outerShdw>
                </a:effectLst>
              </a:rPr>
              <a:t>11</a:t>
            </a:r>
            <a:r>
              <a:rPr lang="en-US" sz="2400" b="1" dirty="0">
                <a:effectLst>
                  <a:outerShdw blurRad="38100" dist="38100" dir="2700000" algn="tl">
                    <a:srgbClr val="000000">
                      <a:alpha val="43137"/>
                    </a:srgbClr>
                  </a:outerShdw>
                </a:effectLst>
              </a:rPr>
              <a:t> Come, my love, let us go out to the fields and spend the night among the wildflowers.﻿ </a:t>
            </a:r>
            <a:r>
              <a:rPr lang="en-US" sz="1800" b="1" dirty="0">
                <a:effectLst>
                  <a:outerShdw blurRad="38100" dist="38100" dir="2700000" algn="tl">
                    <a:srgbClr val="000000">
                      <a:alpha val="43137"/>
                    </a:srgbClr>
                  </a:outerShdw>
                </a:effectLst>
              </a:rPr>
              <a:t>12</a:t>
            </a:r>
            <a:r>
              <a:rPr lang="en-US" sz="2400" b="1" dirty="0">
                <a:effectLst>
                  <a:outerShdw blurRad="38100" dist="38100" dir="2700000" algn="tl">
                    <a:srgbClr val="000000">
                      <a:alpha val="43137"/>
                    </a:srgbClr>
                  </a:outerShdw>
                </a:effectLst>
              </a:rPr>
              <a:t> Let us get up early and go to the vineyards to see if the grapevines have budded, if the blossoms have opened, and if the pomegranates have bloomed. There I will give you my love. </a:t>
            </a:r>
            <a:r>
              <a:rPr lang="en-US" sz="1800" b="1" dirty="0">
                <a:effectLst>
                  <a:outerShdw blurRad="38100" dist="38100" dir="2700000" algn="tl">
                    <a:srgbClr val="000000">
                      <a:alpha val="43137"/>
                    </a:srgbClr>
                  </a:outerShdw>
                </a:effectLst>
              </a:rPr>
              <a:t>13</a:t>
            </a:r>
            <a:r>
              <a:rPr lang="en-US" sz="2400" b="1" dirty="0">
                <a:effectLst>
                  <a:outerShdw blurRad="38100" dist="38100" dir="2700000" algn="tl">
                    <a:srgbClr val="000000">
                      <a:alpha val="43137"/>
                    </a:srgbClr>
                  </a:outerShdw>
                </a:effectLst>
              </a:rPr>
              <a:t> There the mandrakes give off their </a:t>
            </a:r>
            <a:r>
              <a:rPr lang="en-US" sz="2400" b="1" dirty="0" smtClean="0">
                <a:effectLst>
                  <a:outerShdw blurRad="38100" dist="38100" dir="2700000" algn="tl">
                    <a:srgbClr val="000000">
                      <a:alpha val="43137"/>
                    </a:srgbClr>
                  </a:outerShdw>
                </a:effectLst>
              </a:rPr>
              <a:t>fragrance</a:t>
            </a:r>
            <a:r>
              <a:rPr lang="en-US" sz="2400" b="1" dirty="0">
                <a:effectLst>
                  <a:outerShdw blurRad="38100" dist="38100" dir="2700000" algn="tl">
                    <a:srgbClr val="000000">
                      <a:alpha val="43137"/>
                    </a:srgbClr>
                  </a:outerShdw>
                </a:effectLst>
              </a:rPr>
              <a:t>, and the finest fruits are at our door, new delights </a:t>
            </a:r>
            <a:r>
              <a:rPr lang="en-US" sz="2400" b="1" dirty="0" smtClean="0">
                <a:effectLst>
                  <a:outerShdw blurRad="38100" dist="38100" dir="2700000" algn="tl">
                    <a:srgbClr val="000000">
                      <a:alpha val="43137"/>
                    </a:srgbClr>
                  </a:outerShdw>
                </a:effectLst>
              </a:rPr>
              <a:t>as </a:t>
            </a:r>
            <a:r>
              <a:rPr lang="en-US" sz="2400" b="1" dirty="0">
                <a:effectLst>
                  <a:outerShdw blurRad="38100" dist="38100" dir="2700000" algn="tl">
                    <a:srgbClr val="000000">
                      <a:alpha val="43137"/>
                    </a:srgbClr>
                  </a:outerShdw>
                </a:effectLst>
              </a:rPr>
              <a:t>well as old, which I have saved for you, my lover</a:t>
            </a:r>
            <a:r>
              <a:rPr lang="en-US" sz="2400" b="1" dirty="0" smtClean="0">
                <a:effectLst>
                  <a:outerShdw blurRad="38100" dist="38100" dir="2700000" algn="tl">
                    <a:srgbClr val="000000">
                      <a:alpha val="43137"/>
                    </a:srgbClr>
                  </a:outerShdw>
                </a:effectLst>
              </a:rPr>
              <a:t>.</a:t>
            </a:r>
          </a:p>
          <a:p>
            <a:pPr algn="l">
              <a:spcBef>
                <a:spcPts val="600"/>
              </a:spcBef>
            </a:pPr>
            <a:r>
              <a:rPr lang="en-US" b="1" dirty="0" smtClean="0">
                <a:solidFill>
                  <a:srgbClr val="FFC000"/>
                </a:solidFill>
                <a:effectLst>
                  <a:outerShdw blurRad="38100" dist="38100" dir="2700000" algn="tl">
                    <a:srgbClr val="000000">
                      <a:alpha val="43137"/>
                    </a:srgbClr>
                  </a:outerShdw>
                </a:effectLst>
              </a:rPr>
              <a:t>4. Spiritual Parallels</a:t>
            </a:r>
            <a:endParaRPr lang="en-US" b="1" dirty="0">
              <a:solidFill>
                <a:srgbClr val="FFC000"/>
              </a:solidFill>
              <a:effectLst>
                <a:outerShdw blurRad="38100" dist="38100" dir="2700000" algn="tl">
                  <a:srgbClr val="000000">
                    <a:alpha val="43137"/>
                  </a:srgbClr>
                </a:outerShdw>
              </a:effectLst>
            </a:endParaRPr>
          </a:p>
          <a:p>
            <a:pPr algn="l">
              <a:spcBef>
                <a:spcPts val="0"/>
              </a:spcBef>
            </a:pPr>
            <a:r>
              <a:rPr lang="en-US" sz="2400" b="1" u="sng" dirty="0" smtClean="0">
                <a:solidFill>
                  <a:srgbClr val="FFFF00"/>
                </a:solidFill>
                <a:effectLst>
                  <a:outerShdw blurRad="38100" dist="38100" dir="2700000" algn="tl">
                    <a:srgbClr val="000000">
                      <a:alpha val="43137"/>
                    </a:srgbClr>
                  </a:outerShdw>
                </a:effectLst>
              </a:rPr>
              <a:t>Revelation 21:2</a:t>
            </a:r>
            <a:r>
              <a:rPr lang="en-US" sz="2400" b="1" dirty="0"/>
              <a:t> </a:t>
            </a:r>
            <a:r>
              <a:rPr lang="en-US" sz="2400" b="1" dirty="0" smtClean="0"/>
              <a:t>- </a:t>
            </a:r>
            <a:r>
              <a:rPr lang="en-US" sz="2400" b="1" dirty="0" smtClean="0">
                <a:effectLst>
                  <a:outerShdw blurRad="38100" dist="38100" dir="2700000" algn="tl">
                    <a:srgbClr val="000000">
                      <a:alpha val="43137"/>
                    </a:srgbClr>
                  </a:outerShdw>
                </a:effectLst>
              </a:rPr>
              <a:t>And </a:t>
            </a:r>
            <a:r>
              <a:rPr lang="en-US" sz="2400" b="1" dirty="0">
                <a:effectLst>
                  <a:outerShdw blurRad="38100" dist="38100" dir="2700000" algn="tl">
                    <a:srgbClr val="000000">
                      <a:alpha val="43137"/>
                    </a:srgbClr>
                  </a:outerShdw>
                </a:effectLst>
              </a:rPr>
              <a:t>I saw the holy city, the new Jerusalem, coming down from God out of heaven like a bride beautifully dressed for her husband</a:t>
            </a:r>
            <a:r>
              <a:rPr lang="en-US" sz="2400" b="1" dirty="0" smtClean="0">
                <a:effectLst>
                  <a:outerShdw blurRad="38100" dist="38100" dir="2700000" algn="tl">
                    <a:srgbClr val="000000">
                      <a:alpha val="43137"/>
                    </a:srgbClr>
                  </a:outerShdw>
                </a:effectLst>
              </a:rPr>
              <a:t>.</a:t>
            </a:r>
          </a:p>
          <a:p>
            <a:pPr algn="l"/>
            <a:r>
              <a:rPr lang="en-US" sz="2400" b="1" u="sng" dirty="0" smtClean="0">
                <a:solidFill>
                  <a:srgbClr val="FFFF00"/>
                </a:solidFill>
                <a:effectLst>
                  <a:outerShdw blurRad="38100" dist="38100" dir="2700000" algn="tl">
                    <a:srgbClr val="000000">
                      <a:alpha val="43137"/>
                    </a:srgbClr>
                  </a:outerShdw>
                </a:effectLst>
              </a:rPr>
              <a:t>Isaiah 54:5</a:t>
            </a:r>
            <a:r>
              <a:rPr lang="en-US" sz="2400" b="1" dirty="0" smtClean="0"/>
              <a:t> </a:t>
            </a:r>
            <a:r>
              <a:rPr lang="en-US" sz="2400" b="1" dirty="0" smtClean="0">
                <a:effectLst>
                  <a:outerShdw blurRad="38100" dist="38100" dir="2700000" algn="tl">
                    <a:srgbClr val="000000">
                      <a:alpha val="43137"/>
                    </a:srgbClr>
                  </a:outerShdw>
                </a:effectLst>
              </a:rPr>
              <a:t>And</a:t>
            </a:r>
            <a:r>
              <a:rPr lang="en-US" sz="2400" b="1" dirty="0">
                <a:effectLst>
                  <a:outerShdw blurRad="38100" dist="38100" dir="2700000" algn="tl">
                    <a:srgbClr val="000000">
                      <a:alpha val="43137"/>
                    </a:srgbClr>
                  </a:outerShdw>
                </a:effectLst>
              </a:rPr>
              <a:t> or your Creator will be your </a:t>
            </a:r>
            <a:r>
              <a:rPr lang="en-US" sz="2400" b="1" dirty="0" smtClean="0">
                <a:effectLst>
                  <a:outerShdw blurRad="38100" dist="38100" dir="2700000" algn="tl">
                    <a:srgbClr val="000000">
                      <a:alpha val="43137"/>
                    </a:srgbClr>
                  </a:outerShdw>
                </a:effectLst>
              </a:rPr>
              <a:t>husband; the L</a:t>
            </a:r>
            <a:r>
              <a:rPr lang="en-US" sz="2400" b="1" cap="small" dirty="0" smtClean="0">
                <a:effectLst>
                  <a:outerShdw blurRad="38100" dist="38100" dir="2700000" algn="tl">
                    <a:srgbClr val="000000">
                      <a:alpha val="43137"/>
                    </a:srgbClr>
                  </a:outerShdw>
                </a:effectLst>
              </a:rPr>
              <a:t>ord</a:t>
            </a:r>
          </a:p>
          <a:p>
            <a:pPr algn="l"/>
            <a:r>
              <a:rPr lang="en-US" sz="2400" b="1" dirty="0" smtClean="0">
                <a:effectLst>
                  <a:outerShdw blurRad="38100" dist="38100" dir="2700000" algn="tl">
                    <a:srgbClr val="000000">
                      <a:alpha val="43137"/>
                    </a:srgbClr>
                  </a:outerShdw>
                </a:effectLst>
              </a:rPr>
              <a:t>of </a:t>
            </a:r>
            <a:r>
              <a:rPr lang="en-US" sz="2400" b="1" dirty="0">
                <a:effectLst>
                  <a:outerShdw blurRad="38100" dist="38100" dir="2700000" algn="tl">
                    <a:srgbClr val="000000">
                      <a:alpha val="43137"/>
                    </a:srgbClr>
                  </a:outerShdw>
                </a:effectLst>
              </a:rPr>
              <a:t>Heaven’s Armies is his name</a:t>
            </a:r>
            <a:r>
              <a:rPr lang="en-US" sz="2400" b="1" dirty="0" smtClean="0">
                <a:effectLst>
                  <a:outerShdw blurRad="38100" dist="38100" dir="2700000" algn="tl">
                    <a:srgbClr val="000000">
                      <a:alpha val="43137"/>
                    </a:srgbClr>
                  </a:outerShdw>
                </a:effectLst>
              </a:rPr>
              <a:t>!</a:t>
            </a:r>
          </a:p>
          <a:p>
            <a:pPr marL="914400" lvl="1" indent="-457200" algn="l">
              <a:buFont typeface="Arial" panose="020B0604020202020204" pitchFamily="34" charset="0"/>
              <a:buChar char="•"/>
            </a:pPr>
            <a:endParaRPr lang="en-US" dirty="0" smtClean="0">
              <a:effectLst>
                <a:outerShdw blurRad="38100" dist="38100" dir="2700000" algn="tl">
                  <a:srgbClr val="000000">
                    <a:alpha val="43137"/>
                  </a:srgbClr>
                </a:outerShdw>
              </a:effectLst>
            </a:endParaRPr>
          </a:p>
          <a:p>
            <a:pPr marL="457200" indent="-457200" algn="l">
              <a:buFont typeface="Arial" panose="020B0604020202020204" pitchFamily="34" charset="0"/>
              <a:buChar char="•"/>
            </a:pPr>
            <a:endParaRPr lang="en-US" sz="2800" dirty="0">
              <a:effectLst>
                <a:outerShdw blurRad="38100" dist="38100" dir="2700000" algn="tl">
                  <a:srgbClr val="000000">
                    <a:alpha val="43137"/>
                  </a:srgbClr>
                </a:outerShdw>
              </a:effectLst>
            </a:endParaRPr>
          </a:p>
          <a:p>
            <a:pPr algn="l"/>
            <a:endParaRPr lang="en-US" sz="2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146595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90600"/>
            <a:ext cx="8763000" cy="5638800"/>
          </a:xfrm>
        </p:spPr>
        <p:txBody>
          <a:bodyPr>
            <a:noAutofit/>
          </a:bodyPr>
          <a:lstStyle/>
          <a:p>
            <a:pPr algn="l"/>
            <a:r>
              <a:rPr lang="en-US" b="1" dirty="0">
                <a:effectLst>
                  <a:outerShdw blurRad="38100" dist="38100" dir="2700000" algn="tl">
                    <a:srgbClr val="000000">
                      <a:alpha val="43137"/>
                    </a:srgbClr>
                  </a:outerShdw>
                </a:effectLst>
              </a:rPr>
              <a:t>“God created us in his image, male and female, with personhood and sexual passions, so that when he comes to us in this world there would be these powerful words and images to describe the promises and the pleasures of our covenant relationship with him through Christ</a:t>
            </a:r>
            <a:r>
              <a:rPr lang="en-US" b="1" dirty="0" smtClean="0">
                <a:effectLst>
                  <a:outerShdw blurRad="38100" dist="38100" dir="2700000" algn="tl">
                    <a:srgbClr val="000000">
                      <a:alpha val="43137"/>
                    </a:srgbClr>
                  </a:outerShdw>
                </a:effectLst>
              </a:rPr>
              <a:t>.”</a:t>
            </a:r>
          </a:p>
          <a:p>
            <a:pPr algn="l"/>
            <a:r>
              <a:rPr lang="en-US" dirty="0" smtClean="0">
                <a:solidFill>
                  <a:schemeClr val="accent3">
                    <a:lumMod val="60000"/>
                    <a:lumOff val="40000"/>
                  </a:schemeClr>
                </a:solidFill>
                <a:effectLst>
                  <a:outerShdw blurRad="38100" dist="38100" dir="2700000" algn="tl">
                    <a:srgbClr val="000000">
                      <a:alpha val="43137"/>
                    </a:srgbClr>
                  </a:outerShdw>
                </a:effectLst>
              </a:rPr>
              <a:t>John Piper – </a:t>
            </a:r>
            <a:r>
              <a:rPr lang="en-US" i="1" dirty="0" smtClean="0">
                <a:solidFill>
                  <a:schemeClr val="accent3">
                    <a:lumMod val="60000"/>
                    <a:lumOff val="40000"/>
                  </a:schemeClr>
                </a:solidFill>
                <a:effectLst>
                  <a:outerShdw blurRad="38100" dist="38100" dir="2700000" algn="tl">
                    <a:srgbClr val="000000">
                      <a:alpha val="43137"/>
                    </a:srgbClr>
                  </a:outerShdw>
                </a:effectLst>
              </a:rPr>
              <a:t>Sex and the Supremacy of Christ</a:t>
            </a:r>
            <a:endParaRPr lang="en-US" i="1" dirty="0">
              <a:solidFill>
                <a:schemeClr val="accent3">
                  <a:lumMod val="60000"/>
                  <a:lumOff val="4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898043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686799"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The Divine Design – The Body</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pPr algn="l"/>
            <a:r>
              <a:rPr lang="en-US" sz="2800" b="1" dirty="0" smtClean="0">
                <a:solidFill>
                  <a:srgbClr val="FFC000"/>
                </a:solidFill>
                <a:effectLst>
                  <a:outerShdw blurRad="38100" dist="38100" dir="2700000" algn="tl">
                    <a:srgbClr val="000000">
                      <a:alpha val="43137"/>
                    </a:srgbClr>
                  </a:outerShdw>
                </a:effectLst>
              </a:rPr>
              <a:t>Man and women were physically created to come together as ‘one flesh’</a:t>
            </a:r>
          </a:p>
          <a:p>
            <a:pPr marL="457200" indent="-457200" algn="l">
              <a:buFont typeface="Arial" panose="020B0604020202020204" pitchFamily="34" charset="0"/>
              <a:buChar char="•"/>
            </a:pPr>
            <a:r>
              <a:rPr lang="en-US" sz="2800" b="1" dirty="0" smtClean="0">
                <a:solidFill>
                  <a:schemeClr val="tx1"/>
                </a:solidFill>
                <a:effectLst>
                  <a:outerShdw blurRad="38100" dist="38100" dir="2700000" algn="tl">
                    <a:srgbClr val="000000">
                      <a:alpha val="43137"/>
                    </a:srgbClr>
                  </a:outerShdw>
                </a:effectLst>
              </a:rPr>
              <a:t>Male and female sexual organs were designed to be mutually complimentary </a:t>
            </a:r>
          </a:p>
          <a:p>
            <a:pPr marL="457200" indent="-457200" algn="l">
              <a:buFont typeface="Arial" panose="020B0604020202020204" pitchFamily="34" charset="0"/>
              <a:buChar char="•"/>
            </a:pPr>
            <a:endParaRPr lang="en-US" sz="2800" b="1" dirty="0" smtClean="0">
              <a:solidFill>
                <a:schemeClr val="tx1"/>
              </a:solidFill>
              <a:effectLst>
                <a:outerShdw blurRad="38100" dist="38100" dir="2700000" algn="tl">
                  <a:srgbClr val="000000">
                    <a:alpha val="43137"/>
                  </a:srgbClr>
                </a:outerShdw>
              </a:effectLst>
            </a:endParaRPr>
          </a:p>
          <a:p>
            <a:pPr algn="l"/>
            <a:endParaRPr lang="en-US" sz="2800" b="1" dirty="0" smtClean="0">
              <a:solidFill>
                <a:srgbClr val="FFC000"/>
              </a:solidFill>
              <a:effectLst>
                <a:outerShdw blurRad="38100" dist="38100" dir="2700000" algn="tl">
                  <a:srgbClr val="000000">
                    <a:alpha val="43137"/>
                  </a:srgbClr>
                </a:outerShdw>
              </a:effectLst>
            </a:endParaRPr>
          </a:p>
          <a:p>
            <a:pPr algn="l"/>
            <a:endParaRPr lang="en-US" b="1" dirty="0" smtClean="0">
              <a:effectLst>
                <a:outerShdw blurRad="38100" dist="38100" dir="2700000" algn="tl">
                  <a:srgbClr val="000000">
                    <a:alpha val="43137"/>
                  </a:srgbClr>
                </a:outerShdw>
              </a:effectLst>
            </a:endParaRPr>
          </a:p>
          <a:p>
            <a:pPr marL="914400" lvl="1" indent="-457200" algn="l">
              <a:buFont typeface="Arial" panose="020B0604020202020204" pitchFamily="34" charset="0"/>
              <a:buChar char="•"/>
            </a:pPr>
            <a:endParaRPr lang="en-US" dirty="0" smtClean="0">
              <a:effectLst>
                <a:outerShdw blurRad="38100" dist="38100" dir="2700000" algn="tl">
                  <a:srgbClr val="000000">
                    <a:alpha val="43137"/>
                  </a:srgbClr>
                </a:outerShdw>
              </a:effectLst>
            </a:endParaRPr>
          </a:p>
          <a:p>
            <a:pPr marL="457200" indent="-457200" algn="l">
              <a:buFont typeface="Arial" panose="020B0604020202020204" pitchFamily="34" charset="0"/>
              <a:buChar char="•"/>
            </a:pPr>
            <a:endParaRPr lang="en-US" sz="2800" dirty="0">
              <a:effectLst>
                <a:outerShdw blurRad="38100" dist="38100" dir="2700000" algn="tl">
                  <a:srgbClr val="000000">
                    <a:alpha val="43137"/>
                  </a:srgbClr>
                </a:outerShdw>
              </a:effectLst>
            </a:endParaRPr>
          </a:p>
          <a:p>
            <a:pPr algn="l"/>
            <a:endParaRPr lang="en-US" sz="2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310991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686799"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The Divine Design – The Brain</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762000"/>
            <a:ext cx="8534400" cy="5638800"/>
          </a:xfrm>
        </p:spPr>
        <p:txBody>
          <a:bodyPr>
            <a:noAutofit/>
          </a:bodyPr>
          <a:lstStyle/>
          <a:p>
            <a:pPr algn="l"/>
            <a:r>
              <a:rPr lang="en-US" sz="2800" b="1" dirty="0" smtClean="0">
                <a:solidFill>
                  <a:srgbClr val="FFC000"/>
                </a:solidFill>
                <a:effectLst>
                  <a:outerShdw blurRad="38100" dist="38100" dir="2700000" algn="tl">
                    <a:srgbClr val="000000">
                      <a:alpha val="43137"/>
                    </a:srgbClr>
                  </a:outerShdw>
                </a:effectLst>
              </a:rPr>
              <a:t>Desire for the Opposite Sex</a:t>
            </a:r>
          </a:p>
          <a:p>
            <a:pPr marL="457200" indent="-457200" algn="l">
              <a:buFont typeface="Arial" panose="020B0604020202020204" pitchFamily="34" charset="0"/>
              <a:buChar char="•"/>
            </a:pPr>
            <a:r>
              <a:rPr lang="en-US" sz="2400" b="1" dirty="0" smtClean="0">
                <a:solidFill>
                  <a:srgbClr val="FFFF00"/>
                </a:solidFill>
                <a:effectLst>
                  <a:outerShdw blurRad="38100" dist="38100" dir="2700000" algn="tl">
                    <a:srgbClr val="000000">
                      <a:alpha val="43137"/>
                    </a:srgbClr>
                  </a:outerShdw>
                </a:effectLst>
              </a:rPr>
              <a:t>Testosterone &amp; Estrogen (hormones) </a:t>
            </a:r>
            <a:r>
              <a:rPr lang="en-US" sz="2400" b="1" dirty="0" smtClean="0">
                <a:solidFill>
                  <a:schemeClr val="tx1"/>
                </a:solidFill>
                <a:effectLst>
                  <a:outerShdw blurRad="38100" dist="38100" dir="2700000" algn="tl">
                    <a:srgbClr val="000000">
                      <a:alpha val="43137"/>
                    </a:srgbClr>
                  </a:outerShdw>
                </a:effectLst>
              </a:rPr>
              <a:t>- Pushes us towards the opposite sex</a:t>
            </a:r>
          </a:p>
          <a:p>
            <a:pPr algn="l"/>
            <a:r>
              <a:rPr lang="en-US" sz="2800" b="1" dirty="0" smtClean="0">
                <a:solidFill>
                  <a:srgbClr val="FFC000"/>
                </a:solidFill>
                <a:effectLst>
                  <a:outerShdw blurRad="38100" dist="38100" dir="2700000" algn="tl">
                    <a:srgbClr val="000000">
                      <a:alpha val="43137"/>
                    </a:srgbClr>
                  </a:outerShdw>
                </a:effectLst>
              </a:rPr>
              <a:t>Attraction </a:t>
            </a:r>
            <a:r>
              <a:rPr lang="en-US" sz="2000" b="1" dirty="0" smtClean="0">
                <a:solidFill>
                  <a:srgbClr val="FFC000"/>
                </a:solidFill>
                <a:effectLst>
                  <a:outerShdw blurRad="38100" dist="38100" dir="2700000" algn="tl">
                    <a:srgbClr val="000000">
                      <a:alpha val="43137"/>
                    </a:srgbClr>
                  </a:outerShdw>
                </a:effectLst>
              </a:rPr>
              <a:t>(chemicals)</a:t>
            </a:r>
          </a:p>
          <a:p>
            <a:pPr marL="457200" indent="-457200" algn="l">
              <a:buFont typeface="Arial" panose="020B0604020202020204" pitchFamily="34" charset="0"/>
              <a:buChar char="•"/>
            </a:pPr>
            <a:r>
              <a:rPr lang="en-US" sz="2400" b="1" dirty="0" smtClean="0">
                <a:solidFill>
                  <a:srgbClr val="FFFF00"/>
                </a:solidFill>
                <a:effectLst>
                  <a:outerShdw blurRad="38100" dist="38100" dir="2700000" algn="tl">
                    <a:srgbClr val="000000">
                      <a:alpha val="43137"/>
                    </a:srgbClr>
                  </a:outerShdw>
                </a:effectLst>
              </a:rPr>
              <a:t>Adrenaline &amp; Cortisol</a:t>
            </a:r>
            <a:r>
              <a:rPr lang="en-US" sz="2400" b="1" dirty="0" smtClean="0">
                <a:solidFill>
                  <a:schemeClr val="tx1"/>
                </a:solidFill>
                <a:effectLst>
                  <a:outerShdw blurRad="38100" dist="38100" dir="2700000" algn="tl">
                    <a:srgbClr val="000000">
                      <a:alpha val="43137"/>
                    </a:srgbClr>
                  </a:outerShdw>
                </a:effectLst>
              </a:rPr>
              <a:t> </a:t>
            </a:r>
            <a:r>
              <a:rPr lang="en-US" sz="2400" b="1" dirty="0">
                <a:solidFill>
                  <a:schemeClr val="tx1"/>
                </a:solidFill>
                <a:effectLst>
                  <a:outerShdw blurRad="38100" dist="38100" dir="2700000" algn="tl">
                    <a:srgbClr val="000000">
                      <a:alpha val="43137"/>
                    </a:srgbClr>
                  </a:outerShdw>
                </a:effectLst>
              </a:rPr>
              <a:t>– </a:t>
            </a:r>
            <a:r>
              <a:rPr lang="en-US" sz="2400" b="1" dirty="0" smtClean="0">
                <a:solidFill>
                  <a:schemeClr val="tx1"/>
                </a:solidFill>
                <a:effectLst>
                  <a:outerShdw blurRad="38100" dist="38100" dir="2700000" algn="tl">
                    <a:srgbClr val="000000">
                      <a:alpha val="43137"/>
                    </a:srgbClr>
                  </a:outerShdw>
                </a:effectLst>
              </a:rPr>
              <a:t> Stress response - Excitement</a:t>
            </a:r>
          </a:p>
          <a:p>
            <a:pPr marL="457200" indent="-457200" algn="l">
              <a:buFont typeface="Arial" panose="020B0604020202020204" pitchFamily="34" charset="0"/>
              <a:buChar char="•"/>
            </a:pPr>
            <a:r>
              <a:rPr lang="en-US" sz="2400" b="1" dirty="0" smtClean="0">
                <a:solidFill>
                  <a:srgbClr val="FFFF00"/>
                </a:solidFill>
                <a:effectLst>
                  <a:outerShdw blurRad="38100" dist="38100" dir="2700000" algn="tl">
                    <a:srgbClr val="000000">
                      <a:alpha val="43137"/>
                    </a:srgbClr>
                  </a:outerShdw>
                </a:effectLst>
              </a:rPr>
              <a:t>Dopamine</a:t>
            </a:r>
            <a:r>
              <a:rPr lang="en-US" sz="2400" b="1" dirty="0" smtClean="0">
                <a:solidFill>
                  <a:schemeClr val="tx1"/>
                </a:solidFill>
                <a:effectLst>
                  <a:outerShdw blurRad="38100" dist="38100" dir="2700000" algn="tl">
                    <a:srgbClr val="000000">
                      <a:alpha val="43137"/>
                    </a:srgbClr>
                  </a:outerShdw>
                </a:effectLst>
              </a:rPr>
              <a:t> – Stimulates ‘desire </a:t>
            </a:r>
            <a:r>
              <a:rPr lang="en-US" sz="2400" b="1" dirty="0">
                <a:solidFill>
                  <a:schemeClr val="tx1"/>
                </a:solidFill>
                <a:effectLst>
                  <a:outerShdw blurRad="38100" dist="38100" dir="2700000" algn="tl">
                    <a:srgbClr val="000000">
                      <a:alpha val="43137"/>
                    </a:srgbClr>
                  </a:outerShdw>
                </a:effectLst>
              </a:rPr>
              <a:t>&amp; reward’ </a:t>
            </a:r>
            <a:r>
              <a:rPr lang="en-US" sz="2400" b="1" dirty="0" smtClean="0">
                <a:solidFill>
                  <a:schemeClr val="tx1"/>
                </a:solidFill>
                <a:effectLst>
                  <a:outerShdw blurRad="38100" dist="38100" dir="2700000" algn="tl">
                    <a:srgbClr val="000000">
                      <a:alpha val="43137"/>
                    </a:srgbClr>
                  </a:outerShdw>
                </a:effectLst>
              </a:rPr>
              <a:t> by releasing an Intense rush of pleasure (same </a:t>
            </a:r>
            <a:r>
              <a:rPr lang="en-US" sz="2400" b="1" dirty="0">
                <a:solidFill>
                  <a:schemeClr val="tx1"/>
                </a:solidFill>
                <a:effectLst>
                  <a:outerShdw blurRad="38100" dist="38100" dir="2700000" algn="tl">
                    <a:srgbClr val="000000">
                      <a:alpha val="43137"/>
                    </a:srgbClr>
                  </a:outerShdw>
                </a:effectLst>
              </a:rPr>
              <a:t>effect </a:t>
            </a:r>
            <a:r>
              <a:rPr lang="en-US" sz="2400" b="1" dirty="0" smtClean="0">
                <a:solidFill>
                  <a:schemeClr val="tx1"/>
                </a:solidFill>
                <a:effectLst>
                  <a:outerShdw blurRad="38100" dist="38100" dir="2700000" algn="tl">
                    <a:srgbClr val="000000">
                      <a:alpha val="43137"/>
                    </a:srgbClr>
                  </a:outerShdw>
                </a:effectLst>
              </a:rPr>
              <a:t>on the brain as cocaine )</a:t>
            </a:r>
          </a:p>
          <a:p>
            <a:pPr marL="457200" indent="-457200" algn="l">
              <a:buFont typeface="Arial" panose="020B0604020202020204" pitchFamily="34" charset="0"/>
              <a:buChar char="•"/>
            </a:pPr>
            <a:r>
              <a:rPr lang="en-US" sz="2400" b="1" dirty="0" smtClean="0">
                <a:solidFill>
                  <a:srgbClr val="FFFF00"/>
                </a:solidFill>
                <a:effectLst>
                  <a:outerShdw blurRad="38100" dist="38100" dir="2700000" algn="tl">
                    <a:srgbClr val="000000">
                      <a:alpha val="43137"/>
                    </a:srgbClr>
                  </a:outerShdw>
                </a:effectLst>
              </a:rPr>
              <a:t>Serotonin</a:t>
            </a:r>
            <a:r>
              <a:rPr lang="en-US" sz="2400" b="1" dirty="0" smtClean="0">
                <a:solidFill>
                  <a:schemeClr val="tx1"/>
                </a:solidFill>
                <a:effectLst>
                  <a:outerShdw blurRad="38100" dist="38100" dir="2700000" algn="tl">
                    <a:srgbClr val="000000">
                      <a:alpha val="43137"/>
                    </a:srgbClr>
                  </a:outerShdw>
                </a:effectLst>
              </a:rPr>
              <a:t> – Brings thoughts of the object of your affection into your mind</a:t>
            </a:r>
          </a:p>
          <a:p>
            <a:pPr algn="l"/>
            <a:r>
              <a:rPr lang="en-US" sz="2800" b="1" dirty="0" smtClean="0">
                <a:solidFill>
                  <a:srgbClr val="FFC000"/>
                </a:solidFill>
                <a:effectLst>
                  <a:outerShdw blurRad="38100" dist="38100" dir="2700000" algn="tl">
                    <a:srgbClr val="000000">
                      <a:alpha val="43137"/>
                    </a:srgbClr>
                  </a:outerShdw>
                </a:effectLst>
              </a:rPr>
              <a:t>Attachment</a:t>
            </a:r>
            <a:r>
              <a:rPr lang="en-US" sz="2000" b="1" dirty="0" smtClean="0">
                <a:solidFill>
                  <a:srgbClr val="FFC000"/>
                </a:solidFill>
                <a:effectLst>
                  <a:outerShdw blurRad="38100" dist="38100" dir="2700000" algn="tl">
                    <a:srgbClr val="000000">
                      <a:alpha val="43137"/>
                    </a:srgbClr>
                  </a:outerShdw>
                </a:effectLst>
              </a:rPr>
              <a:t> (hormones)</a:t>
            </a:r>
          </a:p>
          <a:p>
            <a:pPr marL="457200" indent="-457200" algn="l">
              <a:buFont typeface="Arial" panose="020B0604020202020204" pitchFamily="34" charset="0"/>
              <a:buChar char="•"/>
            </a:pPr>
            <a:r>
              <a:rPr lang="en-US" sz="2400" b="1" dirty="0" smtClean="0">
                <a:solidFill>
                  <a:srgbClr val="FFFF00"/>
                </a:solidFill>
                <a:effectLst>
                  <a:outerShdw blurRad="38100" dist="38100" dir="2700000" algn="tl">
                    <a:srgbClr val="000000">
                      <a:alpha val="43137"/>
                    </a:srgbClr>
                  </a:outerShdw>
                </a:effectLst>
              </a:rPr>
              <a:t>Oxytocin</a:t>
            </a:r>
            <a:r>
              <a:rPr lang="en-US" sz="2400" b="1" dirty="0" smtClean="0">
                <a:solidFill>
                  <a:schemeClr val="tx1"/>
                </a:solidFill>
                <a:effectLst>
                  <a:outerShdw blurRad="38100" dist="38100" dir="2700000" algn="tl">
                    <a:srgbClr val="000000">
                      <a:alpha val="43137"/>
                    </a:srgbClr>
                  </a:outerShdw>
                </a:effectLst>
              </a:rPr>
              <a:t> – released during sexual interaction – deepen the bond – same with nursing mother &amp; baby</a:t>
            </a:r>
            <a:endParaRPr lang="en-US" sz="2800" b="1" dirty="0" smtClean="0">
              <a:solidFill>
                <a:srgbClr val="FFC000"/>
              </a:solidFill>
              <a:effectLst>
                <a:outerShdw blurRad="38100" dist="38100" dir="2700000" algn="tl">
                  <a:srgbClr val="000000">
                    <a:alpha val="43137"/>
                  </a:srgbClr>
                </a:outerShdw>
              </a:effectLst>
            </a:endParaRPr>
          </a:p>
          <a:p>
            <a:pPr algn="l"/>
            <a:endParaRPr lang="en-US" sz="2800" b="1" dirty="0" smtClean="0">
              <a:solidFill>
                <a:srgbClr val="FFC000"/>
              </a:solidFill>
              <a:effectLst>
                <a:outerShdw blurRad="38100" dist="38100" dir="2700000" algn="tl">
                  <a:srgbClr val="000000">
                    <a:alpha val="43137"/>
                  </a:srgbClr>
                </a:outerShdw>
              </a:effectLst>
            </a:endParaRPr>
          </a:p>
          <a:p>
            <a:pPr algn="l"/>
            <a:endParaRPr lang="en-US" sz="2800" b="1" dirty="0" smtClean="0">
              <a:solidFill>
                <a:schemeClr val="tx1"/>
              </a:solidFill>
              <a:effectLst>
                <a:outerShdw blurRad="38100" dist="38100" dir="2700000" algn="tl">
                  <a:srgbClr val="000000">
                    <a:alpha val="43137"/>
                  </a:srgbClr>
                </a:outerShdw>
              </a:effectLst>
            </a:endParaRPr>
          </a:p>
          <a:p>
            <a:pPr algn="l"/>
            <a:endParaRPr lang="en-US" sz="2800" b="1" dirty="0" smtClean="0">
              <a:solidFill>
                <a:srgbClr val="FFC000"/>
              </a:solidFill>
              <a:effectLst>
                <a:outerShdw blurRad="38100" dist="38100" dir="2700000" algn="tl">
                  <a:srgbClr val="000000">
                    <a:alpha val="43137"/>
                  </a:srgbClr>
                </a:outerShdw>
              </a:effectLst>
            </a:endParaRPr>
          </a:p>
          <a:p>
            <a:pPr algn="l"/>
            <a:endParaRPr lang="en-US" b="1" dirty="0" smtClean="0">
              <a:effectLst>
                <a:outerShdw blurRad="38100" dist="38100" dir="2700000" algn="tl">
                  <a:srgbClr val="000000">
                    <a:alpha val="43137"/>
                  </a:srgbClr>
                </a:outerShdw>
              </a:effectLst>
            </a:endParaRPr>
          </a:p>
          <a:p>
            <a:pPr marL="914400" lvl="1" indent="-457200" algn="l">
              <a:buFont typeface="Arial" panose="020B0604020202020204" pitchFamily="34" charset="0"/>
              <a:buChar char="•"/>
            </a:pPr>
            <a:endParaRPr lang="en-US" dirty="0" smtClean="0">
              <a:effectLst>
                <a:outerShdw blurRad="38100" dist="38100" dir="2700000" algn="tl">
                  <a:srgbClr val="000000">
                    <a:alpha val="43137"/>
                  </a:srgbClr>
                </a:outerShdw>
              </a:effectLst>
            </a:endParaRPr>
          </a:p>
          <a:p>
            <a:pPr marL="457200" indent="-457200" algn="l">
              <a:buFont typeface="Arial" panose="020B0604020202020204" pitchFamily="34" charset="0"/>
              <a:buChar char="•"/>
            </a:pPr>
            <a:endParaRPr lang="en-US" sz="2800" dirty="0">
              <a:effectLst>
                <a:outerShdw blurRad="38100" dist="38100" dir="2700000" algn="tl">
                  <a:srgbClr val="000000">
                    <a:alpha val="43137"/>
                  </a:srgbClr>
                </a:outerShdw>
              </a:effectLst>
            </a:endParaRPr>
          </a:p>
          <a:p>
            <a:pPr algn="l"/>
            <a:endParaRPr lang="en-US" sz="2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
        <p:nvSpPr>
          <p:cNvPr id="7" name="Title 1"/>
          <p:cNvSpPr txBox="1">
            <a:spLocks/>
          </p:cNvSpPr>
          <p:nvPr/>
        </p:nvSpPr>
        <p:spPr>
          <a:xfrm>
            <a:off x="533400" y="1752600"/>
            <a:ext cx="8229600" cy="3124200"/>
          </a:xfrm>
          <a:prstGeom prst="rect">
            <a:avLst/>
          </a:prstGeom>
          <a:solidFill>
            <a:schemeClr val="bg1"/>
          </a:solidFill>
          <a:effectLst>
            <a:glow rad="101600">
              <a:schemeClr val="tx1">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0">
                  <a:noFill/>
                </a:ln>
                <a:solidFill>
                  <a:srgbClr val="FFFF00"/>
                </a:solidFill>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Does it not make sense that God’s design was for us to experience this incredible bonding experience with another person of the opposite sex within the context of the divine design of marriage?</a:t>
            </a:r>
            <a:endParaRPr lang="en-US" sz="3600" b="1" dirty="0">
              <a:ln w="0">
                <a:noFill/>
              </a:ln>
              <a:solidFill>
                <a:srgbClr val="FFFF00"/>
              </a:solidFill>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Tree>
    <p:extLst>
      <p:ext uri="{BB962C8B-B14F-4D97-AF65-F5344CB8AC3E}">
        <p14:creationId xmlns:p14="http://schemas.microsoft.com/office/powerpoint/2010/main" val="33975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2700" fill="hold"/>
                                        <p:tgtEl>
                                          <p:spTgt spid="7"/>
                                        </p:tgtEl>
                                        <p:attrNameLst>
                                          <p:attrName>ppt_w</p:attrName>
                                        </p:attrNameLst>
                                      </p:cBhvr>
                                      <p:tavLst>
                                        <p:tav tm="0">
                                          <p:val>
                                            <p:fltVal val="0"/>
                                          </p:val>
                                        </p:tav>
                                        <p:tav tm="100000">
                                          <p:val>
                                            <p:strVal val="#ppt_w"/>
                                          </p:val>
                                        </p:tav>
                                      </p:tavLst>
                                    </p:anim>
                                    <p:anim calcmode="lin" valueType="num">
                                      <p:cBhvr>
                                        <p:cTn id="46" dur="2700" fill="hold"/>
                                        <p:tgtEl>
                                          <p:spTgt spid="7"/>
                                        </p:tgtEl>
                                        <p:attrNameLst>
                                          <p:attrName>ppt_h</p:attrName>
                                        </p:attrNameLst>
                                      </p:cBhvr>
                                      <p:tavLst>
                                        <p:tav tm="0">
                                          <p:val>
                                            <p:fltVal val="0"/>
                                          </p:val>
                                        </p:tav>
                                        <p:tav tm="100000">
                                          <p:val>
                                            <p:strVal val="#ppt_h"/>
                                          </p:val>
                                        </p:tav>
                                      </p:tavLst>
                                    </p:anim>
                                    <p:animEffect transition="in" filter="fade">
                                      <p:cBhvr>
                                        <p:cTn id="47" dur="2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
        <p:nvSpPr>
          <p:cNvPr id="6" name="Title 1"/>
          <p:cNvSpPr txBox="1">
            <a:spLocks/>
          </p:cNvSpPr>
          <p:nvPr/>
        </p:nvSpPr>
        <p:spPr>
          <a:xfrm>
            <a:off x="457200" y="2743200"/>
            <a:ext cx="8229600" cy="838200"/>
          </a:xfrm>
          <a:prstGeom prst="rect">
            <a:avLst/>
          </a:prstGeom>
          <a:noFill/>
          <a:effectLst>
            <a:glow rad="101600">
              <a:schemeClr val="tx1">
                <a:alpha val="40000"/>
              </a:schemeClr>
            </a:glow>
            <a:outerShdw blurRad="50800" dist="38100" dir="10800000" algn="r"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ln w="0">
                  <a:noFill/>
                </a:ln>
                <a:solidFill>
                  <a:srgbClr val="FFFF00"/>
                </a:solidFill>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What Was Satan’s Plan for Sex?</a:t>
            </a:r>
            <a:endParaRPr lang="en-US" sz="4800" b="1" dirty="0">
              <a:ln w="0">
                <a:noFill/>
              </a:ln>
              <a:solidFill>
                <a:srgbClr val="FFFF00"/>
              </a:solidFill>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4" name="Subtitle 3"/>
          <p:cNvSpPr>
            <a:spLocks noGrp="1"/>
          </p:cNvSpPr>
          <p:nvPr>
            <p:ph type="subTitle" idx="1"/>
          </p:nvPr>
        </p:nvSpPr>
        <p:spPr/>
        <p:txBody>
          <a:bodyPr/>
          <a:lstStyle/>
          <a:p>
            <a:endParaRPr lang="en-US"/>
          </a:p>
        </p:txBody>
      </p:sp>
      <p:sp>
        <p:nvSpPr>
          <p:cNvPr id="7" name="Title 6"/>
          <p:cNvSpPr>
            <a:spLocks noGrp="1"/>
          </p:cNvSpPr>
          <p:nvPr>
            <p:ph type="ctrTitle"/>
          </p:nvPr>
        </p:nvSpPr>
        <p:spPr/>
        <p:txBody>
          <a:bodyPr/>
          <a:lstStyle/>
          <a:p>
            <a:endParaRPr lang="en-US"/>
          </a:p>
        </p:txBody>
      </p:sp>
    </p:spTree>
    <p:extLst>
      <p:ext uri="{BB962C8B-B14F-4D97-AF65-F5344CB8AC3E}">
        <p14:creationId xmlns:p14="http://schemas.microsoft.com/office/powerpoint/2010/main" val="37221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700" fill="hold"/>
                                        <p:tgtEl>
                                          <p:spTgt spid="6"/>
                                        </p:tgtEl>
                                        <p:attrNameLst>
                                          <p:attrName>ppt_w</p:attrName>
                                        </p:attrNameLst>
                                      </p:cBhvr>
                                      <p:tavLst>
                                        <p:tav tm="0">
                                          <p:val>
                                            <p:fltVal val="0"/>
                                          </p:val>
                                        </p:tav>
                                        <p:tav tm="100000">
                                          <p:val>
                                            <p:strVal val="#ppt_w"/>
                                          </p:val>
                                        </p:tav>
                                      </p:tavLst>
                                    </p:anim>
                                    <p:anim calcmode="lin" valueType="num">
                                      <p:cBhvr>
                                        <p:cTn id="8" dur="2700" fill="hold"/>
                                        <p:tgtEl>
                                          <p:spTgt spid="6"/>
                                        </p:tgtEl>
                                        <p:attrNameLst>
                                          <p:attrName>ppt_h</p:attrName>
                                        </p:attrNameLst>
                                      </p:cBhvr>
                                      <p:tavLst>
                                        <p:tav tm="0">
                                          <p:val>
                                            <p:fltVal val="0"/>
                                          </p:val>
                                        </p:tav>
                                        <p:tav tm="100000">
                                          <p:val>
                                            <p:strVal val="#ppt_h"/>
                                          </p:val>
                                        </p:tav>
                                      </p:tavLst>
                                    </p:anim>
                                    <p:animEffect transition="in" filter="fade">
                                      <p:cBhvr>
                                        <p:cTn id="9" dur="2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686799"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Satan’s Plan</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76200" y="838200"/>
            <a:ext cx="8839200" cy="5791200"/>
          </a:xfrm>
        </p:spPr>
        <p:txBody>
          <a:bodyPr>
            <a:noAutofit/>
          </a:bodyPr>
          <a:lstStyle/>
          <a:p>
            <a:pPr marL="457200" indent="-457200" algn="l">
              <a:buFont typeface="Arial" panose="020B0604020202020204" pitchFamily="34" charset="0"/>
              <a:buChar char="•"/>
            </a:pPr>
            <a:r>
              <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Make man think he could take God’s design and purpose of human sexuality and use it differently and ‘better’</a:t>
            </a:r>
          </a:p>
          <a:p>
            <a:pPr marL="457200" indent="-457200" algn="l">
              <a:buFont typeface="Arial" panose="020B0604020202020204" pitchFamily="34" charset="0"/>
              <a:buChar char="•"/>
            </a:pPr>
            <a:r>
              <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Make man use sex as a tool for hurt and harm rather than the beautiful original design within marriage</a:t>
            </a:r>
          </a:p>
          <a:p>
            <a:pPr marL="457200" indent="-457200" algn="l">
              <a:buFont typeface="Arial" panose="020B0604020202020204" pitchFamily="34" charset="0"/>
              <a:buChar char="•"/>
            </a:pPr>
            <a:r>
              <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Make man think that sex was just a biological act for recreation and pleasure rather than a spiritual and emotional bond between two people</a:t>
            </a:r>
          </a:p>
          <a:p>
            <a:pPr marL="457200" indent="-457200" algn="l">
              <a:buFont typeface="Arial" panose="020B0604020202020204" pitchFamily="34" charset="0"/>
              <a:buChar char="•"/>
            </a:pPr>
            <a:r>
              <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Use ‘lust’ to trigger sexual acts to emotionally and spiritually destroy children and men and women</a:t>
            </a:r>
          </a:p>
          <a:p>
            <a:pPr marL="457200" indent="-457200" algn="l">
              <a:buFont typeface="Arial" panose="020B0604020202020204" pitchFamily="34" charset="0"/>
              <a:buChar char="•"/>
            </a:pPr>
            <a:r>
              <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Get the ‘Church’ to ignore it by labelling it as ‘dirty’ and shameful</a:t>
            </a:r>
          </a:p>
          <a:p>
            <a:pPr marL="457200" indent="-457200" algn="l">
              <a:buFont typeface="Arial" panose="020B0604020202020204" pitchFamily="34" charset="0"/>
              <a:buChar char="•"/>
            </a:pPr>
            <a:r>
              <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DESTROY – DESTROY – DESTROY!!!</a:t>
            </a:r>
          </a:p>
          <a:p>
            <a:pPr marL="457200" indent="-457200" algn="l">
              <a:buFont typeface="Arial" panose="020B0604020202020204" pitchFamily="34" charset="0"/>
              <a:buChar char="•"/>
            </a:pPr>
            <a:endPar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endParaRPr>
          </a:p>
          <a:p>
            <a:pPr marL="457200" indent="-457200" algn="l">
              <a:buFont typeface="Arial" panose="020B0604020202020204" pitchFamily="34" charset="0"/>
              <a:buChar char="•"/>
            </a:pPr>
            <a:endPar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7155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686799"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Stats To Consider</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pPr marL="457200" indent="-457200" algn="l">
              <a:buFont typeface="Arial" panose="020B0604020202020204" pitchFamily="34" charset="0"/>
              <a:buChar char="•"/>
            </a:pPr>
            <a:r>
              <a:rPr lang="en-US" sz="2800" b="1" dirty="0">
                <a:solidFill>
                  <a:schemeClr val="tx1"/>
                </a:solidFill>
                <a:effectLst>
                  <a:outerShdw blurRad="38100" dist="38100" dir="2700000" algn="tl">
                    <a:srgbClr val="000000">
                      <a:alpha val="43137"/>
                    </a:srgbClr>
                  </a:outerShdw>
                </a:effectLst>
                <a:latin typeface="Arial Narrow" panose="020B0606020202030204" pitchFamily="34" charset="0"/>
              </a:rPr>
              <a:t>1 in 8 of all internet searches are for elicit sexual content</a:t>
            </a:r>
          </a:p>
          <a:p>
            <a:pPr marL="457200" indent="-457200" algn="l">
              <a:buFont typeface="Arial" panose="020B0604020202020204" pitchFamily="34" charset="0"/>
              <a:buChar char="•"/>
            </a:pPr>
            <a:r>
              <a:rPr lang="en-US" sz="2800" b="1" dirty="0">
                <a:solidFill>
                  <a:schemeClr val="tx1"/>
                </a:solidFill>
                <a:effectLst>
                  <a:outerShdw blurRad="38100" dist="38100" dir="2700000" algn="tl">
                    <a:srgbClr val="000000">
                      <a:alpha val="43137"/>
                    </a:srgbClr>
                  </a:outerShdw>
                </a:effectLst>
                <a:latin typeface="Arial Narrow" panose="020B0606020202030204" pitchFamily="34" charset="0"/>
              </a:rPr>
              <a:t>Pornography is a $3 Billion per year industry in the US alone</a:t>
            </a:r>
          </a:p>
          <a:p>
            <a:pPr marL="457200" indent="-457200" algn="l">
              <a:buFont typeface="Arial" panose="020B0604020202020204" pitchFamily="34" charset="0"/>
              <a:buChar char="•"/>
            </a:pPr>
            <a:r>
              <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1 in 7 girls will be sexually abused in some form or fashion before their 18</a:t>
            </a:r>
            <a:r>
              <a:rPr lang="en-US" sz="2800" b="1" baseline="30000" dirty="0" smtClean="0">
                <a:solidFill>
                  <a:schemeClr val="tx1"/>
                </a:solidFill>
                <a:effectLst>
                  <a:outerShdw blurRad="38100" dist="38100" dir="2700000" algn="tl">
                    <a:srgbClr val="000000">
                      <a:alpha val="43137"/>
                    </a:srgbClr>
                  </a:outerShdw>
                </a:effectLst>
                <a:latin typeface="Arial Narrow" panose="020B0606020202030204" pitchFamily="34" charset="0"/>
              </a:rPr>
              <a:t>th</a:t>
            </a:r>
            <a:r>
              <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 birthday</a:t>
            </a:r>
          </a:p>
          <a:p>
            <a:pPr marL="457200" indent="-457200" algn="l">
              <a:buFont typeface="Arial" panose="020B0604020202020204" pitchFamily="34" charset="0"/>
              <a:buChar char="•"/>
            </a:pPr>
            <a:r>
              <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68% of young men and 18% off young women view pornography at least once a week</a:t>
            </a:r>
          </a:p>
          <a:p>
            <a:pPr marL="457200" indent="-457200" algn="l">
              <a:buFont typeface="Arial" panose="020B0604020202020204" pitchFamily="34" charset="0"/>
              <a:buChar char="•"/>
            </a:pPr>
            <a:r>
              <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23% of Christians say they have committed adultery – 43% say they have done something inappropriate with someone other than their mate</a:t>
            </a:r>
          </a:p>
          <a:p>
            <a:pPr marL="457200" indent="-457200" algn="l">
              <a:buFont typeface="Arial" panose="020B0604020202020204" pitchFamily="34" charset="0"/>
              <a:buChar char="•"/>
            </a:pPr>
            <a:r>
              <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55% of marriages break up due to infidelity</a:t>
            </a:r>
          </a:p>
          <a:p>
            <a:pPr marL="457200" indent="-457200" algn="l">
              <a:buFont typeface="Arial" panose="020B0604020202020204" pitchFamily="34" charset="0"/>
              <a:buChar char="•"/>
            </a:pPr>
            <a:endParaRPr lang="en-US" sz="2800" b="1" dirty="0" smtClean="0">
              <a:solidFill>
                <a:schemeClr val="tx1"/>
              </a:solidFill>
              <a:effectLst>
                <a:outerShdw blurRad="38100" dist="38100" dir="2700000" algn="tl">
                  <a:srgbClr val="000000">
                    <a:alpha val="43137"/>
                  </a:srgbClr>
                </a:outerShdw>
              </a:effectLst>
              <a:latin typeface="Arial Narrow" panose="020B0606020202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8236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Sex Outside of God’s Design - Adultery</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r>
              <a:rPr lang="en-US" sz="3600" b="1" dirty="0" smtClean="0">
                <a:solidFill>
                  <a:srgbClr val="FFC000"/>
                </a:solidFill>
                <a:effectLst>
                  <a:outerShdw blurRad="38100" dist="38100" dir="2700000" algn="tl">
                    <a:srgbClr val="000000">
                      <a:alpha val="43137"/>
                    </a:srgbClr>
                  </a:outerShdw>
                </a:effectLst>
              </a:rPr>
              <a:t>Adultery</a:t>
            </a:r>
            <a:r>
              <a:rPr lang="en-US" sz="3600" b="1" dirty="0" smtClean="0">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 Engaging in any form of sexual union with someone other than their spouse</a:t>
            </a:r>
          </a:p>
          <a:p>
            <a:pPr algn="l">
              <a:spcBef>
                <a:spcPts val="0"/>
              </a:spcBef>
            </a:pPr>
            <a:r>
              <a:rPr lang="en-US" sz="2800" b="1" u="sng" dirty="0" smtClean="0">
                <a:solidFill>
                  <a:srgbClr val="FFFF00"/>
                </a:solidFill>
                <a:effectLst>
                  <a:outerShdw blurRad="38100" dist="38100" dir="2700000" algn="tl">
                    <a:srgbClr val="000000">
                      <a:alpha val="43137"/>
                    </a:srgbClr>
                  </a:outerShdw>
                </a:effectLst>
              </a:rPr>
              <a:t>Exodus 20:14</a:t>
            </a:r>
            <a:r>
              <a:rPr lang="en-US" sz="2800" b="1" dirty="0" smtClean="0">
                <a:effectLst>
                  <a:outerShdw blurRad="38100" dist="38100" dir="2700000" algn="tl">
                    <a:srgbClr val="000000">
                      <a:alpha val="43137"/>
                    </a:srgbClr>
                  </a:outerShdw>
                </a:effectLst>
              </a:rPr>
              <a:t> - Do not commit adultery</a:t>
            </a:r>
            <a:endParaRPr lang="en-US" sz="2800" b="1" dirty="0">
              <a:effectLst>
                <a:outerShdw blurRad="38100" dist="38100" dir="2700000" algn="tl">
                  <a:srgbClr val="000000">
                    <a:alpha val="43137"/>
                  </a:srgbClr>
                </a:outerShdw>
              </a:effectLst>
            </a:endParaRPr>
          </a:p>
          <a:p>
            <a:pPr algn="l"/>
            <a:r>
              <a:rPr lang="en-US" sz="2800" b="1" u="sng" dirty="0" smtClean="0">
                <a:solidFill>
                  <a:srgbClr val="FFFF00"/>
                </a:solidFill>
                <a:effectLst>
                  <a:outerShdw blurRad="38100" dist="38100" dir="2700000" algn="tl">
                    <a:srgbClr val="000000">
                      <a:alpha val="43137"/>
                    </a:srgbClr>
                  </a:outerShdw>
                </a:effectLst>
              </a:rPr>
              <a:t>Proverbs 6:32</a:t>
            </a:r>
            <a:r>
              <a:rPr lang="en-US" sz="2800" b="1" dirty="0" smtClean="0"/>
              <a:t> - </a:t>
            </a:r>
            <a:r>
              <a:rPr lang="en-US" sz="2800" b="1" dirty="0" smtClean="0">
                <a:effectLst>
                  <a:outerShdw blurRad="38100" dist="38100" dir="2700000" algn="tl">
                    <a:srgbClr val="000000">
                      <a:alpha val="43137"/>
                    </a:srgbClr>
                  </a:outerShdw>
                </a:effectLst>
              </a:rPr>
              <a:t>The </a:t>
            </a:r>
            <a:r>
              <a:rPr lang="en-US" sz="2800" b="1" dirty="0">
                <a:effectLst>
                  <a:outerShdw blurRad="38100" dist="38100" dir="2700000" algn="tl">
                    <a:srgbClr val="000000">
                      <a:alpha val="43137"/>
                    </a:srgbClr>
                  </a:outerShdw>
                </a:effectLst>
              </a:rPr>
              <a:t>one who commits adultery with a woman is ﻿</a:t>
            </a:r>
            <a:r>
              <a:rPr lang="en-US" sz="2800" b="1" dirty="0" smtClean="0">
                <a:effectLst>
                  <a:outerShdw blurRad="38100" dist="38100" dir="2700000" algn="tl">
                    <a:srgbClr val="000000">
                      <a:alpha val="43137"/>
                    </a:srgbClr>
                  </a:outerShdw>
                </a:effectLst>
              </a:rPr>
              <a:t>lacking </a:t>
            </a:r>
            <a:r>
              <a:rPr lang="en-US" sz="2800" b="1" dirty="0">
                <a:effectLst>
                  <a:outerShdw blurRad="38100" dist="38100" dir="2700000" algn="tl">
                    <a:srgbClr val="000000">
                      <a:alpha val="43137"/>
                    </a:srgbClr>
                  </a:outerShdw>
                </a:effectLst>
              </a:rPr>
              <a:t>﻿﻿sense; </a:t>
            </a:r>
            <a:r>
              <a:rPr lang="en-US" sz="2800" b="1" dirty="0" smtClean="0">
                <a:effectLst>
                  <a:outerShdw blurRad="38100" dist="38100" dir="2700000" algn="tl">
                    <a:srgbClr val="000000">
                      <a:alpha val="43137"/>
                    </a:srgbClr>
                  </a:outerShdw>
                </a:effectLst>
              </a:rPr>
              <a:t>He </a:t>
            </a:r>
            <a:r>
              <a:rPr lang="en-US" sz="2800" b="1" dirty="0">
                <a:effectLst>
                  <a:outerShdw blurRad="38100" dist="38100" dir="2700000" algn="tl">
                    <a:srgbClr val="000000">
                      <a:alpha val="43137"/>
                    </a:srgbClr>
                  </a:outerShdw>
                </a:effectLst>
              </a:rPr>
              <a:t>who would ﻿﻿destroy ﻿﻿himself does it.</a:t>
            </a:r>
            <a:r>
              <a:rPr lang="en-US" sz="2800" dirty="0"/>
              <a:t> </a:t>
            </a:r>
          </a:p>
          <a:p>
            <a:pPr algn="l"/>
            <a:r>
              <a:rPr lang="en-US" sz="2800" b="1" u="sng" dirty="0" smtClean="0">
                <a:solidFill>
                  <a:srgbClr val="FFFF00"/>
                </a:solidFill>
                <a:effectLst>
                  <a:outerShdw blurRad="38100" dist="38100" dir="2700000" algn="tl">
                    <a:srgbClr val="000000">
                      <a:alpha val="43137"/>
                    </a:srgbClr>
                  </a:outerShdw>
                </a:effectLst>
              </a:rPr>
              <a:t>Hebrews 13:3</a:t>
            </a:r>
            <a:r>
              <a:rPr lang="en-US" sz="2800" b="1" dirty="0" smtClean="0"/>
              <a:t> – </a:t>
            </a:r>
            <a:r>
              <a:rPr lang="en-US" sz="2800" b="1" dirty="0" smtClean="0">
                <a:effectLst>
                  <a:outerShdw blurRad="38100" dist="38100" dir="2700000" algn="tl">
                    <a:srgbClr val="000000">
                      <a:alpha val="43137"/>
                    </a:srgbClr>
                  </a:outerShdw>
                </a:effectLst>
              </a:rPr>
              <a:t>Give </a:t>
            </a:r>
            <a:r>
              <a:rPr lang="en-US" sz="2800" b="1" dirty="0">
                <a:effectLst>
                  <a:outerShdw blurRad="38100" dist="38100" dir="2700000" algn="tl">
                    <a:srgbClr val="000000">
                      <a:alpha val="43137"/>
                    </a:srgbClr>
                  </a:outerShdw>
                </a:effectLst>
              </a:rPr>
              <a:t>honor to marriage, and remain faithful to one another in marriage. God will surely judge </a:t>
            </a:r>
            <a:r>
              <a:rPr lang="en-US" sz="2800" b="1" dirty="0" smtClean="0">
                <a:effectLst>
                  <a:outerShdw blurRad="38100" dist="38100" dir="2700000" algn="tl">
                    <a:srgbClr val="000000">
                      <a:alpha val="43137"/>
                    </a:srgbClr>
                  </a:outerShdw>
                </a:effectLst>
              </a:rPr>
              <a:t>people </a:t>
            </a:r>
            <a:r>
              <a:rPr lang="en-US" sz="2800" b="1" dirty="0">
                <a:effectLst>
                  <a:outerShdw blurRad="38100" dist="38100" dir="2700000" algn="tl">
                    <a:srgbClr val="000000">
                      <a:alpha val="43137"/>
                    </a:srgbClr>
                  </a:outerShdw>
                </a:effectLst>
              </a:rPr>
              <a:t>who are immoral and those who commit adultery</a:t>
            </a:r>
            <a:r>
              <a:rPr lang="en-US" sz="2800" b="1" dirty="0" smtClean="0">
                <a:effectLst>
                  <a:outerShdw blurRad="38100" dist="38100" dir="2700000" algn="tl">
                    <a:srgbClr val="000000">
                      <a:alpha val="43137"/>
                    </a:srgbClr>
                  </a:outerShdw>
                </a:effectLst>
              </a:rPr>
              <a:t>.</a:t>
            </a:r>
          </a:p>
          <a:p>
            <a:pPr algn="l"/>
            <a:r>
              <a:rPr lang="en-US" sz="2800" b="1" u="sng" dirty="0" smtClean="0">
                <a:solidFill>
                  <a:srgbClr val="FFFF00"/>
                </a:solidFill>
                <a:effectLst>
                  <a:outerShdw blurRad="38100" dist="38100" dir="2700000" algn="tl">
                    <a:srgbClr val="000000">
                      <a:alpha val="43137"/>
                    </a:srgbClr>
                  </a:outerShdw>
                </a:effectLst>
              </a:rPr>
              <a:t>Matthew 5:28</a:t>
            </a:r>
            <a:r>
              <a:rPr lang="en-US" sz="2800" dirty="0" smtClean="0">
                <a:solidFill>
                  <a:srgbClr val="FFFF00"/>
                </a:solidFill>
                <a:effectLst>
                  <a:outerShdw blurRad="38100" dist="38100" dir="2700000" algn="tl">
                    <a:srgbClr val="000000">
                      <a:alpha val="43137"/>
                    </a:srgbClr>
                  </a:outerShdw>
                </a:effectLst>
              </a:rPr>
              <a:t> </a:t>
            </a:r>
            <a:r>
              <a:rPr lang="en-US" sz="2800" b="1" dirty="0" smtClean="0"/>
              <a:t>–  </a:t>
            </a:r>
            <a:r>
              <a:rPr lang="en-US" sz="2800" b="1" dirty="0" smtClean="0">
                <a:effectLst>
                  <a:outerShdw blurRad="38100" dist="38100" dir="2700000" algn="tl">
                    <a:srgbClr val="000000">
                      <a:alpha val="43137"/>
                    </a:srgbClr>
                  </a:outerShdw>
                </a:effectLst>
              </a:rPr>
              <a:t>He who looks upon a woman with lust has committed adultery with her in his heart.</a:t>
            </a:r>
            <a:endParaRPr lang="en-US" sz="2800" b="1" i="1" dirty="0">
              <a:solidFill>
                <a:schemeClr val="accent3">
                  <a:lumMod val="60000"/>
                  <a:lumOff val="4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35774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Sexual Behaviors Outside of God’s Design</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pPr algn="l"/>
            <a:r>
              <a:rPr lang="en-US" b="1" dirty="0" smtClean="0">
                <a:solidFill>
                  <a:srgbClr val="FFC000"/>
                </a:solidFill>
                <a:effectLst>
                  <a:outerShdw blurRad="38100" dist="38100" dir="2700000" algn="tl">
                    <a:srgbClr val="000000">
                      <a:alpha val="43137"/>
                    </a:srgbClr>
                  </a:outerShdw>
                </a:effectLst>
              </a:rPr>
              <a:t>‘Sexual Immorality’ - </a:t>
            </a:r>
            <a:r>
              <a:rPr lang="en-US" b="1" dirty="0">
                <a:effectLst>
                  <a:outerShdw blurRad="38100" dist="38100" dir="2700000" algn="tl">
                    <a:srgbClr val="000000">
                      <a:alpha val="43137"/>
                    </a:srgbClr>
                  </a:outerShdw>
                </a:effectLst>
              </a:rPr>
              <a:t>Greek</a:t>
            </a:r>
            <a:r>
              <a:rPr lang="en-US" i="1" dirty="0">
                <a:effectLst>
                  <a:outerShdw blurRad="38100" dist="38100" dir="2700000" algn="tl">
                    <a:srgbClr val="000000">
                      <a:alpha val="43137"/>
                    </a:srgbClr>
                  </a:outerShdw>
                </a:effectLst>
              </a:rPr>
              <a:t> </a:t>
            </a:r>
            <a:r>
              <a:rPr lang="en-US" i="1" dirty="0"/>
              <a:t>– ‘</a:t>
            </a:r>
            <a:r>
              <a:rPr lang="en-US" i="1" dirty="0" err="1"/>
              <a:t>porneia</a:t>
            </a:r>
            <a:r>
              <a:rPr lang="en-US" dirty="0"/>
              <a:t>’ –</a:t>
            </a:r>
            <a:r>
              <a:rPr lang="en-US" b="1" dirty="0">
                <a:effectLst>
                  <a:outerShdw blurRad="38100" dist="38100" dir="2700000" algn="tl">
                    <a:srgbClr val="000000">
                      <a:alpha val="43137"/>
                    </a:srgbClr>
                  </a:outerShdw>
                </a:effectLst>
              </a:rPr>
              <a:t> sexually immoral </a:t>
            </a:r>
            <a:r>
              <a:rPr lang="en-US" b="1" dirty="0" smtClean="0">
                <a:effectLst>
                  <a:outerShdw blurRad="38100" dist="38100" dir="2700000" algn="tl">
                    <a:srgbClr val="000000">
                      <a:alpha val="43137"/>
                    </a:srgbClr>
                  </a:outerShdw>
                </a:effectLst>
              </a:rPr>
              <a:t>acts of any kind.</a:t>
            </a:r>
            <a:br>
              <a:rPr lang="en-US" b="1" dirty="0" smtClean="0">
                <a:effectLst>
                  <a:outerShdw blurRad="38100" dist="38100" dir="2700000" algn="tl">
                    <a:srgbClr val="000000">
                      <a:alpha val="43137"/>
                    </a:srgbClr>
                  </a:outerShdw>
                </a:effectLst>
              </a:rPr>
            </a:br>
            <a:endParaRPr lang="en-US" b="1" dirty="0">
              <a:solidFill>
                <a:srgbClr val="FFC000"/>
              </a:solidFill>
              <a:effectLst>
                <a:outerShdw blurRad="38100" dist="38100" dir="2700000" algn="tl">
                  <a:srgbClr val="000000">
                    <a:alpha val="43137"/>
                  </a:srgbClr>
                </a:outerShdw>
              </a:effectLst>
            </a:endParaRPr>
          </a:p>
          <a:p>
            <a:pPr algn="l">
              <a:spcBef>
                <a:spcPts val="0"/>
              </a:spcBef>
            </a:pPr>
            <a:r>
              <a:rPr lang="en-US" sz="2800" b="1" u="sng" dirty="0" smtClean="0">
                <a:solidFill>
                  <a:srgbClr val="FFFF00"/>
                </a:solidFill>
                <a:effectLst>
                  <a:outerShdw blurRad="38100" dist="38100" dir="2700000" algn="tl">
                    <a:srgbClr val="000000">
                      <a:alpha val="43137"/>
                    </a:srgbClr>
                  </a:outerShdw>
                </a:effectLst>
              </a:rPr>
              <a:t>Matthew 15:19 </a:t>
            </a:r>
            <a:r>
              <a:rPr lang="en-US" sz="2800" b="1" dirty="0" smtClean="0">
                <a:effectLst>
                  <a:outerShdw blurRad="38100" dist="38100" dir="2700000" algn="tl">
                    <a:srgbClr val="000000">
                      <a:alpha val="43137"/>
                    </a:srgbClr>
                  </a:outerShdw>
                </a:effectLst>
              </a:rPr>
              <a:t>- For </a:t>
            </a:r>
            <a:r>
              <a:rPr lang="en-US" sz="2800" b="1" dirty="0">
                <a:effectLst>
                  <a:outerShdw blurRad="38100" dist="38100" dir="2700000" algn="tl">
                    <a:srgbClr val="000000">
                      <a:alpha val="43137"/>
                    </a:srgbClr>
                  </a:outerShdw>
                </a:effectLst>
              </a:rPr>
              <a:t>from the heart come evil thoughts, murder, adultery, </a:t>
            </a:r>
            <a:r>
              <a:rPr lang="en-US" sz="2800" b="1" dirty="0">
                <a:solidFill>
                  <a:srgbClr val="FFFF00"/>
                </a:solidFill>
                <a:effectLst>
                  <a:outerShdw blurRad="38100" dist="38100" dir="2700000" algn="tl">
                    <a:srgbClr val="000000">
                      <a:alpha val="43137"/>
                    </a:srgbClr>
                  </a:outerShdw>
                </a:effectLst>
              </a:rPr>
              <a:t>all sexual immorality</a:t>
            </a:r>
            <a:r>
              <a:rPr lang="en-US" sz="2800" b="1" dirty="0">
                <a:effectLst>
                  <a:outerShdw blurRad="38100" dist="38100" dir="2700000" algn="tl">
                    <a:srgbClr val="000000">
                      <a:alpha val="43137"/>
                    </a:srgbClr>
                  </a:outerShdw>
                </a:effectLst>
              </a:rPr>
              <a:t>, theft, lying, and slander. </a:t>
            </a:r>
          </a:p>
          <a:p>
            <a:pPr algn="l"/>
            <a:r>
              <a:rPr lang="en-US" sz="2800" b="1" u="sng" dirty="0" smtClean="0">
                <a:solidFill>
                  <a:srgbClr val="FFFF00"/>
                </a:solidFill>
                <a:effectLst>
                  <a:outerShdw blurRad="38100" dist="38100" dir="2700000" algn="tl">
                    <a:srgbClr val="000000">
                      <a:alpha val="43137"/>
                    </a:srgbClr>
                  </a:outerShdw>
                </a:effectLst>
              </a:rPr>
              <a:t>1 Thessalonians 4:3</a:t>
            </a:r>
            <a:r>
              <a:rPr lang="en-US" sz="2800" b="1" dirty="0"/>
              <a:t> </a:t>
            </a:r>
            <a:r>
              <a:rPr lang="en-US" sz="2800" b="1" dirty="0" smtClean="0"/>
              <a:t>- </a:t>
            </a:r>
            <a:r>
              <a:rPr lang="en-US" sz="2800" baseline="30000" dirty="0"/>
              <a:t>3 </a:t>
            </a:r>
            <a:r>
              <a:rPr lang="en-US" sz="2800" dirty="0"/>
              <a:t>God’s will is for you to be holy, so stay away from all sexual sin. </a:t>
            </a:r>
            <a:endParaRPr lang="en-US" sz="2800" b="1" i="1" dirty="0">
              <a:solidFill>
                <a:schemeClr val="accent3">
                  <a:lumMod val="60000"/>
                  <a:lumOff val="4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149816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676400"/>
            <a:ext cx="3211069" cy="3222599"/>
          </a:xfrm>
          <a:prstGeom prst="rect">
            <a:avLst/>
          </a:prstGeom>
        </p:spPr>
      </p:pic>
    </p:spTree>
    <p:extLst>
      <p:ext uri="{BB962C8B-B14F-4D97-AF65-F5344CB8AC3E}">
        <p14:creationId xmlns:p14="http://schemas.microsoft.com/office/powerpoint/2010/main" val="420415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What Does ‘</a:t>
            </a:r>
            <a:r>
              <a:rPr lang="en-US" sz="4000" b="1" dirty="0" err="1"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Porneia</a:t>
            </a:r>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 Include?</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pPr algn="l"/>
            <a:r>
              <a:rPr lang="en-US" b="1" dirty="0">
                <a:solidFill>
                  <a:srgbClr val="FFC000"/>
                </a:solidFill>
                <a:effectLst>
                  <a:outerShdw blurRad="38100" dist="38100" dir="2700000" algn="tl">
                    <a:srgbClr val="000000">
                      <a:alpha val="43137"/>
                    </a:srgbClr>
                  </a:outerShdw>
                </a:effectLst>
              </a:rPr>
              <a:t>Fornication </a:t>
            </a:r>
            <a:r>
              <a:rPr lang="en-US" b="1" dirty="0">
                <a:effectLst>
                  <a:outerShdw blurRad="38100" dist="38100" dir="2700000" algn="tl">
                    <a:srgbClr val="000000">
                      <a:alpha val="43137"/>
                    </a:srgbClr>
                  </a:outerShdw>
                </a:effectLst>
              </a:rPr>
              <a:t>– Engaging in any form of sexual union outside of the marriage </a:t>
            </a:r>
            <a:r>
              <a:rPr lang="en-US" b="1" dirty="0" smtClean="0">
                <a:effectLst>
                  <a:outerShdw blurRad="38100" dist="38100" dir="2700000" algn="tl">
                    <a:srgbClr val="000000">
                      <a:alpha val="43137"/>
                    </a:srgbClr>
                  </a:outerShdw>
                </a:effectLst>
              </a:rPr>
              <a:t>covenant</a:t>
            </a:r>
          </a:p>
          <a:p>
            <a:pPr algn="l"/>
            <a:r>
              <a:rPr lang="en-US" sz="2400" b="1" u="sng" dirty="0">
                <a:solidFill>
                  <a:srgbClr val="FFFF00"/>
                </a:solidFill>
                <a:effectLst>
                  <a:outerShdw blurRad="38100" dist="38100" dir="2700000" algn="tl">
                    <a:srgbClr val="000000">
                      <a:alpha val="43137"/>
                    </a:srgbClr>
                  </a:outerShdw>
                </a:effectLst>
              </a:rPr>
              <a:t>1 Corinthians 7:2</a:t>
            </a:r>
            <a:r>
              <a:rPr lang="en-US" sz="2400" b="1" dirty="0"/>
              <a:t> – </a:t>
            </a:r>
            <a:r>
              <a:rPr lang="en-US" sz="2400" b="1" dirty="0">
                <a:effectLst>
                  <a:outerShdw blurRad="38100" dist="38100" dir="2700000" algn="tl">
                    <a:srgbClr val="000000">
                      <a:alpha val="43137"/>
                    </a:srgbClr>
                  </a:outerShdw>
                </a:effectLst>
              </a:rPr>
              <a:t>But because there is so much </a:t>
            </a:r>
            <a:r>
              <a:rPr lang="en-US" sz="2400" b="1" dirty="0">
                <a:solidFill>
                  <a:srgbClr val="FFFF00"/>
                </a:solidFill>
                <a:effectLst>
                  <a:outerShdw blurRad="38100" dist="38100" dir="2700000" algn="tl">
                    <a:srgbClr val="000000">
                      <a:alpha val="43137"/>
                    </a:srgbClr>
                  </a:outerShdw>
                </a:effectLst>
              </a:rPr>
              <a:t>sexual immorality</a:t>
            </a:r>
            <a:r>
              <a:rPr lang="en-US" sz="2400" b="1" dirty="0">
                <a:effectLst>
                  <a:outerShdw blurRad="38100" dist="38100" dir="2700000" algn="tl">
                    <a:srgbClr val="000000">
                      <a:alpha val="43137"/>
                    </a:srgbClr>
                  </a:outerShdw>
                </a:effectLst>
              </a:rPr>
              <a:t>, each man should have his own wife, and each woman should have her own husband. </a:t>
            </a:r>
          </a:p>
          <a:p>
            <a:pPr algn="l"/>
            <a:r>
              <a:rPr lang="en-US" b="1" dirty="0" smtClean="0">
                <a:solidFill>
                  <a:srgbClr val="FFC000"/>
                </a:solidFill>
                <a:effectLst>
                  <a:outerShdw blurRad="38100" dist="38100" dir="2700000" algn="tl">
                    <a:srgbClr val="000000">
                      <a:alpha val="43137"/>
                    </a:srgbClr>
                  </a:outerShdw>
                </a:effectLst>
              </a:rPr>
              <a:t>Incest </a:t>
            </a:r>
            <a:r>
              <a:rPr lang="en-US" b="1" dirty="0" smtClean="0">
                <a:effectLst>
                  <a:outerShdw blurRad="38100" dist="38100" dir="2700000" algn="tl">
                    <a:srgbClr val="000000">
                      <a:alpha val="43137"/>
                    </a:srgbClr>
                  </a:outerShdw>
                </a:effectLst>
              </a:rPr>
              <a:t>– Sexual relationships between family members</a:t>
            </a:r>
          </a:p>
          <a:p>
            <a:pPr algn="l"/>
            <a:r>
              <a:rPr lang="en-US" sz="2400" b="1" u="sng" dirty="0" smtClean="0">
                <a:solidFill>
                  <a:srgbClr val="FFFF00"/>
                </a:solidFill>
                <a:effectLst>
                  <a:outerShdw blurRad="38100" dist="38100" dir="2700000" algn="tl">
                    <a:srgbClr val="000000">
                      <a:alpha val="43137"/>
                    </a:srgbClr>
                  </a:outerShdw>
                </a:effectLst>
              </a:rPr>
              <a:t>Leviticus 18:6-18</a:t>
            </a:r>
            <a:r>
              <a:rPr lang="en-US" sz="2400" dirty="0" smtClean="0">
                <a:solidFill>
                  <a:srgbClr val="FFFF00"/>
                </a:solidFill>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‘Uncover the nakedness’ of family members and close relatives. </a:t>
            </a:r>
            <a:endParaRPr lang="en-US" sz="24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65279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838200"/>
          </a:xfrm>
          <a:effectLst>
            <a:glow rad="101600">
              <a:schemeClr val="tx1">
                <a:alpha val="40000"/>
              </a:schemeClr>
            </a:glow>
          </a:effectLst>
        </p:spPr>
        <p:txBody>
          <a:bodyPr>
            <a:noAutofit/>
          </a:bodyPr>
          <a:lstStyle/>
          <a:p>
            <a:pPr algn="l"/>
            <a:r>
              <a:rPr lang="en-US" sz="36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Sex Outside of Marriage – ‘My Justification’</a:t>
            </a:r>
            <a:endParaRPr lang="en-US" sz="36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838200"/>
            <a:ext cx="8915400" cy="5638800"/>
          </a:xfrm>
        </p:spPr>
        <p:txBody>
          <a:bodyPr>
            <a:noAutofit/>
          </a:bodyPr>
          <a:lstStyle/>
          <a:p>
            <a:pPr algn="l"/>
            <a:r>
              <a:rPr lang="en-US" sz="2200" b="1" i="1" dirty="0">
                <a:effectLst>
                  <a:outerShdw blurRad="38100" dist="38100" dir="2700000" algn="tl">
                    <a:srgbClr val="000000">
                      <a:alpha val="43137"/>
                    </a:srgbClr>
                  </a:outerShdw>
                </a:effectLst>
              </a:rPr>
              <a:t>Blind-spot tactic</a:t>
            </a:r>
            <a:r>
              <a:rPr lang="en-US" sz="2200" b="1" dirty="0">
                <a:effectLst>
                  <a:outerShdw blurRad="38100" dist="38100" dir="2700000" algn="tl">
                    <a:srgbClr val="000000">
                      <a:alpha val="43137"/>
                    </a:srgbClr>
                  </a:outerShdw>
                </a:effectLst>
              </a:rPr>
              <a:t>: "The Bible isn’t clear on the issue."</a:t>
            </a:r>
          </a:p>
          <a:p>
            <a:pPr algn="l"/>
            <a:r>
              <a:rPr lang="en-US" sz="2200" b="1" i="1" dirty="0">
                <a:effectLst>
                  <a:outerShdw blurRad="38100" dist="38100" dir="2700000" algn="tl">
                    <a:srgbClr val="000000">
                      <a:alpha val="43137"/>
                    </a:srgbClr>
                  </a:outerShdw>
                </a:effectLst>
              </a:rPr>
              <a:t>Minimizing tactic</a:t>
            </a:r>
            <a:r>
              <a:rPr lang="en-US" sz="2200" b="1" dirty="0">
                <a:effectLst>
                  <a:outerShdw blurRad="38100" dist="38100" dir="2700000" algn="tl">
                    <a:srgbClr val="000000">
                      <a:alpha val="43137"/>
                    </a:srgbClr>
                  </a:outerShdw>
                </a:effectLst>
              </a:rPr>
              <a:t>: "Sex before marriage isn’t the unforgivable sin!"</a:t>
            </a:r>
          </a:p>
          <a:p>
            <a:pPr algn="l"/>
            <a:r>
              <a:rPr lang="en-US" sz="2200" b="1" i="1" dirty="0">
                <a:effectLst>
                  <a:outerShdw blurRad="38100" dist="38100" dir="2700000" algn="tl">
                    <a:srgbClr val="000000">
                      <a:alpha val="43137"/>
                    </a:srgbClr>
                  </a:outerShdw>
                </a:effectLst>
              </a:rPr>
              <a:t>Presumption tactic</a:t>
            </a:r>
            <a:r>
              <a:rPr lang="en-US" sz="2200" b="1" dirty="0">
                <a:effectLst>
                  <a:outerShdw blurRad="38100" dist="38100" dir="2700000" algn="tl">
                    <a:srgbClr val="000000">
                      <a:alpha val="43137"/>
                    </a:srgbClr>
                  </a:outerShdw>
                </a:effectLst>
              </a:rPr>
              <a:t>: "God will forgive me - that’s his job."</a:t>
            </a:r>
          </a:p>
          <a:p>
            <a:pPr algn="l"/>
            <a:r>
              <a:rPr lang="en-US" sz="2200" b="1" i="1" dirty="0">
                <a:effectLst>
                  <a:outerShdw blurRad="38100" dist="38100" dir="2700000" algn="tl">
                    <a:srgbClr val="000000">
                      <a:alpha val="43137"/>
                    </a:srgbClr>
                  </a:outerShdw>
                </a:effectLst>
              </a:rPr>
              <a:t>Sola Scriptura tactic</a:t>
            </a:r>
            <a:r>
              <a:rPr lang="en-US" sz="2200" b="1" dirty="0">
                <a:effectLst>
                  <a:outerShdw blurRad="38100" dist="38100" dir="2700000" algn="tl">
                    <a:srgbClr val="000000">
                      <a:alpha val="43137"/>
                    </a:srgbClr>
                  </a:outerShdw>
                </a:effectLst>
              </a:rPr>
              <a:t>: "Where’s the verse that says it’s wrong? It’s just </a:t>
            </a:r>
            <a:r>
              <a:rPr lang="en-US" sz="2200" b="1" i="1" dirty="0">
                <a:effectLst>
                  <a:outerShdw blurRad="38100" dist="38100" dir="2700000" algn="tl">
                    <a:srgbClr val="000000">
                      <a:alpha val="43137"/>
                    </a:srgbClr>
                  </a:outerShdw>
                </a:effectLst>
              </a:rPr>
              <a:t>tradition</a:t>
            </a:r>
            <a:r>
              <a:rPr lang="en-US" sz="2200" b="1" dirty="0">
                <a:effectLst>
                  <a:outerShdw blurRad="38100" dist="38100" dir="2700000" algn="tl">
                    <a:srgbClr val="000000">
                      <a:alpha val="43137"/>
                    </a:srgbClr>
                  </a:outerShdw>
                </a:effectLst>
              </a:rPr>
              <a:t>!"</a:t>
            </a:r>
          </a:p>
          <a:p>
            <a:pPr algn="l"/>
            <a:r>
              <a:rPr lang="en-US" sz="2200" b="1" i="1" dirty="0">
                <a:effectLst>
                  <a:outerShdw blurRad="38100" dist="38100" dir="2700000" algn="tl">
                    <a:srgbClr val="000000">
                      <a:alpha val="43137"/>
                    </a:srgbClr>
                  </a:outerShdw>
                </a:effectLst>
              </a:rPr>
              <a:t>Super-Spiritual tactic</a:t>
            </a:r>
            <a:r>
              <a:rPr lang="en-US" sz="2200" b="1" dirty="0">
                <a:effectLst>
                  <a:outerShdw blurRad="38100" dist="38100" dir="2700000" algn="tl">
                    <a:srgbClr val="000000">
                      <a:alpha val="43137"/>
                    </a:srgbClr>
                  </a:outerShdw>
                </a:effectLst>
              </a:rPr>
              <a:t>: "I am free to live as the Spirit leads, and he hasn’t told me this is wrong."</a:t>
            </a:r>
          </a:p>
          <a:p>
            <a:pPr algn="l"/>
            <a:r>
              <a:rPr lang="en-US" sz="2200" b="1" i="1" dirty="0">
                <a:effectLst>
                  <a:outerShdw blurRad="38100" dist="38100" dir="2700000" algn="tl">
                    <a:srgbClr val="000000">
                      <a:alpha val="43137"/>
                    </a:srgbClr>
                  </a:outerShdw>
                </a:effectLst>
              </a:rPr>
              <a:t>Antinomian tactic</a:t>
            </a:r>
            <a:r>
              <a:rPr lang="en-US" sz="2200" b="1" dirty="0">
                <a:effectLst>
                  <a:outerShdw blurRad="38100" dist="38100" dir="2700000" algn="tl">
                    <a:srgbClr val="000000">
                      <a:alpha val="43137"/>
                    </a:srgbClr>
                  </a:outerShdw>
                </a:effectLst>
              </a:rPr>
              <a:t>: "I don’t live by Law anymore."</a:t>
            </a:r>
          </a:p>
          <a:p>
            <a:pPr algn="l"/>
            <a:r>
              <a:rPr lang="en-US" sz="2200" b="1" i="1" dirty="0">
                <a:effectLst>
                  <a:outerShdw blurRad="38100" dist="38100" dir="2700000" algn="tl">
                    <a:srgbClr val="000000">
                      <a:alpha val="43137"/>
                    </a:srgbClr>
                  </a:outerShdw>
                </a:effectLst>
              </a:rPr>
              <a:t>Self-Pity tactic</a:t>
            </a:r>
            <a:r>
              <a:rPr lang="en-US" sz="2200" b="1" dirty="0">
                <a:effectLst>
                  <a:outerShdw blurRad="38100" dist="38100" dir="2700000" algn="tl">
                    <a:srgbClr val="000000">
                      <a:alpha val="43137"/>
                    </a:srgbClr>
                  </a:outerShdw>
                </a:effectLst>
              </a:rPr>
              <a:t>: "I’m so weak! I can’t help it!"</a:t>
            </a:r>
          </a:p>
          <a:p>
            <a:pPr algn="l"/>
            <a:r>
              <a:rPr lang="en-US" sz="2200" b="1" i="1" dirty="0">
                <a:effectLst>
                  <a:outerShdw blurRad="38100" dist="38100" dir="2700000" algn="tl">
                    <a:srgbClr val="000000">
                      <a:alpha val="43137"/>
                    </a:srgbClr>
                  </a:outerShdw>
                </a:effectLst>
              </a:rPr>
              <a:t>Evasion tactic</a:t>
            </a:r>
            <a:r>
              <a:rPr lang="en-US" sz="2200" b="1" dirty="0">
                <a:effectLst>
                  <a:outerShdw blurRad="38100" dist="38100" dir="2700000" algn="tl">
                    <a:srgbClr val="000000">
                      <a:alpha val="43137"/>
                    </a:srgbClr>
                  </a:outerShdw>
                </a:effectLst>
              </a:rPr>
              <a:t>: "Well, we’re all sinners aren’t we? What makes me any worse than you?"</a:t>
            </a:r>
          </a:p>
          <a:p>
            <a:pPr algn="l"/>
            <a:r>
              <a:rPr lang="en-US" sz="2200" b="1" i="1" dirty="0">
                <a:effectLst>
                  <a:outerShdw blurRad="38100" dist="38100" dir="2700000" algn="tl">
                    <a:srgbClr val="000000">
                      <a:alpha val="43137"/>
                    </a:srgbClr>
                  </a:outerShdw>
                </a:effectLst>
              </a:rPr>
              <a:t>Blame-Shift tactic: </a:t>
            </a:r>
            <a:r>
              <a:rPr lang="en-US" sz="2200" b="1" dirty="0">
                <a:effectLst>
                  <a:outerShdw blurRad="38100" dist="38100" dir="2700000" algn="tl">
                    <a:srgbClr val="000000">
                      <a:alpha val="43137"/>
                    </a:srgbClr>
                  </a:outerShdw>
                </a:effectLst>
              </a:rPr>
              <a:t>"I was seduced!" or "God didn’t give me the strength to resist."</a:t>
            </a:r>
          </a:p>
          <a:p>
            <a:pPr algn="l"/>
            <a:r>
              <a:rPr lang="en-US" sz="2200" b="1" i="1" dirty="0">
                <a:effectLst>
                  <a:outerShdw blurRad="38100" dist="38100" dir="2700000" algn="tl">
                    <a:srgbClr val="000000">
                      <a:alpha val="43137"/>
                    </a:srgbClr>
                  </a:outerShdw>
                </a:effectLst>
              </a:rPr>
              <a:t>Dualist tactic</a:t>
            </a:r>
            <a:r>
              <a:rPr lang="en-US" sz="2200" b="1" dirty="0">
                <a:effectLst>
                  <a:outerShdw blurRad="38100" dist="38100" dir="2700000" algn="tl">
                    <a:srgbClr val="000000">
                      <a:alpha val="43137"/>
                    </a:srgbClr>
                  </a:outerShdw>
                </a:effectLst>
              </a:rPr>
              <a:t>: "It doesn’t matter what I do physically. It’s the Spirit </a:t>
            </a:r>
            <a:r>
              <a:rPr lang="en-US" sz="2200" b="1" dirty="0" smtClean="0">
                <a:effectLst>
                  <a:outerShdw blurRad="38100" dist="38100" dir="2700000" algn="tl">
                    <a:srgbClr val="000000">
                      <a:alpha val="43137"/>
                    </a:srgbClr>
                  </a:outerShdw>
                </a:effectLst>
              </a:rPr>
              <a:t/>
            </a:r>
            <a:br>
              <a:rPr lang="en-US" sz="2200" b="1" dirty="0" smtClean="0">
                <a:effectLst>
                  <a:outerShdw blurRad="38100" dist="38100" dir="2700000" algn="tl">
                    <a:srgbClr val="000000">
                      <a:alpha val="43137"/>
                    </a:srgbClr>
                  </a:outerShdw>
                </a:effectLst>
              </a:rPr>
            </a:br>
            <a:r>
              <a:rPr lang="en-US" sz="2200" b="1" dirty="0" smtClean="0">
                <a:effectLst>
                  <a:outerShdw blurRad="38100" dist="38100" dir="2700000" algn="tl">
                    <a:srgbClr val="000000">
                      <a:alpha val="43137"/>
                    </a:srgbClr>
                  </a:outerShdw>
                </a:effectLst>
              </a:rPr>
              <a:t>that’s </a:t>
            </a:r>
            <a:r>
              <a:rPr lang="en-US" sz="2200" b="1" dirty="0">
                <a:effectLst>
                  <a:outerShdw blurRad="38100" dist="38100" dir="2700000" algn="tl">
                    <a:srgbClr val="000000">
                      <a:alpha val="43137"/>
                    </a:srgbClr>
                  </a:outerShdw>
                </a:effectLst>
              </a:rPr>
              <a:t>important.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418101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What Does ‘</a:t>
            </a:r>
            <a:r>
              <a:rPr lang="en-US" sz="4000" b="1" dirty="0" err="1"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Porneia</a:t>
            </a:r>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 Include?</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pPr algn="l"/>
            <a:r>
              <a:rPr lang="en-US" b="1" dirty="0" smtClean="0">
                <a:solidFill>
                  <a:srgbClr val="FFC000"/>
                </a:solidFill>
                <a:effectLst>
                  <a:outerShdw blurRad="38100" dist="38100" dir="2700000" algn="tl">
                    <a:srgbClr val="000000">
                      <a:alpha val="43137"/>
                    </a:srgbClr>
                  </a:outerShdw>
                </a:effectLst>
              </a:rPr>
              <a:t>Incest </a:t>
            </a:r>
            <a:r>
              <a:rPr lang="en-US" b="1" dirty="0" smtClean="0">
                <a:effectLst>
                  <a:outerShdw blurRad="38100" dist="38100" dir="2700000" algn="tl">
                    <a:srgbClr val="000000">
                      <a:alpha val="43137"/>
                    </a:srgbClr>
                  </a:outerShdw>
                </a:effectLst>
              </a:rPr>
              <a:t>– Sexual relationships between family members</a:t>
            </a:r>
          </a:p>
          <a:p>
            <a:pPr algn="l"/>
            <a:r>
              <a:rPr lang="en-US" sz="2400" b="1" u="sng" dirty="0" smtClean="0">
                <a:solidFill>
                  <a:srgbClr val="FFFF00"/>
                </a:solidFill>
                <a:effectLst>
                  <a:outerShdw blurRad="38100" dist="38100" dir="2700000" algn="tl">
                    <a:srgbClr val="000000">
                      <a:alpha val="43137"/>
                    </a:srgbClr>
                  </a:outerShdw>
                </a:effectLst>
              </a:rPr>
              <a:t>Leviticus 18:6-18</a:t>
            </a:r>
            <a:r>
              <a:rPr lang="en-US" sz="2400" dirty="0" smtClean="0">
                <a:solidFill>
                  <a:srgbClr val="FFFF00"/>
                </a:solidFill>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‘Uncover the nakedness’ of family members and close relatives. </a:t>
            </a:r>
            <a:endParaRPr lang="en-US" sz="24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2177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a:t>
            </a:r>
            <a:r>
              <a:rPr lang="en-US" sz="4000" b="1" dirty="0" err="1"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Porneia</a:t>
            </a:r>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 &amp; Homosexuality</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pPr algn="l"/>
            <a:r>
              <a:rPr lang="en-US" b="1" dirty="0" smtClean="0">
                <a:solidFill>
                  <a:srgbClr val="FFC000"/>
                </a:solidFill>
                <a:effectLst>
                  <a:outerShdw blurRad="38100" dist="38100" dir="2700000" algn="tl">
                    <a:srgbClr val="000000">
                      <a:alpha val="43137"/>
                    </a:srgbClr>
                  </a:outerShdw>
                </a:effectLst>
              </a:rPr>
              <a:t>Homosexuality </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Engaging in any form of sexual union </a:t>
            </a:r>
            <a:r>
              <a:rPr lang="en-US" b="1" dirty="0" smtClean="0">
                <a:effectLst>
                  <a:outerShdw blurRad="38100" dist="38100" dir="2700000" algn="tl">
                    <a:srgbClr val="000000">
                      <a:alpha val="43137"/>
                    </a:srgbClr>
                  </a:outerShdw>
                </a:effectLst>
              </a:rPr>
              <a:t>with a person of the same sex</a:t>
            </a:r>
          </a:p>
          <a:p>
            <a:pPr algn="l"/>
            <a:r>
              <a:rPr lang="en-US" sz="2400" b="1" u="sng" dirty="0" smtClean="0">
                <a:solidFill>
                  <a:srgbClr val="FFFF00"/>
                </a:solidFill>
                <a:effectLst>
                  <a:outerShdw blurRad="38100" dist="38100" dir="2700000" algn="tl">
                    <a:srgbClr val="000000">
                      <a:alpha val="43137"/>
                    </a:srgbClr>
                  </a:outerShdw>
                </a:effectLst>
              </a:rPr>
              <a:t>Romans 1:26-27</a:t>
            </a:r>
            <a:r>
              <a:rPr lang="en-US" sz="2400" b="1" dirty="0" smtClean="0"/>
              <a:t> </a:t>
            </a:r>
            <a:r>
              <a:rPr lang="en-US" sz="2400" b="1" dirty="0">
                <a:effectLst>
                  <a:outerShdw blurRad="38100" dist="38100" dir="2700000" algn="tl">
                    <a:srgbClr val="000000">
                      <a:alpha val="43137"/>
                    </a:srgbClr>
                  </a:outerShdw>
                </a:effectLst>
              </a:rPr>
              <a:t>– </a:t>
            </a:r>
            <a:r>
              <a:rPr lang="en-US" sz="2400" b="1" baseline="30000" dirty="0" smtClean="0">
                <a:effectLst>
                  <a:outerShdw blurRad="38100" dist="38100" dir="2700000" algn="tl">
                    <a:srgbClr val="000000">
                      <a:alpha val="43137"/>
                    </a:srgbClr>
                  </a:outerShdw>
                </a:effectLst>
              </a:rPr>
              <a:t>26</a:t>
            </a:r>
            <a:r>
              <a:rPr lang="en-US" sz="2400" b="1" baseline="30000"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That is why God abandoned them to their shameful desires. Even the women turned against the natural way to have sex and instead indulged in sex with each other. </a:t>
            </a:r>
            <a:r>
              <a:rPr lang="en-US" sz="2400" b="1" baseline="30000" dirty="0">
                <a:effectLst>
                  <a:outerShdw blurRad="38100" dist="38100" dir="2700000" algn="tl">
                    <a:srgbClr val="000000">
                      <a:alpha val="43137"/>
                    </a:srgbClr>
                  </a:outerShdw>
                </a:effectLst>
              </a:rPr>
              <a:t>27 </a:t>
            </a:r>
            <a:r>
              <a:rPr lang="en-US" sz="2400" b="1" dirty="0">
                <a:effectLst>
                  <a:outerShdw blurRad="38100" dist="38100" dir="2700000" algn="tl">
                    <a:srgbClr val="000000">
                      <a:alpha val="43137"/>
                    </a:srgbClr>
                  </a:outerShdw>
                </a:effectLst>
              </a:rPr>
              <a:t>And the men, instead of having normal sexual relations with women, burned with lust for each other. Men did shameful things with other men, and as a result of this sin, they suffered within themselves the penalty they deserved</a:t>
            </a:r>
            <a:r>
              <a:rPr lang="en-US" sz="2400" b="1" dirty="0" smtClean="0">
                <a:effectLst>
                  <a:outerShdw blurRad="38100" dist="38100" dir="2700000" algn="tl">
                    <a:srgbClr val="000000">
                      <a:alpha val="43137"/>
                    </a:srgbClr>
                  </a:outerShdw>
                </a:effectLst>
              </a:rPr>
              <a:t>. </a:t>
            </a:r>
          </a:p>
          <a:p>
            <a:pPr algn="l"/>
            <a:endParaRPr lang="en-US" sz="24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15283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0"/>
            <a:ext cx="8991601" cy="838200"/>
          </a:xfrm>
          <a:effectLst>
            <a:glow rad="101600">
              <a:schemeClr val="tx1">
                <a:alpha val="40000"/>
              </a:schemeClr>
            </a:glow>
          </a:effectLst>
        </p:spPr>
        <p:txBody>
          <a:bodyPr>
            <a:noAutofit/>
          </a:bodyPr>
          <a:lstStyle/>
          <a:p>
            <a:pPr algn="l"/>
            <a:r>
              <a:rPr lang="en-US" sz="36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Biblical Arguments Used For Homosexuality</a:t>
            </a:r>
            <a:endParaRPr lang="en-US" sz="36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30629" y="685800"/>
            <a:ext cx="8991600" cy="5638800"/>
          </a:xfrm>
        </p:spPr>
        <p:txBody>
          <a:bodyPr>
            <a:noAutofit/>
          </a:bodyPr>
          <a:lstStyle/>
          <a:p>
            <a:pPr marL="514350" indent="-514350" algn="l">
              <a:buAutoNum type="arabicPeriod"/>
            </a:pPr>
            <a:r>
              <a:rPr lang="en-US" sz="2800" b="1" dirty="0" smtClean="0">
                <a:solidFill>
                  <a:schemeClr val="tx1"/>
                </a:solidFill>
                <a:effectLst>
                  <a:outerShdw blurRad="38100" dist="38100" dir="2700000" algn="tl">
                    <a:srgbClr val="000000">
                      <a:alpha val="43137"/>
                    </a:srgbClr>
                  </a:outerShdw>
                </a:effectLst>
              </a:rPr>
              <a:t>All references to homosexuality really focus on the violence and lust in the heart … not the act</a:t>
            </a:r>
          </a:p>
          <a:p>
            <a:pPr marL="457200" indent="-457200" algn="l">
              <a:buAutoNum type="arabicPeriod"/>
            </a:pPr>
            <a:r>
              <a:rPr lang="en-US" sz="2800" b="1" dirty="0" smtClean="0">
                <a:solidFill>
                  <a:schemeClr val="tx1"/>
                </a:solidFill>
                <a:effectLst>
                  <a:outerShdw blurRad="38100" dist="38100" dir="2700000" algn="tl">
                    <a:srgbClr val="000000">
                      <a:alpha val="43137"/>
                    </a:srgbClr>
                  </a:outerShdw>
                </a:effectLst>
              </a:rPr>
              <a:t>The Law is done away with therefore the references to homosexuality in the OT Law are not valid since Christ</a:t>
            </a:r>
          </a:p>
          <a:p>
            <a:pPr marL="457200" indent="-457200" algn="l">
              <a:buAutoNum type="arabicPeriod"/>
            </a:pPr>
            <a:r>
              <a:rPr lang="en-US" sz="2800" b="1" dirty="0" smtClean="0">
                <a:solidFill>
                  <a:schemeClr val="tx1"/>
                </a:solidFill>
                <a:effectLst>
                  <a:outerShdw blurRad="38100" dist="38100" dir="2700000" algn="tl">
                    <a:srgbClr val="000000">
                      <a:alpha val="43137"/>
                    </a:srgbClr>
                  </a:outerShdw>
                </a:effectLst>
              </a:rPr>
              <a:t>The ‘natural’ argument is disproved by 1 </a:t>
            </a:r>
            <a:r>
              <a:rPr lang="en-US" sz="2800" b="1" dirty="0" err="1" smtClean="0">
                <a:solidFill>
                  <a:schemeClr val="tx1"/>
                </a:solidFill>
                <a:effectLst>
                  <a:outerShdw blurRad="38100" dist="38100" dir="2700000" algn="tl">
                    <a:srgbClr val="000000">
                      <a:alpha val="43137"/>
                    </a:srgbClr>
                  </a:outerShdw>
                </a:effectLst>
              </a:rPr>
              <a:t>Cor</a:t>
            </a:r>
            <a:r>
              <a:rPr lang="en-US" sz="2800" b="1" dirty="0" smtClean="0">
                <a:solidFill>
                  <a:schemeClr val="tx1"/>
                </a:solidFill>
                <a:effectLst>
                  <a:outerShdw blurRad="38100" dist="38100" dir="2700000" algn="tl">
                    <a:srgbClr val="000000">
                      <a:alpha val="43137"/>
                    </a:srgbClr>
                  </a:outerShdw>
                </a:effectLst>
              </a:rPr>
              <a:t> 11 – Paul’s reference to long hair on men – no cultural relevance.</a:t>
            </a:r>
          </a:p>
          <a:p>
            <a:pPr algn="l"/>
            <a:endParaRPr lang="en-US" sz="2800" b="1" dirty="0" smtClean="0">
              <a:solidFill>
                <a:schemeClr val="tx1"/>
              </a:solidFill>
              <a:effectLst>
                <a:outerShdw blurRad="38100" dist="38100" dir="2700000" algn="tl">
                  <a:srgbClr val="000000">
                    <a:alpha val="43137"/>
                  </a:srgbClr>
                </a:outerShdw>
              </a:effectLst>
            </a:endParaRPr>
          </a:p>
          <a:p>
            <a:pPr algn="l"/>
            <a:endParaRPr lang="en-US" sz="2800" b="1" dirty="0" smtClean="0">
              <a:solidFill>
                <a:schemeClr val="tx1"/>
              </a:solidFill>
              <a:effectLst>
                <a:outerShdw blurRad="38100" dist="38100" dir="2700000" algn="tl">
                  <a:srgbClr val="000000">
                    <a:alpha val="43137"/>
                  </a:srgbClr>
                </a:outerShdw>
              </a:effectLst>
            </a:endParaRPr>
          </a:p>
          <a:p>
            <a:pPr marL="457200" indent="-457200" algn="l">
              <a:buAutoNum type="arabicPeriod"/>
            </a:pPr>
            <a:endParaRPr lang="en-US" sz="2400" b="1" dirty="0" smtClean="0">
              <a:effectLst>
                <a:outerShdw blurRad="38100" dist="38100" dir="2700000" algn="tl">
                  <a:srgbClr val="000000">
                    <a:alpha val="43137"/>
                  </a:srgbClr>
                </a:outerShdw>
              </a:effectLst>
            </a:endParaRPr>
          </a:p>
          <a:p>
            <a:pPr algn="l"/>
            <a:endParaRPr lang="en-US" sz="24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
        <p:nvSpPr>
          <p:cNvPr id="6" name="Subtitle 2"/>
          <p:cNvSpPr txBox="1">
            <a:spLocks/>
          </p:cNvSpPr>
          <p:nvPr/>
        </p:nvSpPr>
        <p:spPr>
          <a:xfrm>
            <a:off x="152400" y="3505200"/>
            <a:ext cx="8763000" cy="3276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AutoNum type="arabicPeriod"/>
            </a:pPr>
            <a:r>
              <a:rPr lang="en-US" sz="2800" b="1" dirty="0" smtClean="0">
                <a:solidFill>
                  <a:srgbClr val="FFFF00"/>
                </a:solidFill>
                <a:effectLst>
                  <a:outerShdw blurRad="38100" dist="38100" dir="2700000" algn="tl">
                    <a:srgbClr val="000000">
                      <a:alpha val="43137"/>
                    </a:srgbClr>
                  </a:outerShdw>
                </a:effectLst>
              </a:rPr>
              <a:t>Almost every scripture on sexual immorality references lustful desires including adultery</a:t>
            </a:r>
          </a:p>
          <a:p>
            <a:pPr marL="457200" indent="-457200" algn="l">
              <a:buFont typeface="Arial" panose="020B0604020202020204" pitchFamily="34" charset="0"/>
              <a:buAutoNum type="arabicPeriod"/>
            </a:pPr>
            <a:r>
              <a:rPr lang="en-US" sz="2800" b="1" dirty="0" smtClean="0">
                <a:solidFill>
                  <a:srgbClr val="FFFF00"/>
                </a:solidFill>
                <a:effectLst>
                  <a:outerShdw blurRad="38100" dist="38100" dir="2700000" algn="tl">
                    <a:srgbClr val="000000">
                      <a:alpha val="43137"/>
                    </a:srgbClr>
                  </a:outerShdw>
                </a:effectLst>
              </a:rPr>
              <a:t>The Apostle Paul said the law was ‘fulfilled’ but that did not mean the law was evil (Romans 7:12-13)</a:t>
            </a:r>
          </a:p>
          <a:p>
            <a:pPr marL="457200" indent="-457200" algn="l">
              <a:buFont typeface="Arial" panose="020B0604020202020204" pitchFamily="34" charset="0"/>
              <a:buAutoNum type="arabicPeriod"/>
            </a:pPr>
            <a:r>
              <a:rPr lang="en-US" sz="2800" b="1" dirty="0" smtClean="0">
                <a:solidFill>
                  <a:srgbClr val="FFFF00"/>
                </a:solidFill>
                <a:effectLst>
                  <a:outerShdw blurRad="38100" dist="38100" dir="2700000" algn="tl">
                    <a:srgbClr val="000000">
                      <a:alpha val="43137"/>
                    </a:srgbClr>
                  </a:outerShdw>
                </a:effectLst>
              </a:rPr>
              <a:t>Use of a word is always about context.  Scripture must be compared against other scripture.  God’s word</a:t>
            </a:r>
            <a:br>
              <a:rPr lang="en-US" sz="2800" b="1" dirty="0" smtClean="0">
                <a:solidFill>
                  <a:srgbClr val="FFFF00"/>
                </a:solidFill>
                <a:effectLst>
                  <a:outerShdw blurRad="38100" dist="38100" dir="2700000" algn="tl">
                    <a:srgbClr val="000000">
                      <a:alpha val="43137"/>
                    </a:srgbClr>
                  </a:outerShdw>
                </a:effectLst>
              </a:rPr>
            </a:br>
            <a:r>
              <a:rPr lang="en-US" sz="2800" b="1" dirty="0" smtClean="0">
                <a:solidFill>
                  <a:srgbClr val="FFFF00"/>
                </a:solidFill>
                <a:effectLst>
                  <a:outerShdw blurRad="38100" dist="38100" dir="2700000" algn="tl">
                    <a:srgbClr val="000000">
                      <a:alpha val="43137"/>
                    </a:srgbClr>
                  </a:outerShdw>
                </a:effectLst>
              </a:rPr>
              <a:t>does not contradict itself.</a:t>
            </a:r>
          </a:p>
          <a:p>
            <a:pPr algn="l"/>
            <a:endParaRPr lang="en-US" sz="2800" b="1" dirty="0" smtClean="0">
              <a:solidFill>
                <a:schemeClr val="tx1"/>
              </a:solidFill>
              <a:effectLst>
                <a:outerShdw blurRad="38100" dist="38100" dir="2700000" algn="tl">
                  <a:srgbClr val="000000">
                    <a:alpha val="43137"/>
                  </a:srgbClr>
                </a:outerShdw>
              </a:effectLst>
            </a:endParaRPr>
          </a:p>
          <a:p>
            <a:pPr marL="457200" indent="-457200" algn="l">
              <a:buFont typeface="Arial" panose="020B0604020202020204" pitchFamily="34" charset="0"/>
              <a:buAutoNum type="arabicPeriod"/>
            </a:pPr>
            <a:endParaRPr lang="en-US" sz="2400" b="1" dirty="0" smtClean="0">
              <a:effectLst>
                <a:outerShdw blurRad="38100" dist="38100" dir="2700000" algn="tl">
                  <a:srgbClr val="000000">
                    <a:alpha val="43137"/>
                  </a:srgbClr>
                </a:outerShdw>
              </a:effectLst>
            </a:endParaRPr>
          </a:p>
          <a:p>
            <a:pPr algn="l"/>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007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0"/>
            <a:ext cx="8991601" cy="838200"/>
          </a:xfrm>
          <a:effectLst>
            <a:glow rad="101600">
              <a:schemeClr val="tx1">
                <a:alpha val="40000"/>
              </a:schemeClr>
            </a:glow>
          </a:effectLst>
        </p:spPr>
        <p:txBody>
          <a:bodyPr>
            <a:noAutofit/>
          </a:bodyPr>
          <a:lstStyle/>
          <a:p>
            <a:pPr algn="l"/>
            <a:r>
              <a:rPr lang="en-US" sz="36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Biblical Truth is not Hate Speech</a:t>
            </a:r>
            <a:endParaRPr lang="en-US" sz="36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228600" y="762000"/>
            <a:ext cx="8610600" cy="5638800"/>
          </a:xfrm>
        </p:spPr>
        <p:txBody>
          <a:bodyPr>
            <a:noAutofit/>
          </a:bodyPr>
          <a:lstStyle/>
          <a:p>
            <a:pPr algn="l"/>
            <a:r>
              <a:rPr lang="en-US" sz="2800" b="1" dirty="0" smtClean="0">
                <a:solidFill>
                  <a:srgbClr val="FFFF00"/>
                </a:solidFill>
                <a:effectLst>
                  <a:outerShdw blurRad="38100" dist="38100" dir="2700000" algn="tl">
                    <a:srgbClr val="000000">
                      <a:alpha val="43137"/>
                    </a:srgbClr>
                  </a:outerShdw>
                </a:effectLst>
              </a:rPr>
              <a:t>‘Hate’ </a:t>
            </a:r>
            <a:r>
              <a:rPr lang="en-US" sz="2800" b="1" dirty="0" smtClean="0">
                <a:solidFill>
                  <a:schemeClr val="tx1"/>
                </a:solidFill>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intense hostility and aversion usually deriving from fear, anger, or sense of injury </a:t>
            </a:r>
            <a:endParaRPr lang="en-US" sz="2800" b="1" dirty="0" smtClean="0">
              <a:effectLst>
                <a:outerShdw blurRad="38100" dist="38100" dir="2700000" algn="tl">
                  <a:srgbClr val="000000">
                    <a:alpha val="43137"/>
                  </a:srgbClr>
                </a:outerShdw>
              </a:effectLst>
            </a:endParaRPr>
          </a:p>
          <a:p>
            <a:pPr algn="l"/>
            <a:r>
              <a:rPr lang="en-US" sz="2800" b="1" dirty="0" smtClean="0">
                <a:solidFill>
                  <a:srgbClr val="FFFF00"/>
                </a:solidFill>
                <a:effectLst>
                  <a:outerShdw blurRad="38100" dist="38100" dir="2700000" algn="tl">
                    <a:srgbClr val="000000">
                      <a:alpha val="43137"/>
                    </a:srgbClr>
                  </a:outerShdw>
                </a:effectLst>
              </a:rPr>
              <a:t>‘Hate Speech’ </a:t>
            </a:r>
            <a:r>
              <a:rPr lang="en-US" sz="2800" b="1" dirty="0" smtClean="0">
                <a:solidFill>
                  <a:schemeClr val="tx1"/>
                </a:solidFill>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is speech that offends, threatens, or insults groups, based on race, color, religion, national origin, sexual orientation, disability, or other traits.</a:t>
            </a:r>
            <a:endParaRPr lang="en-US" sz="2800" b="1" dirty="0" smtClean="0">
              <a:solidFill>
                <a:schemeClr val="tx1"/>
              </a:solidFill>
              <a:effectLst>
                <a:outerShdw blurRad="38100" dist="38100" dir="2700000" algn="tl">
                  <a:srgbClr val="000000">
                    <a:alpha val="43137"/>
                  </a:srgbClr>
                </a:outerShdw>
              </a:effectLst>
            </a:endParaRPr>
          </a:p>
          <a:p>
            <a:pPr algn="l"/>
            <a:endParaRPr lang="en-US" sz="2400" b="1" dirty="0" smtClean="0">
              <a:effectLst>
                <a:outerShdw blurRad="38100" dist="38100" dir="2700000" algn="tl">
                  <a:srgbClr val="000000">
                    <a:alpha val="43137"/>
                  </a:srgbClr>
                </a:outerShdw>
              </a:effectLst>
            </a:endParaRPr>
          </a:p>
          <a:p>
            <a:r>
              <a:rPr lang="en-US" sz="3600" b="1" dirty="0" smtClean="0">
                <a:solidFill>
                  <a:srgbClr val="FFFF00"/>
                </a:solidFill>
                <a:effectLst>
                  <a:outerShdw blurRad="38100" dist="38100" dir="2700000" algn="tl">
                    <a:srgbClr val="000000">
                      <a:alpha val="43137"/>
                    </a:srgbClr>
                  </a:outerShdw>
                </a:effectLst>
              </a:rPr>
              <a:t>People fear what they don’t understand</a:t>
            </a:r>
          </a:p>
          <a:p>
            <a:r>
              <a:rPr lang="en-US" sz="3600" b="1" dirty="0" smtClean="0">
                <a:solidFill>
                  <a:srgbClr val="FFFF00"/>
                </a:solidFill>
                <a:effectLst>
                  <a:outerShdw blurRad="38100" dist="38100" dir="2700000" algn="tl">
                    <a:srgbClr val="000000">
                      <a:alpha val="43137"/>
                    </a:srgbClr>
                  </a:outerShdw>
                </a:effectLst>
              </a:rPr>
              <a:t>Fear often turns into hate</a:t>
            </a:r>
            <a:endParaRPr lang="en-US" sz="3600" b="1" dirty="0">
              <a:solidFill>
                <a:srgbClr val="FFFF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289906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
        <p:nvSpPr>
          <p:cNvPr id="6" name="Title 1"/>
          <p:cNvSpPr txBox="1">
            <a:spLocks/>
          </p:cNvSpPr>
          <p:nvPr/>
        </p:nvSpPr>
        <p:spPr>
          <a:xfrm>
            <a:off x="381000" y="2286000"/>
            <a:ext cx="8229600" cy="2438400"/>
          </a:xfrm>
          <a:prstGeom prst="rect">
            <a:avLst/>
          </a:prstGeom>
          <a:noFill/>
          <a:effectLst>
            <a:glow rad="101600">
              <a:schemeClr val="tx1">
                <a:alpha val="40000"/>
              </a:schemeClr>
            </a:glow>
            <a:outerShdw blurRad="50800" dist="38100" dir="10800000" algn="r"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ln w="0">
                  <a:noFill/>
                </a:ln>
                <a:solidFill>
                  <a:schemeClr val="tx1">
                    <a:lumMod val="95000"/>
                  </a:schemeClr>
                </a:solidFill>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God is the Redeemer of All Things</a:t>
            </a:r>
            <a:endParaRPr lang="en-US" sz="7200" b="1" dirty="0">
              <a:ln w="0">
                <a:noFill/>
              </a:ln>
              <a:solidFill>
                <a:schemeClr val="tx1">
                  <a:lumMod val="95000"/>
                </a:schemeClr>
              </a:solidFill>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Tree>
    <p:extLst>
      <p:ext uri="{BB962C8B-B14F-4D97-AF65-F5344CB8AC3E}">
        <p14:creationId xmlns:p14="http://schemas.microsoft.com/office/powerpoint/2010/main" val="28771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675914" cy="838200"/>
          </a:xfrm>
          <a:effectLst>
            <a:glow rad="101600">
              <a:schemeClr val="tx1">
                <a:alpha val="40000"/>
              </a:schemeClr>
            </a:glow>
          </a:effectLst>
        </p:spPr>
        <p:txBody>
          <a:bodyPr>
            <a:noAutofit/>
          </a:bodyPr>
          <a:lstStyle/>
          <a:p>
            <a:pPr algn="l"/>
            <a:r>
              <a:rPr lang="en-US" sz="3600" b="1" dirty="0" smtClean="0">
                <a:ln w="0">
                  <a:noFill/>
                </a:ln>
                <a:solidFill>
                  <a:srgbClr val="FFC000"/>
                </a:solidFill>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1 Corinthians 6:9-11</a:t>
            </a:r>
            <a:endParaRPr lang="en-US" sz="3600" b="1" dirty="0">
              <a:ln w="0">
                <a:noFill/>
              </a:ln>
              <a:solidFill>
                <a:srgbClr val="FFC000"/>
              </a:solidFill>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30629" y="1066800"/>
            <a:ext cx="8991600" cy="5257800"/>
          </a:xfrm>
        </p:spPr>
        <p:txBody>
          <a:bodyPr>
            <a:noAutofit/>
          </a:bodyPr>
          <a:lstStyle/>
          <a:p>
            <a:pPr algn="l"/>
            <a:r>
              <a:rPr lang="en-US" sz="2000" b="1" dirty="0" smtClean="0">
                <a:effectLst>
                  <a:outerShdw blurRad="38100" dist="38100" dir="2700000" algn="tl">
                    <a:srgbClr val="000000">
                      <a:alpha val="43137"/>
                    </a:srgbClr>
                  </a:outerShdw>
                </a:effectLst>
              </a:rPr>
              <a:t>9</a:t>
            </a:r>
            <a:r>
              <a:rPr lang="en-US" sz="2800" b="1" dirty="0" smtClean="0">
                <a:effectLst>
                  <a:outerShdw blurRad="38100" dist="38100" dir="2700000" algn="tl">
                    <a:srgbClr val="000000">
                      <a:alpha val="43137"/>
                    </a:srgbClr>
                  </a:outerShdw>
                </a:effectLst>
              </a:rPr>
              <a:t> Or </a:t>
            </a:r>
            <a:r>
              <a:rPr lang="en-US" sz="2800" b="1" dirty="0">
                <a:effectLst>
                  <a:outerShdw blurRad="38100" dist="38100" dir="2700000" algn="tl">
                    <a:srgbClr val="000000">
                      <a:alpha val="43137"/>
                    </a:srgbClr>
                  </a:outerShdw>
                </a:effectLst>
              </a:rPr>
              <a:t>﻿﻿do you not know that the unrighteous will not ﻿﻿inherit the kingdom of God? ﻿﻿Do not be deceived; ﻿</a:t>
            </a:r>
            <a:r>
              <a:rPr lang="en-US" sz="2800" b="1" dirty="0" smtClean="0">
                <a:effectLst>
                  <a:outerShdw blurRad="38100" dist="38100" dir="2700000" algn="tl">
                    <a:srgbClr val="000000">
                      <a:alpha val="43137"/>
                    </a:srgbClr>
                  </a:outerShdw>
                </a:effectLst>
              </a:rPr>
              <a:t>neither </a:t>
            </a:r>
            <a:r>
              <a:rPr lang="en-US" sz="2800" b="1" dirty="0">
                <a:effectLst>
                  <a:outerShdw blurRad="38100" dist="38100" dir="2700000" algn="tl">
                    <a:srgbClr val="000000">
                      <a:alpha val="43137"/>
                    </a:srgbClr>
                  </a:outerShdw>
                </a:effectLst>
              </a:rPr>
              <a:t>fornicators, nor idolaters, nor adulterers, nor ﻿﻿effeminate, nor </a:t>
            </a:r>
            <a:r>
              <a:rPr lang="en-US" sz="2800" b="1" dirty="0" smtClean="0">
                <a:effectLst>
                  <a:outerShdw blurRad="38100" dist="38100" dir="2700000" algn="tl">
                    <a:srgbClr val="000000">
                      <a:alpha val="43137"/>
                    </a:srgbClr>
                  </a:outerShdw>
                </a:effectLst>
              </a:rPr>
              <a:t>homosexuals, </a:t>
            </a:r>
            <a:r>
              <a:rPr lang="en-US" sz="2000" b="1" dirty="0" smtClean="0">
                <a:effectLst>
                  <a:outerShdw blurRad="38100" dist="38100" dir="2700000" algn="tl">
                    <a:srgbClr val="000000">
                      <a:alpha val="43137"/>
                    </a:srgbClr>
                  </a:outerShdw>
                </a:effectLst>
              </a:rPr>
              <a:t>10</a:t>
            </a:r>
            <a:r>
              <a:rPr lang="en-US" sz="2800" b="1" dirty="0" smtClean="0">
                <a:effectLst>
                  <a:outerShdw blurRad="38100" dist="38100" dir="2700000" algn="tl">
                    <a:srgbClr val="000000">
                      <a:alpha val="43137"/>
                    </a:srgbClr>
                  </a:outerShdw>
                </a:effectLst>
              </a:rPr>
              <a:t> nor </a:t>
            </a:r>
            <a:r>
              <a:rPr lang="en-US" sz="2800" b="1" dirty="0">
                <a:effectLst>
                  <a:outerShdw blurRad="38100" dist="38100" dir="2700000" algn="tl">
                    <a:srgbClr val="000000">
                      <a:alpha val="43137"/>
                    </a:srgbClr>
                  </a:outerShdw>
                </a:effectLst>
              </a:rPr>
              <a:t>thieves, nor </a:t>
            </a:r>
            <a:r>
              <a:rPr lang="en-US" sz="2800" b="1" i="1" dirty="0">
                <a:effectLst>
                  <a:outerShdw blurRad="38100" dist="38100" dir="2700000" algn="tl">
                    <a:srgbClr val="000000">
                      <a:alpha val="43137"/>
                    </a:srgbClr>
                  </a:outerShdw>
                </a:effectLst>
              </a:rPr>
              <a:t>the </a:t>
            </a:r>
            <a:r>
              <a:rPr lang="en-US" sz="2800" b="1" dirty="0">
                <a:effectLst>
                  <a:outerShdw blurRad="38100" dist="38100" dir="2700000" algn="tl">
                    <a:srgbClr val="000000">
                      <a:alpha val="43137"/>
                    </a:srgbClr>
                  </a:outerShdw>
                </a:effectLst>
              </a:rPr>
              <a:t>covetous, nor drunkards, nor revilers, nor swindlers, will ﻿</a:t>
            </a:r>
            <a:r>
              <a:rPr lang="en-US" sz="2800" b="1" dirty="0" smtClean="0">
                <a:effectLst>
                  <a:outerShdw blurRad="38100" dist="38100" dir="2700000" algn="tl">
                    <a:srgbClr val="000000">
                      <a:alpha val="43137"/>
                    </a:srgbClr>
                  </a:outerShdw>
                </a:effectLst>
              </a:rPr>
              <a:t>inherit </a:t>
            </a:r>
            <a:r>
              <a:rPr lang="en-US" sz="2800" b="1" dirty="0">
                <a:effectLst>
                  <a:outerShdw blurRad="38100" dist="38100" dir="2700000" algn="tl">
                    <a:srgbClr val="000000">
                      <a:alpha val="43137"/>
                    </a:srgbClr>
                  </a:outerShdw>
                </a:effectLst>
              </a:rPr>
              <a:t>the kingdom of God. </a:t>
            </a:r>
            <a:r>
              <a:rPr lang="en-US" sz="2000" b="1" dirty="0" smtClean="0">
                <a:effectLst>
                  <a:outerShdw blurRad="38100" dist="38100" dir="2700000" algn="tl">
                    <a:srgbClr val="000000">
                      <a:alpha val="43137"/>
                    </a:srgbClr>
                  </a:outerShdw>
                </a:effectLst>
              </a:rPr>
              <a:t>11</a:t>
            </a:r>
            <a:r>
              <a:rPr lang="en-US" sz="2800" b="1" dirty="0" smtClean="0">
                <a:effectLst>
                  <a:outerShdw blurRad="38100" dist="38100" dir="2700000" algn="tl">
                    <a:srgbClr val="000000">
                      <a:alpha val="43137"/>
                    </a:srgbClr>
                  </a:outerShdw>
                </a:effectLst>
              </a:rPr>
              <a:t> Such </a:t>
            </a:r>
            <a:r>
              <a:rPr lang="en-US" sz="2800" b="1" dirty="0">
                <a:effectLst>
                  <a:outerShdw blurRad="38100" dist="38100" dir="2700000" algn="tl">
                    <a:srgbClr val="000000">
                      <a:alpha val="43137"/>
                    </a:srgbClr>
                  </a:outerShdw>
                </a:effectLst>
              </a:rPr>
              <a:t>were some of you; but you were ﻿</a:t>
            </a:r>
            <a:r>
              <a:rPr lang="en-US" sz="2800" b="1" dirty="0" smtClean="0">
                <a:effectLst>
                  <a:outerShdw blurRad="38100" dist="38100" dir="2700000" algn="tl">
                    <a:srgbClr val="000000">
                      <a:alpha val="43137"/>
                    </a:srgbClr>
                  </a:outerShdw>
                </a:effectLst>
              </a:rPr>
              <a:t>washed</a:t>
            </a:r>
            <a:r>
              <a:rPr lang="en-US" sz="2800" b="1" dirty="0">
                <a:effectLst>
                  <a:outerShdw blurRad="38100" dist="38100" dir="2700000" algn="tl">
                    <a:srgbClr val="000000">
                      <a:alpha val="43137"/>
                    </a:srgbClr>
                  </a:outerShdw>
                </a:effectLst>
              </a:rPr>
              <a:t>, but you were </a:t>
            </a:r>
            <a:r>
              <a:rPr lang="en-US" sz="2800" b="1" dirty="0" smtClean="0">
                <a:effectLst>
                  <a:outerShdw blurRad="38100" dist="38100" dir="2700000" algn="tl">
                    <a:srgbClr val="000000">
                      <a:alpha val="43137"/>
                    </a:srgbClr>
                  </a:outerShdw>
                </a:effectLst>
              </a:rPr>
              <a:t>sanctified</a:t>
            </a:r>
            <a:r>
              <a:rPr lang="en-US" sz="2800" b="1" dirty="0">
                <a:effectLst>
                  <a:outerShdw blurRad="38100" dist="38100" dir="2700000" algn="tl">
                    <a:srgbClr val="000000">
                      <a:alpha val="43137"/>
                    </a:srgbClr>
                  </a:outerShdw>
                </a:effectLst>
              </a:rPr>
              <a:t>, but you were ﻿</a:t>
            </a:r>
            <a:r>
              <a:rPr lang="en-US" sz="2800" b="1" dirty="0" smtClean="0">
                <a:effectLst>
                  <a:outerShdw blurRad="38100" dist="38100" dir="2700000" algn="tl">
                    <a:srgbClr val="000000">
                      <a:alpha val="43137"/>
                    </a:srgbClr>
                  </a:outerShdw>
                </a:effectLst>
              </a:rPr>
              <a:t>justified </a:t>
            </a:r>
            <a:r>
              <a:rPr lang="en-US" sz="2800" b="1" dirty="0">
                <a:effectLst>
                  <a:outerShdw blurRad="38100" dist="38100" dir="2700000" algn="tl">
                    <a:srgbClr val="000000">
                      <a:alpha val="43137"/>
                    </a:srgbClr>
                  </a:outerShdw>
                </a:effectLst>
              </a:rPr>
              <a:t>in the name of the Lord Jesus Christ and in the Spirit of our God.</a:t>
            </a:r>
          </a:p>
          <a:p>
            <a:pPr algn="l"/>
            <a:endParaRPr lang="en-US" sz="2800" b="1" dirty="0" smtClean="0">
              <a:solidFill>
                <a:schemeClr val="tx1"/>
              </a:solidFill>
              <a:effectLst>
                <a:outerShdw blurRad="38100" dist="38100" dir="2700000" algn="tl">
                  <a:srgbClr val="000000">
                    <a:alpha val="43137"/>
                  </a:srgbClr>
                </a:outerShdw>
              </a:effectLst>
            </a:endParaRPr>
          </a:p>
          <a:p>
            <a:pPr algn="l"/>
            <a:endParaRPr lang="en-US" sz="2800" b="1" dirty="0" smtClean="0">
              <a:solidFill>
                <a:schemeClr val="tx1"/>
              </a:solidFill>
              <a:effectLst>
                <a:outerShdw blurRad="38100" dist="38100" dir="2700000" algn="tl">
                  <a:srgbClr val="000000">
                    <a:alpha val="43137"/>
                  </a:srgbClr>
                </a:outerShdw>
              </a:effectLst>
            </a:endParaRPr>
          </a:p>
          <a:p>
            <a:pPr marL="457200" indent="-457200" algn="l">
              <a:buAutoNum type="arabicPeriod"/>
            </a:pPr>
            <a:endParaRPr lang="en-US" sz="2400" b="1" dirty="0" smtClean="0">
              <a:effectLst>
                <a:outerShdw blurRad="38100" dist="38100" dir="2700000" algn="tl">
                  <a:srgbClr val="000000">
                    <a:alpha val="43137"/>
                  </a:srgbClr>
                </a:outerShdw>
              </a:effectLst>
            </a:endParaRPr>
          </a:p>
          <a:p>
            <a:pPr algn="l"/>
            <a:endParaRPr lang="en-US" sz="24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1564139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686799"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Healing from Sexual Sin and Wounds?</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pPr marL="457200" indent="-457200" algn="l">
              <a:spcAft>
                <a:spcPts val="1200"/>
              </a:spcAft>
              <a:buFont typeface="Arial" panose="020B0604020202020204" pitchFamily="34" charset="0"/>
              <a:buChar char="•"/>
            </a:pPr>
            <a:r>
              <a:rPr lang="en-US" b="1" dirty="0" smtClean="0">
                <a:effectLst>
                  <a:outerShdw blurRad="38100" dist="38100" dir="2700000" algn="tl">
                    <a:srgbClr val="000000">
                      <a:alpha val="43137"/>
                    </a:srgbClr>
                  </a:outerShdw>
                </a:effectLst>
              </a:rPr>
              <a:t>Break the secret</a:t>
            </a:r>
          </a:p>
          <a:p>
            <a:pPr marL="457200" indent="-457200" algn="l">
              <a:spcAft>
                <a:spcPts val="1200"/>
              </a:spcAft>
              <a:buFont typeface="Arial" panose="020B0604020202020204" pitchFamily="34" charset="0"/>
              <a:buChar char="•"/>
            </a:pPr>
            <a:r>
              <a:rPr lang="en-US" b="1" dirty="0" smtClean="0">
                <a:effectLst>
                  <a:outerShdw blurRad="38100" dist="38100" dir="2700000" algn="tl">
                    <a:srgbClr val="000000">
                      <a:alpha val="43137"/>
                    </a:srgbClr>
                  </a:outerShdw>
                </a:effectLst>
              </a:rPr>
              <a:t>Repent for your part</a:t>
            </a:r>
          </a:p>
          <a:p>
            <a:pPr marL="457200" indent="-457200" algn="l">
              <a:spcAft>
                <a:spcPts val="1200"/>
              </a:spcAft>
              <a:buFont typeface="Arial" panose="020B0604020202020204" pitchFamily="34" charset="0"/>
              <a:buChar char="•"/>
            </a:pPr>
            <a:r>
              <a:rPr lang="en-US" b="1" dirty="0" smtClean="0">
                <a:effectLst>
                  <a:outerShdw blurRad="38100" dist="38100" dir="2700000" algn="tl">
                    <a:srgbClr val="000000">
                      <a:alpha val="43137"/>
                    </a:srgbClr>
                  </a:outerShdw>
                </a:effectLst>
              </a:rPr>
              <a:t>Forgive others for their part</a:t>
            </a:r>
          </a:p>
          <a:p>
            <a:pPr marL="457200" indent="-457200" algn="l">
              <a:spcAft>
                <a:spcPts val="1200"/>
              </a:spcAft>
              <a:buFont typeface="Arial" panose="020B0604020202020204" pitchFamily="34" charset="0"/>
              <a:buChar char="•"/>
            </a:pPr>
            <a:r>
              <a:rPr lang="en-US" b="1" dirty="0" smtClean="0">
                <a:effectLst>
                  <a:outerShdw blurRad="38100" dist="38100" dir="2700000" algn="tl">
                    <a:srgbClr val="000000">
                      <a:alpha val="43137"/>
                    </a:srgbClr>
                  </a:outerShdw>
                </a:effectLst>
              </a:rPr>
              <a:t>Seek counsel from qualified/trained people</a:t>
            </a:r>
          </a:p>
          <a:p>
            <a:pPr marL="457200" indent="-457200" algn="l">
              <a:spcAft>
                <a:spcPts val="1200"/>
              </a:spcAft>
              <a:buFont typeface="Arial" panose="020B0604020202020204" pitchFamily="34" charset="0"/>
              <a:buChar char="•"/>
            </a:pPr>
            <a:r>
              <a:rPr lang="en-US" b="1" dirty="0" smtClean="0">
                <a:effectLst>
                  <a:outerShdw blurRad="38100" dist="38100" dir="2700000" algn="tl">
                    <a:srgbClr val="000000">
                      <a:alpha val="43137"/>
                    </a:srgbClr>
                  </a:outerShdw>
                </a:effectLst>
              </a:rPr>
              <a:t>Seek support and accountability</a:t>
            </a:r>
          </a:p>
          <a:p>
            <a:pPr marL="457200" indent="-457200" algn="l">
              <a:spcAft>
                <a:spcPts val="1200"/>
              </a:spcAft>
              <a:buFont typeface="Arial" panose="020B0604020202020204" pitchFamily="34" charset="0"/>
              <a:buChar char="•"/>
            </a:pPr>
            <a:r>
              <a:rPr lang="en-US" b="1" dirty="0" smtClean="0">
                <a:effectLst>
                  <a:outerShdw blurRad="38100" dist="38100" dir="2700000" algn="tl">
                    <a:srgbClr val="000000">
                      <a:alpha val="43137"/>
                    </a:srgbClr>
                  </a:outerShdw>
                </a:effectLst>
              </a:rPr>
              <a:t>Follow God’s plan for sexuality</a:t>
            </a:r>
          </a:p>
          <a:p>
            <a:pPr algn="l"/>
            <a:endParaRPr lang="en-US" sz="2800" dirty="0">
              <a:effectLst>
                <a:outerShdw blurRad="38100" dist="38100" dir="2700000" algn="tl">
                  <a:srgbClr val="000000">
                    <a:alpha val="43137"/>
                  </a:srgbClr>
                </a:outerShdw>
              </a:effectLst>
            </a:endParaRPr>
          </a:p>
          <a:p>
            <a:pPr algn="l"/>
            <a:endParaRPr lang="en-US" sz="2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420951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383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74639">
            <a:off x="6048619" y="1051044"/>
            <a:ext cx="2466975" cy="288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45670">
            <a:off x="487040" y="393322"/>
            <a:ext cx="2771775" cy="41058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52400"/>
            <a:ext cx="2814638" cy="37528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89275">
            <a:off x="2115326" y="2921026"/>
            <a:ext cx="2634996" cy="349151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3886200"/>
            <a:ext cx="3530330" cy="24765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8255">
            <a:off x="398925" y="3291557"/>
            <a:ext cx="3605648" cy="270423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696196">
            <a:off x="5227952" y="709843"/>
            <a:ext cx="2500312" cy="420572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6400" y="1524000"/>
            <a:ext cx="5718574" cy="3810000"/>
          </a:xfrm>
          <a:prstGeom prst="rect">
            <a:avLst/>
          </a:prstGeom>
        </p:spPr>
      </p:pic>
    </p:spTree>
    <p:extLst>
      <p:ext uri="{BB962C8B-B14F-4D97-AF65-F5344CB8AC3E}">
        <p14:creationId xmlns:p14="http://schemas.microsoft.com/office/powerpoint/2010/main" val="417389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9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752600"/>
            <a:ext cx="5107178" cy="3281362"/>
          </a:xfrm>
          <a:prstGeom prst="rect">
            <a:avLst/>
          </a:prstGeom>
        </p:spPr>
      </p:pic>
      <p:sp>
        <p:nvSpPr>
          <p:cNvPr id="14" name="Title 1"/>
          <p:cNvSpPr>
            <a:spLocks noGrp="1"/>
          </p:cNvSpPr>
          <p:nvPr>
            <p:ph type="ctrTitle"/>
          </p:nvPr>
        </p:nvSpPr>
        <p:spPr>
          <a:xfrm>
            <a:off x="152400" y="5181600"/>
            <a:ext cx="9067800" cy="1480457"/>
          </a:xfrm>
          <a:effectLst>
            <a:glow rad="101600">
              <a:schemeClr val="tx1">
                <a:alpha val="40000"/>
              </a:schemeClr>
            </a:glow>
          </a:effectLst>
        </p:spPr>
        <p:txBody>
          <a:bodyPr>
            <a:noAutofit/>
          </a:bodyPr>
          <a:lstStyle/>
          <a:p>
            <a:r>
              <a:rPr lang="en-US" sz="8000" b="1" dirty="0" smtClean="0">
                <a:ln w="0">
                  <a:noFill/>
                </a:ln>
                <a:solidFill>
                  <a:schemeClr val="tx2">
                    <a:lumMod val="90000"/>
                  </a:schemeClr>
                </a:solidFill>
                <a:effectLst>
                  <a:glow rad="63500">
                    <a:schemeClr val="bg1">
                      <a:alpha val="40000"/>
                    </a:schemeClr>
                  </a:glow>
                </a:effectLst>
                <a:latin typeface="+mn-lt"/>
                <a:ea typeface="Aegyptus" panose="020405020508060A0203" pitchFamily="18" charset="0"/>
                <a:cs typeface="Arial" panose="020B0604020202020204" pitchFamily="34" charset="0"/>
              </a:rPr>
              <a:t>Shame – Sex is Dirty</a:t>
            </a:r>
            <a:endParaRPr lang="en-US" sz="8000" b="1" dirty="0">
              <a:ln w="0">
                <a:noFill/>
              </a:ln>
              <a:solidFill>
                <a:schemeClr val="tx2">
                  <a:lumMod val="90000"/>
                </a:schemeClr>
              </a:solidFill>
              <a:effectLst>
                <a:glow rad="63500">
                  <a:schemeClr val="bg1">
                    <a:alpha val="40000"/>
                  </a:schemeClr>
                </a:glow>
              </a:effectLst>
              <a:latin typeface="+mn-lt"/>
              <a:ea typeface="Aegyptus" panose="020405020508060A0203" pitchFamily="18" charset="0"/>
              <a:cs typeface="Arial" panose="020B0604020202020204" pitchFamily="34" charset="0"/>
            </a:endParaRPr>
          </a:p>
        </p:txBody>
      </p:sp>
      <p:sp>
        <p:nvSpPr>
          <p:cNvPr id="15" name="Title 1"/>
          <p:cNvSpPr txBox="1">
            <a:spLocks/>
          </p:cNvSpPr>
          <p:nvPr/>
        </p:nvSpPr>
        <p:spPr>
          <a:xfrm>
            <a:off x="381000" y="-76200"/>
            <a:ext cx="8610600" cy="2133600"/>
          </a:xfrm>
          <a:prstGeom prst="rect">
            <a:avLst/>
          </a:prstGeom>
          <a:effectLst>
            <a:glow rad="101600">
              <a:schemeClr val="tx1">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smtClean="0">
                <a:ln w="0">
                  <a:noFill/>
                </a:ln>
                <a:solidFill>
                  <a:schemeClr val="tx2">
                    <a:lumMod val="90000"/>
                  </a:schemeClr>
                </a:solidFill>
                <a:effectLst>
                  <a:glow rad="63500">
                    <a:schemeClr val="bg1">
                      <a:alpha val="40000"/>
                    </a:schemeClr>
                  </a:glow>
                </a:effectLst>
                <a:latin typeface="+mn-lt"/>
                <a:ea typeface="Aegyptus" panose="020405020508060A0203" pitchFamily="18" charset="0"/>
                <a:cs typeface="Arial" panose="020B0604020202020204" pitchFamily="34" charset="0"/>
              </a:rPr>
              <a:t>Don’t Talk About It</a:t>
            </a:r>
            <a:endParaRPr lang="en-US" sz="8000" b="1" dirty="0">
              <a:ln w="0">
                <a:noFill/>
              </a:ln>
              <a:solidFill>
                <a:schemeClr val="tx2">
                  <a:lumMod val="90000"/>
                </a:schemeClr>
              </a:solidFill>
              <a:effectLst>
                <a:glow rad="63500">
                  <a:schemeClr val="bg1">
                    <a:alpha val="40000"/>
                  </a:schemeClr>
                </a:glow>
              </a:effectLst>
              <a:latin typeface="+mn-lt"/>
              <a:ea typeface="Aegyptus" panose="020405020508060A0203" pitchFamily="18" charset="0"/>
              <a:cs typeface="Arial" panose="020B0604020202020204" pitchFamily="34" charset="0"/>
            </a:endParaRPr>
          </a:p>
        </p:txBody>
      </p:sp>
    </p:spTree>
    <p:extLst>
      <p:ext uri="{BB962C8B-B14F-4D97-AF65-F5344CB8AC3E}">
        <p14:creationId xmlns:p14="http://schemas.microsoft.com/office/powerpoint/2010/main" val="205834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7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56" y="152400"/>
            <a:ext cx="9111343" cy="1470025"/>
          </a:xfrm>
          <a:effectLst>
            <a:glow rad="101600">
              <a:schemeClr val="tx1">
                <a:alpha val="40000"/>
              </a:schemeClr>
            </a:glow>
          </a:effectLst>
        </p:spPr>
        <p:txBody>
          <a:bodyPr>
            <a:noAutofit/>
          </a:bodyPr>
          <a:lstStyle/>
          <a:p>
            <a:r>
              <a:rPr lang="en-US" sz="8000" b="1" dirty="0" smtClean="0">
                <a:ln w="0">
                  <a:noFill/>
                </a:ln>
                <a:solidFill>
                  <a:schemeClr val="tx1">
                    <a:lumMod val="95000"/>
                  </a:schemeClr>
                </a:solidFill>
                <a:effectLst>
                  <a:glow rad="63500">
                    <a:schemeClr val="bg1">
                      <a:alpha val="40000"/>
                    </a:schemeClr>
                  </a:glow>
                </a:effectLst>
                <a:latin typeface="+mn-lt"/>
                <a:ea typeface="Aegyptus" panose="020405020508060A0203" pitchFamily="18" charset="0"/>
                <a:cs typeface="Arial" panose="020B0604020202020204" pitchFamily="34" charset="0"/>
              </a:rPr>
              <a:t>The Divine Design</a:t>
            </a:r>
            <a:endParaRPr lang="en-US" sz="8000" b="1" dirty="0">
              <a:ln w="0">
                <a:noFill/>
              </a:ln>
              <a:solidFill>
                <a:schemeClr val="tx1">
                  <a:lumMod val="95000"/>
                </a:schemeClr>
              </a:solidFill>
              <a:effectLst>
                <a:glow rad="63500">
                  <a:schemeClr val="bg1">
                    <a:alpha val="40000"/>
                  </a:schemeClr>
                </a:glow>
              </a:effectLst>
              <a:latin typeface="+mn-lt"/>
              <a:ea typeface="Aegyptus" panose="020405020508060A0203" pitchFamily="18"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447800"/>
            <a:ext cx="3581400" cy="3587233"/>
          </a:xfrm>
          <a:prstGeom prst="rect">
            <a:avLst/>
          </a:prstGeom>
        </p:spPr>
      </p:pic>
      <p:sp>
        <p:nvSpPr>
          <p:cNvPr id="7" name="Subtitle 2"/>
          <p:cNvSpPr txBox="1">
            <a:spLocks/>
          </p:cNvSpPr>
          <p:nvPr/>
        </p:nvSpPr>
        <p:spPr>
          <a:xfrm>
            <a:off x="228600" y="5181600"/>
            <a:ext cx="87630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400" b="1" smtClean="0">
                <a:ln>
                  <a:solidFill>
                    <a:schemeClr val="bg1">
                      <a:lumMod val="65000"/>
                      <a:lumOff val="35000"/>
                    </a:schemeClr>
                  </a:solidFill>
                </a:ln>
                <a:effectLst>
                  <a:glow rad="63500">
                    <a:schemeClr val="bg1">
                      <a:lumMod val="50000"/>
                      <a:lumOff val="50000"/>
                      <a:alpha val="40000"/>
                    </a:schemeClr>
                  </a:glow>
                  <a:outerShdw blurRad="50800" dist="38100" dir="8100000" algn="tr" rotWithShape="0">
                    <a:prstClr val="black">
                      <a:alpha val="40000"/>
                    </a:prstClr>
                  </a:outerShdw>
                </a:effectLst>
                <a:latin typeface="Arial Narrow" panose="020B0606020202030204" pitchFamily="34" charset="0"/>
              </a:rPr>
              <a:t>Part 3: The Beauty and Purpose of Sex</a:t>
            </a:r>
            <a:endParaRPr lang="en-US" sz="4400" b="1" dirty="0">
              <a:ln>
                <a:solidFill>
                  <a:schemeClr val="bg1">
                    <a:lumMod val="65000"/>
                    <a:lumOff val="35000"/>
                  </a:schemeClr>
                </a:solidFill>
              </a:ln>
              <a:effectLst>
                <a:glow rad="63500">
                  <a:schemeClr val="bg1">
                    <a:lumMod val="50000"/>
                    <a:lumOff val="50000"/>
                    <a:alpha val="40000"/>
                  </a:schemeClr>
                </a:glow>
                <a:outerShdw blurRad="50800" dist="38100" dir="8100000" algn="tr" rotWithShape="0">
                  <a:prstClr val="black">
                    <a:alpha val="40000"/>
                  </a:prstClr>
                </a:outerShdw>
              </a:effectLst>
              <a:latin typeface="Arial Narrow" panose="020B0606020202030204" pitchFamily="34" charset="0"/>
            </a:endParaRPr>
          </a:p>
        </p:txBody>
      </p:sp>
    </p:spTree>
    <p:extLst>
      <p:ext uri="{BB962C8B-B14F-4D97-AF65-F5344CB8AC3E}">
        <p14:creationId xmlns:p14="http://schemas.microsoft.com/office/powerpoint/2010/main" val="2237788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686799"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Divine Design Four Part Series</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pPr marL="514350" indent="-514350" algn="l">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God’s Amazing Creation of Man and Woman</a:t>
            </a:r>
          </a:p>
          <a:p>
            <a:pPr marL="971550" lvl="1" indent="-514350" algn="l">
              <a:buFont typeface="Arial" panose="020B0604020202020204" pitchFamily="34" charset="0"/>
              <a:buChar char="•"/>
            </a:pPr>
            <a:r>
              <a:rPr lang="en-US" sz="2400" b="1" dirty="0" smtClean="0">
                <a:effectLst>
                  <a:outerShdw blurRad="38100" dist="38100" dir="2700000" algn="tl">
                    <a:srgbClr val="000000">
                      <a:alpha val="43137"/>
                    </a:srgbClr>
                  </a:outerShdw>
                </a:effectLst>
              </a:rPr>
              <a:t>God’s original design for man and women</a:t>
            </a:r>
          </a:p>
          <a:p>
            <a:pPr marL="514350" indent="-514350" algn="l">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The Marriage Covenant</a:t>
            </a:r>
          </a:p>
          <a:p>
            <a:pPr marL="971550" lvl="1" indent="-514350" algn="l">
              <a:buFont typeface="Arial" panose="020B0604020202020204" pitchFamily="34" charset="0"/>
              <a:buChar char="•"/>
            </a:pPr>
            <a:r>
              <a:rPr lang="en-US" sz="2400" b="1" dirty="0" smtClean="0">
                <a:effectLst>
                  <a:outerShdw blurRad="38100" dist="38100" dir="2700000" algn="tl">
                    <a:srgbClr val="000000">
                      <a:alpha val="43137"/>
                    </a:srgbClr>
                  </a:outerShdw>
                </a:effectLst>
              </a:rPr>
              <a:t>Why God created marriage and the roles of husband and wife within a Godly marriage</a:t>
            </a:r>
          </a:p>
          <a:p>
            <a:pPr marL="514350" indent="-514350" algn="l">
              <a:buAutoNum type="arabicPeriod"/>
            </a:pPr>
            <a:r>
              <a:rPr lang="en-US" sz="2800" b="1" dirty="0" smtClean="0">
                <a:solidFill>
                  <a:srgbClr val="FFFF00"/>
                </a:solidFill>
                <a:effectLst>
                  <a:outerShdw blurRad="38100" dist="38100" dir="2700000" algn="tl">
                    <a:srgbClr val="000000">
                      <a:alpha val="43137"/>
                    </a:srgbClr>
                  </a:outerShdw>
                </a:effectLst>
              </a:rPr>
              <a:t>The Beauty and Purpose of Sex</a:t>
            </a:r>
          </a:p>
          <a:p>
            <a:pPr marL="971550" lvl="1" indent="-514350" algn="l">
              <a:buFont typeface="Arial" panose="020B0604020202020204" pitchFamily="34" charset="0"/>
              <a:buChar char="•"/>
            </a:pPr>
            <a:r>
              <a:rPr lang="en-US" sz="2400" b="1" dirty="0" smtClean="0">
                <a:solidFill>
                  <a:srgbClr val="FFC000"/>
                </a:solidFill>
                <a:effectLst>
                  <a:outerShdw blurRad="38100" dist="38100" dir="2700000" algn="tl">
                    <a:srgbClr val="000000">
                      <a:alpha val="43137"/>
                    </a:srgbClr>
                  </a:outerShdw>
                </a:effectLst>
              </a:rPr>
              <a:t>The purposes of sex and male and female sexuality</a:t>
            </a:r>
          </a:p>
          <a:p>
            <a:pPr marL="514350" indent="-514350" algn="l">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Dating God’s Way</a:t>
            </a:r>
          </a:p>
          <a:p>
            <a:pPr marL="971550" lvl="1" indent="-514350" algn="l">
              <a:buFont typeface="Arial" panose="020B0604020202020204" pitchFamily="34" charset="0"/>
              <a:buChar char="•"/>
            </a:pPr>
            <a:r>
              <a:rPr lang="en-US" sz="2400" b="1" dirty="0" smtClean="0">
                <a:effectLst>
                  <a:outerShdw blurRad="38100" dist="38100" dir="2700000" algn="tl">
                    <a:srgbClr val="000000">
                      <a:alpha val="43137"/>
                    </a:srgbClr>
                  </a:outerShdw>
                </a:effectLst>
              </a:rPr>
              <a:t>What the Bible says about dating and how to follow Godly dating principles into today’s society.</a:t>
            </a:r>
            <a:endParaRPr lang="en-US" sz="2400" dirty="0" smtClean="0">
              <a:effectLst>
                <a:outerShdw blurRad="38100" dist="38100" dir="2700000" algn="tl">
                  <a:srgbClr val="000000">
                    <a:alpha val="43137"/>
                  </a:srgbClr>
                </a:outerShdw>
              </a:effectLst>
            </a:endParaRPr>
          </a:p>
          <a:p>
            <a:pPr marL="457200" indent="-457200" algn="l">
              <a:buFont typeface="Arial" panose="020B0604020202020204" pitchFamily="34" charset="0"/>
              <a:buChar char="•"/>
            </a:pPr>
            <a:endParaRPr lang="en-US" sz="2800" dirty="0">
              <a:effectLst>
                <a:outerShdw blurRad="38100" dist="38100" dir="2700000" algn="tl">
                  <a:srgbClr val="000000">
                    <a:alpha val="43137"/>
                  </a:srgbClr>
                </a:outerShdw>
              </a:effectLst>
            </a:endParaRPr>
          </a:p>
          <a:p>
            <a:pPr algn="l"/>
            <a:endParaRPr lang="en-US" sz="2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15924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686799"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1 Corinthians 6:18-19</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pPr algn="l"/>
            <a:r>
              <a:rPr lang="en-US" b="1" dirty="0">
                <a:effectLst>
                  <a:outerShdw blurRad="38100" dist="38100" dir="2700000" algn="tl">
                    <a:srgbClr val="000000">
                      <a:alpha val="43137"/>
                    </a:srgbClr>
                  </a:outerShdw>
                </a:effectLst>
              </a:rPr>
              <a:t>﻿Flee immorality. Every </a:t>
            </a:r>
            <a:r>
              <a:rPr lang="en-US" b="1" i="1" dirty="0">
                <a:effectLst>
                  <a:outerShdw blurRad="38100" dist="38100" dir="2700000" algn="tl">
                    <a:srgbClr val="000000">
                      <a:alpha val="43137"/>
                    </a:srgbClr>
                  </a:outerShdw>
                </a:effectLst>
              </a:rPr>
              <a:t>other </a:t>
            </a:r>
            <a:r>
              <a:rPr lang="en-US" b="1" dirty="0">
                <a:effectLst>
                  <a:outerShdw blurRad="38100" dist="38100" dir="2700000" algn="tl">
                    <a:srgbClr val="000000">
                      <a:alpha val="43137"/>
                    </a:srgbClr>
                  </a:outerShdw>
                </a:effectLst>
              </a:rPr>
              <a:t>sin that a man commits is outside the body, but the ﻿immoral man sins against his own body. 19 Or ﻿do you not know that ﻿﻿your body is a ﻿﻿temple of the Holy Spirit who is in you, whom you have from ﻿﻿God, and that ﻿ ﻿you are not your own? </a:t>
            </a:r>
            <a:endParaRPr lang="en-US" b="1" dirty="0">
              <a:effectLst>
                <a:outerShdw blurRad="38100" dist="38100" dir="2700000" algn="tl">
                  <a:srgbClr val="000000">
                    <a:alpha val="43137"/>
                  </a:srgbClr>
                </a:outerShdw>
              </a:effectLst>
            </a:endParaRPr>
          </a:p>
          <a:p>
            <a:pPr algn="l"/>
            <a:r>
              <a:rPr lang="en-US" sz="3000" dirty="0" smtClean="0">
                <a:effectLst>
                  <a:outerShdw blurRad="38100" dist="38100" dir="2700000" algn="tl">
                    <a:srgbClr val="000000">
                      <a:alpha val="43137"/>
                    </a:srgbClr>
                  </a:outerShdw>
                </a:effectLst>
              </a:rPr>
              <a:t> </a:t>
            </a:r>
            <a:endParaRPr lang="en-US" sz="30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3661799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686799"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Genesis 2:21-25</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pPr algn="l"/>
            <a:r>
              <a:rPr lang="en-US" sz="2000" dirty="0" smtClean="0">
                <a:effectLst>
                  <a:outerShdw blurRad="38100" dist="38100" dir="2700000" algn="tl">
                    <a:srgbClr val="000000">
                      <a:alpha val="43137"/>
                    </a:srgbClr>
                  </a:outerShdw>
                </a:effectLst>
              </a:rPr>
              <a:t>21</a:t>
            </a:r>
            <a:r>
              <a:rPr lang="en-US" sz="3000" dirty="0">
                <a:effectLst>
                  <a:outerShdw blurRad="38100" dist="38100" dir="2700000" algn="tl">
                    <a:srgbClr val="000000">
                      <a:alpha val="43137"/>
                    </a:srgbClr>
                  </a:outerShdw>
                </a:effectLst>
              </a:rPr>
              <a:t> So the Lord God caused a ﻿﻿deep sleep to fall upon the man, and he slept; then </a:t>
            </a:r>
            <a:r>
              <a:rPr lang="en-US" sz="3000" dirty="0">
                <a:solidFill>
                  <a:schemeClr val="tx1"/>
                </a:solidFill>
                <a:effectLst>
                  <a:outerShdw blurRad="38100" dist="38100" dir="2700000" algn="tl">
                    <a:srgbClr val="000000">
                      <a:alpha val="43137"/>
                    </a:srgbClr>
                  </a:outerShdw>
                </a:effectLst>
              </a:rPr>
              <a:t>He took one of his ribs and closed up the flesh at that place</a:t>
            </a:r>
            <a:r>
              <a:rPr lang="en-US" sz="3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22</a:t>
            </a:r>
            <a:r>
              <a:rPr lang="en-US" sz="3000" dirty="0">
                <a:effectLst>
                  <a:outerShdw blurRad="38100" dist="38100" dir="2700000" algn="tl">
                    <a:srgbClr val="000000">
                      <a:alpha val="43137"/>
                    </a:srgbClr>
                  </a:outerShdw>
                </a:effectLst>
              </a:rPr>
              <a:t> </a:t>
            </a:r>
            <a:r>
              <a:rPr lang="en-US" sz="3000" dirty="0" smtClean="0">
                <a:effectLst>
                  <a:outerShdw blurRad="38100" dist="38100" dir="2700000" algn="tl">
                    <a:srgbClr val="000000">
                      <a:alpha val="43137"/>
                    </a:srgbClr>
                  </a:outerShdw>
                </a:effectLst>
              </a:rPr>
              <a:t>The </a:t>
            </a:r>
            <a:r>
              <a:rPr lang="en-US" sz="3000" dirty="0">
                <a:effectLst>
                  <a:outerShdw blurRad="38100" dist="38100" dir="2700000" algn="tl">
                    <a:srgbClr val="000000">
                      <a:alpha val="43137"/>
                    </a:srgbClr>
                  </a:outerShdw>
                </a:effectLst>
              </a:rPr>
              <a:t>Lord God ﻿﻿fashioned into a woman ﻿ ﻿the rib which He had taken from the man, and brought her to the man</a:t>
            </a:r>
            <a:r>
              <a:rPr lang="en-US" sz="30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man said, “This is now bone of my bones, And flesh of my flesh; She shall be called ﻿Woman, Because ﻿she was taken out of ﻿Man.” ﻿</a:t>
            </a:r>
            <a:r>
              <a:rPr lang="en-US" sz="2000" dirty="0" smtClean="0">
                <a:effectLst>
                  <a:outerShdw blurRad="38100" dist="38100" dir="2700000" algn="tl">
                    <a:srgbClr val="000000">
                      <a:alpha val="43137"/>
                    </a:srgbClr>
                  </a:outerShdw>
                </a:effectLst>
              </a:rPr>
              <a:t>24</a:t>
            </a:r>
            <a:r>
              <a:rPr lang="en-US" sz="2800" dirty="0" smtClean="0">
                <a:effectLst>
                  <a:outerShdw blurRad="38100" dist="38100" dir="2700000" algn="tl">
                    <a:srgbClr val="000000">
                      <a:alpha val="43137"/>
                    </a:srgbClr>
                  </a:outerShdw>
                </a:effectLst>
              </a:rPr>
              <a:t> For </a:t>
            </a:r>
            <a:r>
              <a:rPr lang="en-US" sz="2800" dirty="0">
                <a:effectLst>
                  <a:outerShdw blurRad="38100" dist="38100" dir="2700000" algn="tl">
                    <a:srgbClr val="000000">
                      <a:alpha val="43137"/>
                    </a:srgbClr>
                  </a:outerShdw>
                </a:effectLst>
              </a:rPr>
              <a:t>this reason a man shall leave his father and his mother, and be joined to his wife; and they shall become one flesh. </a:t>
            </a:r>
            <a:r>
              <a:rPr lang="en-US" sz="2000" dirty="0" smtClean="0">
                <a:effectLst>
                  <a:outerShdw blurRad="38100" dist="38100" dir="2700000" algn="tl">
                    <a:srgbClr val="000000">
                      <a:alpha val="43137"/>
                    </a:srgbClr>
                  </a:outerShdw>
                </a:effectLst>
              </a:rPr>
              <a:t>25</a:t>
            </a:r>
            <a:r>
              <a:rPr lang="en-US" sz="2800" dirty="0">
                <a:effectLst>
                  <a:outerShdw blurRad="38100" dist="38100" dir="2700000" algn="tl">
                    <a:srgbClr val="000000">
                      <a:alpha val="43137"/>
                    </a:srgbClr>
                  </a:outerShdw>
                </a:effectLst>
              </a:rPr>
              <a:t>  ﻿And the man and his wife were both naked and were not ashamed. </a:t>
            </a:r>
          </a:p>
          <a:p>
            <a:pPr algn="l"/>
            <a:endParaRPr lang="en-US" sz="2800" dirty="0">
              <a:effectLst>
                <a:outerShdw blurRad="38100" dist="38100" dir="2700000" algn="tl">
                  <a:srgbClr val="000000">
                    <a:alpha val="43137"/>
                  </a:srgbClr>
                </a:outerShdw>
              </a:effectLst>
            </a:endParaRPr>
          </a:p>
          <a:p>
            <a:pPr algn="l"/>
            <a:r>
              <a:rPr lang="en-US" sz="3000" dirty="0" smtClean="0">
                <a:effectLst>
                  <a:outerShdw blurRad="38100" dist="38100" dir="2700000" algn="tl">
                    <a:srgbClr val="000000">
                      <a:alpha val="43137"/>
                    </a:srgbClr>
                  </a:outerShdw>
                </a:effectLst>
              </a:rPr>
              <a:t> </a:t>
            </a:r>
            <a:endParaRPr lang="en-US" sz="30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421294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686799" cy="838200"/>
          </a:xfrm>
          <a:effectLst>
            <a:glow rad="101600">
              <a:schemeClr val="tx1">
                <a:alpha val="40000"/>
              </a:schemeClr>
            </a:glow>
          </a:effectLst>
        </p:spPr>
        <p:txBody>
          <a:bodyPr>
            <a:noAutofit/>
          </a:bodyPr>
          <a:lstStyle/>
          <a:p>
            <a:pPr algn="l"/>
            <a:r>
              <a:rPr lang="en-US" sz="4000" b="1" dirty="0" smtClean="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rPr>
              <a:t>Creation of Male and Female Sexuality</a:t>
            </a:r>
            <a:endParaRPr lang="en-US" sz="4000" b="1" dirty="0">
              <a:ln w="0">
                <a:noFill/>
              </a:ln>
              <a:effectLst>
                <a:outerShdw blurRad="38100" dist="38100" dir="2700000" algn="tl">
                  <a:srgbClr val="000000">
                    <a:alpha val="43137"/>
                  </a:srgbClr>
                </a:outerShdw>
              </a:effectLst>
              <a:latin typeface="+mn-lt"/>
              <a:ea typeface="Aegyptus" panose="020405020508060A0203" pitchFamily="18" charset="0"/>
              <a:cs typeface="Arial" panose="020B0604020202020204" pitchFamily="34" charset="0"/>
            </a:endParaRPr>
          </a:p>
        </p:txBody>
      </p:sp>
      <p:sp>
        <p:nvSpPr>
          <p:cNvPr id="3" name="Subtitle 2"/>
          <p:cNvSpPr>
            <a:spLocks noGrp="1"/>
          </p:cNvSpPr>
          <p:nvPr>
            <p:ph type="subTitle" idx="1"/>
          </p:nvPr>
        </p:nvSpPr>
        <p:spPr>
          <a:xfrm>
            <a:off x="152400" y="990600"/>
            <a:ext cx="8763000" cy="5638800"/>
          </a:xfrm>
        </p:spPr>
        <p:txBody>
          <a:bodyPr>
            <a:noAutofit/>
          </a:bodyPr>
          <a:lstStyle/>
          <a:p>
            <a:pPr algn="l"/>
            <a:r>
              <a:rPr lang="en-US" sz="2800" b="1" dirty="0" smtClean="0">
                <a:solidFill>
                  <a:srgbClr val="FFC000"/>
                </a:solidFill>
                <a:effectLst>
                  <a:outerShdw blurRad="38100" dist="38100" dir="2700000" algn="tl">
                    <a:srgbClr val="000000">
                      <a:alpha val="43137"/>
                    </a:srgbClr>
                  </a:outerShdw>
                </a:effectLst>
              </a:rPr>
              <a:t>God commanded them to come together and become ‘One Flesh’ – the man is to be ‘joined’ to his wife.</a:t>
            </a:r>
          </a:p>
          <a:p>
            <a:pPr marL="457200" indent="-457200" algn="l">
              <a:buFont typeface="Arial" panose="020B0604020202020204" pitchFamily="34" charset="0"/>
              <a:buChar char="•"/>
            </a:pPr>
            <a:r>
              <a:rPr lang="en-US" sz="2400" b="1" dirty="0" smtClean="0">
                <a:effectLst>
                  <a:outerShdw blurRad="38100" dist="38100" dir="2700000" algn="tl">
                    <a:srgbClr val="000000">
                      <a:alpha val="43137"/>
                    </a:srgbClr>
                  </a:outerShdw>
                </a:effectLst>
              </a:rPr>
              <a:t>‘One Flesh’ – Refers to not only sexually coming together but becoming one spiritually</a:t>
            </a:r>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emotionally </a:t>
            </a:r>
            <a:r>
              <a:rPr lang="en-US" sz="2400" b="1" dirty="0">
                <a:effectLst>
                  <a:outerShdw blurRad="38100" dist="38100" dir="2700000" algn="tl">
                    <a:srgbClr val="000000">
                      <a:alpha val="43137"/>
                    </a:srgbClr>
                  </a:outerShdw>
                </a:effectLst>
              </a:rPr>
              <a:t>and </a:t>
            </a:r>
            <a:r>
              <a:rPr lang="en-US" sz="2400" b="1" dirty="0" smtClean="0">
                <a:effectLst>
                  <a:outerShdw blurRad="38100" dist="38100" dir="2700000" algn="tl">
                    <a:srgbClr val="000000">
                      <a:alpha val="43137"/>
                    </a:srgbClr>
                  </a:outerShdw>
                </a:effectLst>
              </a:rPr>
              <a:t>physically </a:t>
            </a:r>
          </a:p>
          <a:p>
            <a:pPr marL="457200" indent="-457200" algn="l">
              <a:buFont typeface="Arial" panose="020B0604020202020204" pitchFamily="34" charset="0"/>
              <a:buChar char="•"/>
            </a:pPr>
            <a:r>
              <a:rPr lang="en-US" sz="2400" b="1" dirty="0" smtClean="0">
                <a:effectLst>
                  <a:outerShdw blurRad="38100" dist="38100" dir="2700000" algn="tl">
                    <a:srgbClr val="000000">
                      <a:alpha val="43137"/>
                    </a:srgbClr>
                  </a:outerShdw>
                </a:effectLst>
              </a:rPr>
              <a:t>‘Joined’ – Be united with…implying continual relationship.</a:t>
            </a:r>
          </a:p>
          <a:p>
            <a:pPr algn="l"/>
            <a:r>
              <a:rPr lang="en-US" sz="2800" b="1" dirty="0" smtClean="0">
                <a:solidFill>
                  <a:srgbClr val="FFC000"/>
                </a:solidFill>
                <a:effectLst>
                  <a:outerShdw blurRad="38100" dist="38100" dir="2700000" algn="tl">
                    <a:srgbClr val="000000">
                      <a:alpha val="43137"/>
                    </a:srgbClr>
                  </a:outerShdw>
                </a:effectLst>
              </a:rPr>
              <a:t>They were naked and not ashamed</a:t>
            </a:r>
          </a:p>
          <a:p>
            <a:pPr marL="457200" indent="-457200" algn="l">
              <a:buFont typeface="Arial" panose="020B0604020202020204" pitchFamily="34" charset="0"/>
              <a:buChar char="•"/>
            </a:pPr>
            <a:r>
              <a:rPr lang="en-US" sz="2400" b="1" dirty="0" smtClean="0">
                <a:effectLst>
                  <a:outerShdw blurRad="38100" dist="38100" dir="2700000" algn="tl">
                    <a:srgbClr val="000000">
                      <a:alpha val="43137"/>
                    </a:srgbClr>
                  </a:outerShdw>
                </a:effectLst>
              </a:rPr>
              <a:t>Why mention this? Because the fall of man caused shame to fall onto male and female sexuality</a:t>
            </a:r>
            <a:endParaRPr lang="en-US" b="1" dirty="0" smtClean="0">
              <a:effectLst>
                <a:outerShdw blurRad="38100" dist="38100" dir="2700000" algn="tl">
                  <a:srgbClr val="000000">
                    <a:alpha val="43137"/>
                  </a:srgbClr>
                </a:outerShdw>
              </a:effectLst>
            </a:endParaRPr>
          </a:p>
          <a:p>
            <a:pPr marL="914400" lvl="1" indent="-457200" algn="l">
              <a:buFont typeface="Arial" panose="020B0604020202020204" pitchFamily="34" charset="0"/>
              <a:buChar char="•"/>
            </a:pPr>
            <a:endParaRPr lang="en-US" dirty="0" smtClean="0">
              <a:effectLst>
                <a:outerShdw blurRad="38100" dist="38100" dir="2700000" algn="tl">
                  <a:srgbClr val="000000">
                    <a:alpha val="43137"/>
                  </a:srgbClr>
                </a:outerShdw>
              </a:effectLst>
            </a:endParaRPr>
          </a:p>
          <a:p>
            <a:pPr marL="457200" indent="-457200" algn="l">
              <a:buFont typeface="Arial" panose="020B0604020202020204" pitchFamily="34" charset="0"/>
              <a:buChar char="•"/>
            </a:pPr>
            <a:endParaRPr lang="en-US" sz="2800" dirty="0">
              <a:effectLst>
                <a:outerShdw blurRad="38100" dist="38100" dir="2700000" algn="tl">
                  <a:srgbClr val="000000">
                    <a:alpha val="43137"/>
                  </a:srgbClr>
                </a:outerShdw>
              </a:effectLst>
            </a:endParaRPr>
          </a:p>
          <a:p>
            <a:pPr algn="l"/>
            <a:endParaRPr lang="en-US" sz="2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5791200"/>
            <a:ext cx="918737" cy="920233"/>
          </a:xfrm>
          <a:prstGeom prst="rect">
            <a:avLst/>
          </a:prstGeom>
        </p:spPr>
      </p:pic>
    </p:spTree>
    <p:extLst>
      <p:ext uri="{BB962C8B-B14F-4D97-AF65-F5344CB8AC3E}">
        <p14:creationId xmlns:p14="http://schemas.microsoft.com/office/powerpoint/2010/main" val="39996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6069</TotalTime>
  <Words>1269</Words>
  <Application>Microsoft Office PowerPoint</Application>
  <PresentationFormat>On-screen Show (4:3)</PresentationFormat>
  <Paragraphs>141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Shame – Sex is Dirty</vt:lpstr>
      <vt:lpstr>The Divine Design</vt:lpstr>
      <vt:lpstr>Divine Design Four Part Series</vt:lpstr>
      <vt:lpstr>1 Corinthians 6:18-19</vt:lpstr>
      <vt:lpstr>Genesis 2:21-25</vt:lpstr>
      <vt:lpstr>Creation of Male and Female Sexuality</vt:lpstr>
      <vt:lpstr>4 Biblical Purposes for Sex</vt:lpstr>
      <vt:lpstr>4 Biblical Purposes for Sex</vt:lpstr>
      <vt:lpstr>PowerPoint Presentation</vt:lpstr>
      <vt:lpstr>The Divine Design – The Body</vt:lpstr>
      <vt:lpstr>The Divine Design – The Brain</vt:lpstr>
      <vt:lpstr>PowerPoint Presentation</vt:lpstr>
      <vt:lpstr>Satan’s Plan</vt:lpstr>
      <vt:lpstr>Stats To Consider</vt:lpstr>
      <vt:lpstr>Sex Outside of God’s Design - Adultery</vt:lpstr>
      <vt:lpstr>Sexual Behaviors Outside of God’s Design</vt:lpstr>
      <vt:lpstr>What Does ‘Porneia’ Include?</vt:lpstr>
      <vt:lpstr>Sex Outside of Marriage – ‘My Justification’</vt:lpstr>
      <vt:lpstr>What Does ‘Porneia’ Include?</vt:lpstr>
      <vt:lpstr>‘Porneia’ &amp; Homosexuality</vt:lpstr>
      <vt:lpstr>Biblical Arguments Used For Homosexuality</vt:lpstr>
      <vt:lpstr>Biblical Truth is not Hate Speech</vt:lpstr>
      <vt:lpstr>PowerPoint Presentation</vt:lpstr>
      <vt:lpstr>1 Corinthians 6:9-11</vt:lpstr>
      <vt:lpstr>Healing from Sexual Sin and Wounds?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Divine Design</dc:title>
  <dc:creator>Scott Wiens</dc:creator>
  <cp:lastModifiedBy>Scott Wiens</cp:lastModifiedBy>
  <cp:revision>87</cp:revision>
  <dcterms:created xsi:type="dcterms:W3CDTF">2014-09-19T23:12:31Z</dcterms:created>
  <dcterms:modified xsi:type="dcterms:W3CDTF">2014-11-16T12:53:20Z</dcterms:modified>
</cp:coreProperties>
</file>