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3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1" d="100"/>
          <a:sy n="61" d="100"/>
        </p:scale>
        <p:origin x="-198" y="-10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E105E1-9889-413F-B4D2-B58B66D47273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1A64F-2007-4101-84D4-08B8BFD64B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94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9C025-EBB5-4A70-8ADD-93EA241BC4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7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9C025-EBB5-4A70-8ADD-93EA241BC4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709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9C025-EBB5-4A70-8ADD-93EA241BC4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70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9C025-EBB5-4A70-8ADD-93EA241BC4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70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9C025-EBB5-4A70-8ADD-93EA241BC4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70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9C025-EBB5-4A70-8ADD-93EA241BC4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70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9C025-EBB5-4A70-8ADD-93EA241BC4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70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9C025-EBB5-4A70-8ADD-93EA241BC4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70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9C025-EBB5-4A70-8ADD-93EA241BC4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70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9C025-EBB5-4A70-8ADD-93EA241BC4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709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9C025-EBB5-4A70-8ADD-93EA241BC4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870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65D8-AB7D-4FBA-867C-74E41BCEAB79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82D6-8D1C-406C-BF3C-63433ADF6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41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65D8-AB7D-4FBA-867C-74E41BCEAB79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82D6-8D1C-406C-BF3C-63433ADF6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1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65D8-AB7D-4FBA-867C-74E41BCEAB79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82D6-8D1C-406C-BF3C-63433ADF6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04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65D8-AB7D-4FBA-867C-74E41BCEAB79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82D6-8D1C-406C-BF3C-63433ADF6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5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65D8-AB7D-4FBA-867C-74E41BCEAB79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82D6-8D1C-406C-BF3C-63433ADF6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6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65D8-AB7D-4FBA-867C-74E41BCEAB79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82D6-8D1C-406C-BF3C-63433ADF6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98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65D8-AB7D-4FBA-867C-74E41BCEAB79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82D6-8D1C-406C-BF3C-63433ADF6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59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65D8-AB7D-4FBA-867C-74E41BCEAB79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82D6-8D1C-406C-BF3C-63433ADF6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59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65D8-AB7D-4FBA-867C-74E41BCEAB79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82D6-8D1C-406C-BF3C-63433ADF6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652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65D8-AB7D-4FBA-867C-74E41BCEAB79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82D6-8D1C-406C-BF3C-63433ADF6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37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65D8-AB7D-4FBA-867C-74E41BCEAB79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C82D6-8D1C-406C-BF3C-63433ADF6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21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B65D8-AB7D-4FBA-867C-74E41BCEAB79}" type="datetimeFigureOut">
              <a:rPr lang="en-US" smtClean="0"/>
              <a:t>12/13/2014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C82D6-8D1C-406C-BF3C-63433ADF69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07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459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>
                    <a:schemeClr val="tx1"/>
                  </a:glow>
                </a:effectLst>
              </a:rPr>
              <a:t>Foreshadow/Typology</a:t>
            </a:r>
            <a:endParaRPr lang="en-US" sz="6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>
                  <a:schemeClr val="tx1"/>
                </a:glo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304800" y="1905000"/>
            <a:ext cx="8458200" cy="4000502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z="8000" b="1" dirty="0">
                <a:ln w="19050">
                  <a:noFill/>
                </a:ln>
                <a:solidFill>
                  <a:srgbClr val="FFFF66"/>
                </a:solidFill>
                <a:effectLst>
                  <a:glow>
                    <a:schemeClr val="tx1"/>
                  </a:glow>
                </a:effectLst>
              </a:rPr>
              <a:t>“A picture is worth </a:t>
            </a:r>
            <a:br>
              <a:rPr lang="en-US" sz="8000" b="1" dirty="0">
                <a:ln w="19050">
                  <a:noFill/>
                </a:ln>
                <a:solidFill>
                  <a:srgbClr val="FFFF66"/>
                </a:solidFill>
                <a:effectLst>
                  <a:glow>
                    <a:schemeClr val="tx1"/>
                  </a:glow>
                </a:effectLst>
              </a:rPr>
            </a:br>
            <a:r>
              <a:rPr lang="en-US" sz="8000" b="1" dirty="0">
                <a:ln w="19050">
                  <a:noFill/>
                </a:ln>
                <a:solidFill>
                  <a:srgbClr val="FFFF66"/>
                </a:solidFill>
                <a:effectLst>
                  <a:glow>
                    <a:schemeClr val="tx1"/>
                  </a:glow>
                </a:effectLst>
              </a:rPr>
              <a:t> a thousand words”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6027018"/>
            <a:ext cx="2648400" cy="825502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2229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56" y="353649"/>
            <a:ext cx="3534188" cy="243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626577" y="762000"/>
            <a:ext cx="3892448" cy="1295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5000" b="1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Foreshadows</a:t>
            </a:r>
            <a:br>
              <a:rPr lang="en-US" sz="5000" b="1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</a:br>
            <a:r>
              <a:rPr lang="en-US" sz="5000" b="1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of Jesus</a:t>
            </a:r>
            <a:endParaRPr lang="en-US" sz="5000" b="1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6027018"/>
            <a:ext cx="2648400" cy="825502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322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>
                    <a:schemeClr val="tx1"/>
                  </a:glow>
                </a:effectLst>
              </a:rPr>
              <a:t>Acts 2:30-36</a:t>
            </a:r>
            <a:endParaRPr lang="en-US" sz="6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>
                  <a:schemeClr val="tx1"/>
                </a:glo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285751" y="1143000"/>
            <a:ext cx="8572500" cy="4762502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000" b="1" baseline="30000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30</a:t>
            </a:r>
            <a:r>
              <a:rPr lang="en-US" sz="4000" b="1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 But he (David) was a prophet and knew that God had promised him on oath that he would place one of his descendants on his throne. </a:t>
            </a:r>
            <a:r>
              <a:rPr lang="en-US" sz="4000" b="1" baseline="30000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31</a:t>
            </a:r>
            <a:r>
              <a:rPr lang="en-US" sz="4000" b="1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 Seeing what was to come, he spoke of the resurrection of the Messiah, that he was not abandoned to the realm of the dead, nor did his body see </a:t>
            </a:r>
            <a:r>
              <a:rPr lang="en-US" sz="4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decay… </a:t>
            </a:r>
            <a:endParaRPr lang="en-US" sz="4000" b="1" dirty="0">
              <a:ln w="19050">
                <a:noFill/>
              </a:ln>
              <a:solidFill>
                <a:schemeClr val="bg1"/>
              </a:solidFill>
              <a:effectLst>
                <a:glow>
                  <a:schemeClr val="tx1"/>
                </a:glo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6027018"/>
            <a:ext cx="2648400" cy="825502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646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>
                    <a:schemeClr val="tx1"/>
                  </a:glow>
                </a:effectLst>
              </a:rPr>
              <a:t>Acts 2:30-36</a:t>
            </a:r>
            <a:endParaRPr lang="en-US" sz="6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>
                  <a:schemeClr val="tx1"/>
                </a:glo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285751" y="1143000"/>
            <a:ext cx="8572500" cy="4762502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…</a:t>
            </a:r>
            <a:r>
              <a:rPr lang="en-US" sz="4000" b="1" baseline="30000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34</a:t>
            </a:r>
            <a:r>
              <a:rPr lang="en-US" sz="4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 </a:t>
            </a:r>
            <a:r>
              <a:rPr lang="en-US" sz="4000" b="1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For David did not ascend to heaven, and yet he said</a:t>
            </a:r>
            <a:r>
              <a:rPr lang="en-US" sz="4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, “‘</a:t>
            </a:r>
            <a:r>
              <a:rPr lang="en-US" sz="4000" b="1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The Lord said to my Lord</a:t>
            </a:r>
            <a:r>
              <a:rPr lang="en-US" sz="4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: “</a:t>
            </a:r>
            <a:r>
              <a:rPr lang="en-US" sz="4000" b="1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Sit at my right </a:t>
            </a:r>
            <a:r>
              <a:rPr lang="en-US" sz="4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hand </a:t>
            </a:r>
            <a:r>
              <a:rPr lang="en-US" sz="4000" b="1" baseline="30000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35</a:t>
            </a:r>
            <a:r>
              <a:rPr lang="en-US" sz="4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 </a:t>
            </a:r>
            <a:r>
              <a:rPr lang="en-US" sz="4000" b="1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until I make your </a:t>
            </a:r>
            <a:r>
              <a:rPr lang="en-US" sz="4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enemies a </a:t>
            </a:r>
            <a:r>
              <a:rPr lang="en-US" sz="4000" b="1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footstool for your feet.”’ </a:t>
            </a:r>
            <a:r>
              <a:rPr lang="en-US" sz="3000" b="1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(Psalm </a:t>
            </a:r>
            <a:r>
              <a:rPr lang="en-US" sz="3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110:1)  </a:t>
            </a:r>
            <a:r>
              <a:rPr lang="en-US" sz="4000" b="1" baseline="30000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36</a:t>
            </a:r>
            <a:r>
              <a:rPr lang="en-US" sz="4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 </a:t>
            </a:r>
            <a:r>
              <a:rPr lang="en-US" sz="4000" b="1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“Therefore let all Israel be assured of this: God has made this Jesus, whom you crucified, both Lord and Messiah.”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endParaRPr lang="en-US" sz="4000" b="1" dirty="0">
              <a:ln w="19050">
                <a:noFill/>
              </a:ln>
              <a:solidFill>
                <a:schemeClr val="bg1"/>
              </a:solidFill>
              <a:effectLst>
                <a:glow>
                  <a:schemeClr val="tx1"/>
                </a:glo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6027018"/>
            <a:ext cx="2648400" cy="825502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08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56" y="353649"/>
            <a:ext cx="3534188" cy="243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979" y="353649"/>
            <a:ext cx="3463268" cy="243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21240000"/>
            </a:camera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3" y="3124200"/>
            <a:ext cx="3531284" cy="24611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626577" y="762000"/>
            <a:ext cx="3892448" cy="1295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5000" b="1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Foreshadows</a:t>
            </a:r>
            <a:br>
              <a:rPr lang="en-US" sz="5000" b="1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</a:br>
            <a:r>
              <a:rPr lang="en-US" sz="5000" b="1" dirty="0" smtClean="0">
                <a:solidFill>
                  <a:schemeClr val="bg1"/>
                </a:solidFill>
                <a:effectLst>
                  <a:glow rad="139700">
                    <a:schemeClr val="tx1"/>
                  </a:glow>
                </a:effectLst>
              </a:rPr>
              <a:t>of Jesus</a:t>
            </a:r>
            <a:endParaRPr lang="en-US" sz="5000" b="1" dirty="0">
              <a:solidFill>
                <a:schemeClr val="bg1"/>
              </a:solidFill>
              <a:effectLst>
                <a:glow rad="139700">
                  <a:schemeClr val="tx1"/>
                </a:glo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540" y="3124200"/>
            <a:ext cx="3635460" cy="24611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001" y="2262688"/>
            <a:ext cx="3503600" cy="3404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6027018"/>
            <a:ext cx="2648400" cy="825502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1955" y="5334000"/>
            <a:ext cx="9165956" cy="1524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0698" y="5357604"/>
            <a:ext cx="8839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5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>
                    <a:schemeClr val="tx1"/>
                  </a:glow>
                </a:effectLst>
              </a:rPr>
              <a:t>1 Corinthians </a:t>
            </a:r>
            <a:r>
              <a:rPr lang="en-US" sz="45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>
                    <a:schemeClr val="tx1"/>
                  </a:glow>
                </a:effectLst>
              </a:rPr>
              <a:t>5:7b  </a:t>
            </a:r>
            <a:r>
              <a:rPr lang="en-US" sz="45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For </a:t>
            </a:r>
            <a:r>
              <a:rPr lang="en-US" sz="4500" b="1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Christ, our Passover lamb, has been sacrificed</a:t>
            </a:r>
            <a:r>
              <a:rPr lang="en-US" sz="45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.</a:t>
            </a:r>
            <a:endParaRPr lang="en-US" sz="4500" b="1" dirty="0">
              <a:ln w="19050">
                <a:noFill/>
              </a:ln>
              <a:solidFill>
                <a:schemeClr val="bg1"/>
              </a:solidFill>
              <a:effectLst>
                <a:glow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882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>
                    <a:schemeClr val="tx1"/>
                  </a:glow>
                </a:effectLst>
              </a:rPr>
              <a:t>Luke 22:14-20</a:t>
            </a:r>
            <a:endParaRPr lang="en-US" sz="6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>
                  <a:schemeClr val="tx1"/>
                </a:glo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285751" y="914400"/>
            <a:ext cx="8572500" cy="4991102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000" b="1" baseline="30000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14</a:t>
            </a:r>
            <a:r>
              <a:rPr lang="en-US" sz="4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 </a:t>
            </a:r>
            <a:r>
              <a:rPr lang="en-US" sz="4000" b="1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When the hour came, Jesus and his apostles reclined at the table. </a:t>
            </a:r>
            <a:r>
              <a:rPr lang="en-US" sz="4000" b="1" baseline="30000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15</a:t>
            </a:r>
            <a:r>
              <a:rPr lang="en-US" sz="4000" b="1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 And he said to them, “I have eagerly desired to eat this Passover with you before I suffer. </a:t>
            </a:r>
            <a:r>
              <a:rPr lang="en-US" sz="4000" b="1" baseline="30000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16</a:t>
            </a:r>
            <a:r>
              <a:rPr lang="en-US" sz="4000" b="1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 For I tell you, I will not eat it again until it finds fulfillment in the kingdom of God</a:t>
            </a:r>
            <a:r>
              <a:rPr lang="en-US" sz="4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.” </a:t>
            </a:r>
            <a:r>
              <a:rPr lang="en-US" sz="4000" b="1" baseline="30000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17</a:t>
            </a:r>
            <a:r>
              <a:rPr lang="en-US" sz="4000" b="1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 After taking the cup, he gave thanks and said, “Take this and divide it among you. </a:t>
            </a:r>
            <a:endParaRPr lang="en-US" sz="4000" b="1" dirty="0">
              <a:ln w="19050">
                <a:noFill/>
              </a:ln>
              <a:solidFill>
                <a:schemeClr val="bg1"/>
              </a:solidFill>
              <a:effectLst>
                <a:glow>
                  <a:schemeClr val="tx1"/>
                </a:glo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6027018"/>
            <a:ext cx="2648400" cy="825502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709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>
                    <a:schemeClr val="tx1"/>
                  </a:glow>
                </a:effectLst>
              </a:rPr>
              <a:t>Luke 22:14-20</a:t>
            </a:r>
            <a:endParaRPr lang="en-US" sz="6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>
                  <a:schemeClr val="tx1"/>
                </a:glo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4991102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000" b="1" baseline="30000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18</a:t>
            </a:r>
            <a:r>
              <a:rPr lang="en-US" sz="4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 </a:t>
            </a:r>
            <a:r>
              <a:rPr lang="en-US" sz="4000" b="1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For I tell you I will not drink again from the fruit of the vine until the kingdom of God comes.” </a:t>
            </a:r>
            <a:r>
              <a:rPr lang="en-US" sz="4000" b="1" baseline="30000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19</a:t>
            </a:r>
            <a:r>
              <a:rPr lang="en-US" sz="4000" b="1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 And he took bread, gave thanks and broke it, and gave it to them, saying, “</a:t>
            </a:r>
            <a:r>
              <a:rPr lang="en-US" sz="4000" b="1" dirty="0">
                <a:ln w="19050">
                  <a:noFill/>
                </a:ln>
                <a:solidFill>
                  <a:srgbClr val="FFFF66"/>
                </a:solidFill>
                <a:effectLst>
                  <a:glow>
                    <a:schemeClr val="tx1"/>
                  </a:glow>
                </a:effectLst>
              </a:rPr>
              <a:t>This is my body given for you</a:t>
            </a:r>
            <a:r>
              <a:rPr lang="en-US" sz="4000" b="1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; do this in remembrance of me.” </a:t>
            </a:r>
            <a:r>
              <a:rPr lang="en-US" sz="4000" b="1" baseline="30000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20</a:t>
            </a:r>
            <a:r>
              <a:rPr lang="en-US" sz="4000" b="1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 In the same way, after the supper he took the cup, saying, “</a:t>
            </a:r>
            <a:r>
              <a:rPr lang="en-US" sz="4000" b="1" dirty="0">
                <a:ln w="19050">
                  <a:noFill/>
                </a:ln>
                <a:solidFill>
                  <a:srgbClr val="FFFF66"/>
                </a:solidFill>
                <a:effectLst>
                  <a:glow>
                    <a:schemeClr val="tx1"/>
                  </a:glow>
                </a:effectLst>
              </a:rPr>
              <a:t>This cup is the new covenant in my blood</a:t>
            </a:r>
            <a:r>
              <a:rPr lang="en-US" sz="4000" b="1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, which is poured out for you</a:t>
            </a:r>
            <a:r>
              <a:rPr lang="en-US" sz="4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.”</a:t>
            </a:r>
            <a:endParaRPr lang="en-US" sz="4000" b="1" dirty="0">
              <a:ln w="19050">
                <a:noFill/>
              </a:ln>
              <a:solidFill>
                <a:schemeClr val="bg1"/>
              </a:solidFill>
              <a:effectLst>
                <a:glow>
                  <a:schemeClr val="tx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373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49213"/>
            <a:ext cx="9255126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63" y="-49213"/>
            <a:ext cx="9255126" cy="696158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9926" y="2445771"/>
            <a:ext cx="5324474" cy="534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982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6200"/>
            <a:ext cx="8229600" cy="10668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>
                    <a:schemeClr val="tx1"/>
                  </a:glow>
                </a:effectLst>
              </a:rPr>
              <a:t>Hebrews 10:1-10</a:t>
            </a:r>
            <a:endParaRPr lang="en-US" sz="6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>
                  <a:schemeClr val="tx1"/>
                </a:glo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228601" y="1085849"/>
            <a:ext cx="8686800" cy="4781551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800" b="1" baseline="30000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1</a:t>
            </a:r>
            <a:r>
              <a:rPr lang="en-US" sz="48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 The </a:t>
            </a:r>
            <a:r>
              <a:rPr lang="en-US" sz="4800" b="1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law is </a:t>
            </a:r>
            <a:r>
              <a:rPr lang="en-US" sz="4800" b="1" dirty="0">
                <a:ln w="19050">
                  <a:noFill/>
                </a:ln>
                <a:solidFill>
                  <a:srgbClr val="FFFF66"/>
                </a:solidFill>
                <a:effectLst>
                  <a:glow>
                    <a:schemeClr val="tx1"/>
                  </a:glow>
                </a:effectLst>
              </a:rPr>
              <a:t>only a shadow of the good things that are coming-not the realities themselves</a:t>
            </a:r>
            <a:r>
              <a:rPr lang="en-US" sz="4800" b="1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. For this reason it can never, by the same sacrifices repeated endlessly year after year, make perfect those who draw near to worship. </a:t>
            </a:r>
            <a:endParaRPr lang="en-US" sz="4800" b="1" dirty="0">
              <a:ln w="19050">
                <a:noFill/>
              </a:ln>
              <a:solidFill>
                <a:srgbClr val="FFFF66"/>
              </a:solidFill>
              <a:effectLst>
                <a:glow>
                  <a:schemeClr val="tx1"/>
                </a:glo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6027018"/>
            <a:ext cx="2648400" cy="825502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681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09600" y="3733800"/>
            <a:ext cx="8077200" cy="914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55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Week Three: </a:t>
            </a:r>
            <a:endParaRPr lang="en-US" sz="6000" b="1" dirty="0">
              <a:ln w="19050">
                <a:noFill/>
              </a:ln>
              <a:solidFill>
                <a:schemeClr val="bg1"/>
              </a:solidFill>
              <a:effectLst>
                <a:glow>
                  <a:schemeClr val="tx1"/>
                </a:glow>
              </a:effectLst>
            </a:endParaRPr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en-US" sz="65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OT Foreshadows </a:t>
            </a:r>
            <a:br>
              <a:rPr lang="en-US" sz="65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</a:br>
            <a:r>
              <a:rPr lang="en-US" sz="65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of Jesus</a:t>
            </a:r>
            <a:endParaRPr lang="en-US" sz="6500" b="1" dirty="0">
              <a:ln w="19050">
                <a:noFill/>
              </a:ln>
              <a:solidFill>
                <a:schemeClr val="bg1"/>
              </a:solidFill>
              <a:effectLst>
                <a:glow>
                  <a:schemeClr val="tx1"/>
                </a:glo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063" y="1143000"/>
            <a:ext cx="7257600" cy="238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45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>
                    <a:schemeClr val="tx1"/>
                  </a:glow>
                </a:effectLst>
              </a:rPr>
              <a:t>Foreshadow/Typology</a:t>
            </a:r>
            <a:endParaRPr lang="en-US" sz="6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>
                  <a:schemeClr val="tx1"/>
                </a:glo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285750" y="1219200"/>
            <a:ext cx="8705850" cy="468630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‘Light’ shines on an </a:t>
            </a:r>
            <a:br>
              <a:rPr 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</a:br>
            <a:r>
              <a:rPr 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 object creating a forward </a:t>
            </a:r>
            <a:br>
              <a:rPr 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</a:br>
            <a:r>
              <a:rPr 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 shadow (or outline) of </a:t>
            </a:r>
            <a:br>
              <a:rPr 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</a:br>
            <a:r>
              <a:rPr 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 what is to come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The image comes into </a:t>
            </a:r>
            <a:br>
              <a:rPr 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</a:br>
            <a:r>
              <a:rPr 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 focus as it draws closer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6027018"/>
            <a:ext cx="2648400" cy="825502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72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>
                    <a:schemeClr val="tx1"/>
                  </a:glow>
                </a:effectLst>
              </a:rPr>
              <a:t>Foreshadow/Typology</a:t>
            </a:r>
            <a:endParaRPr lang="en-US" sz="6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>
                  <a:schemeClr val="tx1"/>
                </a:glo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285751" y="1219200"/>
            <a:ext cx="8572500" cy="468630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Typology </a:t>
            </a:r>
            <a:r>
              <a:rPr lang="en-US" sz="6000" b="1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is the name we </a:t>
            </a:r>
            <a:r>
              <a:rPr 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/>
            </a:r>
            <a:br>
              <a:rPr 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</a:br>
            <a:r>
              <a:rPr 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 give </a:t>
            </a:r>
            <a:r>
              <a:rPr lang="en-US" sz="6000" b="1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to the places in the </a:t>
            </a:r>
            <a:r>
              <a:rPr 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/>
            </a:r>
            <a:br>
              <a:rPr 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</a:br>
            <a:r>
              <a:rPr 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 Bible </a:t>
            </a:r>
            <a:r>
              <a:rPr lang="en-US" sz="6000" b="1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where God </a:t>
            </a:r>
            <a:r>
              <a:rPr 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/>
            </a:r>
            <a:br>
              <a:rPr 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</a:br>
            <a:r>
              <a:rPr 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 foreshadows </a:t>
            </a:r>
            <a:r>
              <a:rPr lang="en-US" sz="6000" b="1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the </a:t>
            </a:r>
            <a:r>
              <a:rPr 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Plan</a:t>
            </a:r>
          </a:p>
          <a:p>
            <a:pPr>
              <a:lnSpc>
                <a:spcPct val="8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6000" b="1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The </a:t>
            </a:r>
            <a:r>
              <a:rPr 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OT </a:t>
            </a:r>
            <a:r>
              <a:rPr lang="en-US" sz="6000" b="1" dirty="0">
                <a:ln w="19050">
                  <a:noFill/>
                </a:ln>
                <a:solidFill>
                  <a:srgbClr val="FFFF66"/>
                </a:solidFill>
                <a:effectLst>
                  <a:glow>
                    <a:schemeClr val="tx1"/>
                  </a:glow>
                </a:effectLst>
              </a:rPr>
              <a:t>picture</a:t>
            </a:r>
            <a:r>
              <a:rPr lang="en-US" sz="6000" b="1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 and the </a:t>
            </a:r>
            <a:r>
              <a:rPr 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/>
            </a:r>
            <a:br>
              <a:rPr 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</a:br>
            <a:r>
              <a:rPr 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 NT </a:t>
            </a:r>
            <a:r>
              <a:rPr lang="en-US" sz="6000" b="1" dirty="0" smtClean="0">
                <a:ln w="19050">
                  <a:noFill/>
                </a:ln>
                <a:solidFill>
                  <a:srgbClr val="FFFF66"/>
                </a:solidFill>
                <a:effectLst>
                  <a:glow>
                    <a:schemeClr val="tx1"/>
                  </a:glow>
                </a:effectLst>
              </a:rPr>
              <a:t>fulfillment</a:t>
            </a:r>
            <a:endParaRPr lang="en-US" sz="6000" b="1" dirty="0">
              <a:ln w="19050">
                <a:noFill/>
              </a:ln>
              <a:solidFill>
                <a:srgbClr val="FFFF66"/>
              </a:solidFill>
              <a:effectLst>
                <a:glow>
                  <a:schemeClr val="tx1"/>
                </a:glow>
              </a:effectLst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endParaRPr lang="en-US" sz="6000" b="1" dirty="0">
              <a:ln w="19050">
                <a:noFill/>
              </a:ln>
              <a:solidFill>
                <a:schemeClr val="bg1"/>
              </a:solidFill>
              <a:effectLst>
                <a:glow>
                  <a:schemeClr val="tx1"/>
                </a:glo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6027018"/>
            <a:ext cx="2648400" cy="825502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41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>
                    <a:schemeClr val="tx1"/>
                  </a:glow>
                </a:effectLst>
              </a:rPr>
              <a:t>Foreshadow/Typology</a:t>
            </a:r>
            <a:endParaRPr lang="en-US" sz="6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>
                  <a:schemeClr val="tx1"/>
                </a:glo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190500" y="1066799"/>
            <a:ext cx="8763001" cy="4800601"/>
          </a:xfrm>
        </p:spPr>
        <p:txBody>
          <a:bodyPr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4350" b="1" u="sng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Colossians </a:t>
            </a:r>
            <a:r>
              <a:rPr lang="en-US" sz="4350" b="1" u="sng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2:16-17</a:t>
            </a:r>
            <a:r>
              <a:rPr lang="en-US" sz="4350" b="1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 </a:t>
            </a:r>
            <a:endParaRPr lang="en-US" sz="4350" b="1" dirty="0" smtClean="0">
              <a:ln w="19050">
                <a:noFill/>
              </a:ln>
              <a:solidFill>
                <a:schemeClr val="bg1"/>
              </a:solidFill>
              <a:effectLst>
                <a:glow>
                  <a:schemeClr val="tx1"/>
                </a:glow>
              </a:effectLst>
            </a:endParaRP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350" b="1" baseline="30000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16</a:t>
            </a:r>
            <a:r>
              <a:rPr lang="en-US" sz="435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 </a:t>
            </a:r>
            <a:r>
              <a:rPr lang="en-US" sz="4350" b="1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Therefore do not let anyone judge you by what you eat or drink, or with regard to a religious festival, a New Moon celebration or a Sabbath day. </a:t>
            </a:r>
            <a:r>
              <a:rPr lang="en-US" sz="4350" b="1" baseline="30000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17</a:t>
            </a:r>
            <a:r>
              <a:rPr lang="en-US" sz="4350" b="1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 </a:t>
            </a:r>
            <a:r>
              <a:rPr lang="en-US" sz="4350" b="1" dirty="0">
                <a:ln w="19050">
                  <a:noFill/>
                </a:ln>
                <a:solidFill>
                  <a:srgbClr val="FFFF66"/>
                </a:solidFill>
                <a:effectLst>
                  <a:glow>
                    <a:schemeClr val="tx1"/>
                  </a:glow>
                </a:effectLst>
              </a:rPr>
              <a:t>These are a shadow of the things that were to come; the reality, however, is found in Christ.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6027018"/>
            <a:ext cx="2648400" cy="825502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74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>
                    <a:schemeClr val="tx1"/>
                  </a:glow>
                </a:effectLst>
              </a:rPr>
              <a:t>Foreshadow/Typology</a:t>
            </a:r>
            <a:endParaRPr lang="en-US" sz="6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>
                  <a:schemeClr val="tx1"/>
                </a:glo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285751" y="1066800"/>
            <a:ext cx="8572500" cy="483870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5700" b="1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A ‘type’ is a real person,  </a:t>
            </a:r>
            <a:r>
              <a:rPr lang="en-US" sz="57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/>
            </a:r>
            <a:br>
              <a:rPr lang="en-US" sz="57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</a:br>
            <a:r>
              <a:rPr lang="en-US" sz="57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 place</a:t>
            </a:r>
            <a:r>
              <a:rPr lang="en-US" sz="5700" b="1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, object, or event </a:t>
            </a:r>
            <a:r>
              <a:rPr lang="en-US" sz="57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/>
            </a:r>
            <a:br>
              <a:rPr lang="en-US" sz="57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</a:br>
            <a:r>
              <a:rPr lang="en-US" sz="57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 ordained by God to act as </a:t>
            </a:r>
            <a:br>
              <a:rPr lang="en-US" sz="57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</a:br>
            <a:r>
              <a:rPr lang="en-US" sz="57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 a </a:t>
            </a:r>
            <a:r>
              <a:rPr lang="en-US" sz="5700" b="1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predictive pattern </a:t>
            </a:r>
            <a:r>
              <a:rPr lang="en-US" sz="57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or </a:t>
            </a:r>
            <a:br>
              <a:rPr lang="en-US" sz="57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</a:br>
            <a:r>
              <a:rPr lang="en-US" sz="57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 resemblance </a:t>
            </a:r>
            <a:r>
              <a:rPr lang="en-US" sz="5700" b="1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of </a:t>
            </a:r>
            <a:r>
              <a:rPr lang="en-US" sz="57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Jesus’ </a:t>
            </a:r>
            <a:br>
              <a:rPr lang="en-US" sz="57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</a:br>
            <a:r>
              <a:rPr lang="en-US" sz="57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 person </a:t>
            </a:r>
            <a:r>
              <a:rPr lang="en-US" sz="5700" b="1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and work, or of </a:t>
            </a:r>
            <a:r>
              <a:rPr lang="en-US" sz="57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/>
            </a:r>
            <a:br>
              <a:rPr lang="en-US" sz="57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</a:br>
            <a:r>
              <a:rPr lang="en-US" sz="57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 opposition </a:t>
            </a:r>
            <a:r>
              <a:rPr lang="en-US" sz="5700" b="1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to both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6027018"/>
            <a:ext cx="2648400" cy="825502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49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>
                    <a:schemeClr val="tx1"/>
                  </a:glow>
                </a:effectLst>
              </a:rPr>
              <a:t>Foreshadow/Typology</a:t>
            </a:r>
            <a:endParaRPr lang="en-US" sz="60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>
                  <a:schemeClr val="tx1"/>
                </a:glo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>
          <a:xfrm>
            <a:off x="285751" y="1143000"/>
            <a:ext cx="8572500" cy="476250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6000" b="1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Not a made-up allegory </a:t>
            </a:r>
            <a:endParaRPr lang="en-US" sz="6000" b="1" dirty="0" smtClean="0">
              <a:ln w="19050">
                <a:noFill/>
              </a:ln>
              <a:solidFill>
                <a:schemeClr val="bg1"/>
              </a:solidFill>
              <a:effectLst>
                <a:glow>
                  <a:schemeClr val="tx1"/>
                </a:glow>
              </a:effectLst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sz="6000" b="1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If someone was a type </a:t>
            </a:r>
            <a:r>
              <a:rPr 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/>
            </a:r>
            <a:br>
              <a:rPr 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</a:br>
            <a:r>
              <a:rPr 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 of Jesus </a:t>
            </a:r>
            <a:r>
              <a:rPr lang="en-US" sz="6000" b="1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at one time in </a:t>
            </a:r>
            <a:r>
              <a:rPr 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/>
            </a:r>
            <a:br>
              <a:rPr 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</a:br>
            <a:r>
              <a:rPr 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 his life</a:t>
            </a:r>
            <a:r>
              <a:rPr lang="en-US" sz="6000" b="1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, it doesn’t mean </a:t>
            </a:r>
            <a:r>
              <a:rPr 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/>
            </a:r>
            <a:br>
              <a:rPr 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</a:br>
            <a:r>
              <a:rPr 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 he was </a:t>
            </a:r>
            <a:r>
              <a:rPr lang="en-US" sz="6000" b="1" dirty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a type in all parts </a:t>
            </a:r>
            <a:r>
              <a:rPr 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/>
            </a:r>
            <a:br>
              <a:rPr 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</a:br>
            <a:r>
              <a:rPr lang="en-US" sz="6000" b="1" dirty="0" smtClean="0">
                <a:ln w="19050">
                  <a:noFill/>
                </a:ln>
                <a:solidFill>
                  <a:schemeClr val="bg1"/>
                </a:solidFill>
                <a:effectLst>
                  <a:glow>
                    <a:schemeClr val="tx1"/>
                  </a:glow>
                </a:effectLst>
              </a:rPr>
              <a:t> of his life</a:t>
            </a:r>
            <a:endParaRPr lang="en-US" sz="6000" b="1" dirty="0">
              <a:ln w="19050">
                <a:noFill/>
              </a:ln>
              <a:solidFill>
                <a:schemeClr val="bg1"/>
              </a:solidFill>
              <a:effectLst>
                <a:glow>
                  <a:schemeClr val="tx1"/>
                </a:glo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801" y="6027018"/>
            <a:ext cx="2648400" cy="825502"/>
          </a:xfrm>
          <a:prstGeom prst="rect">
            <a:avLst/>
          </a:prstGeom>
          <a:noFill/>
          <a:ln>
            <a:noFill/>
          </a:ln>
          <a:effectLst>
            <a:glow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4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888</TotalTime>
  <Words>492</Words>
  <Application>Microsoft Office PowerPoint</Application>
  <PresentationFormat>On-screen Show (4:3)</PresentationFormat>
  <Paragraphs>42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Hebrews 10:1-10</vt:lpstr>
      <vt:lpstr>PowerPoint Presentation</vt:lpstr>
      <vt:lpstr>Foreshadow/Typology</vt:lpstr>
      <vt:lpstr>Foreshadow/Typology</vt:lpstr>
      <vt:lpstr>Foreshadow/Typology</vt:lpstr>
      <vt:lpstr>Foreshadow/Typology</vt:lpstr>
      <vt:lpstr>Foreshadow/Typology</vt:lpstr>
      <vt:lpstr>Foreshadow/Typology</vt:lpstr>
      <vt:lpstr>Foreshadows of Jesus</vt:lpstr>
      <vt:lpstr>Acts 2:30-36</vt:lpstr>
      <vt:lpstr>Acts 2:30-36</vt:lpstr>
      <vt:lpstr>Foreshadows of Jesus</vt:lpstr>
      <vt:lpstr>Luke 22:14-20</vt:lpstr>
      <vt:lpstr>Luke 22:14-20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McCracken</dc:creator>
  <cp:lastModifiedBy>Shawn</cp:lastModifiedBy>
  <cp:revision>14</cp:revision>
  <dcterms:created xsi:type="dcterms:W3CDTF">2014-12-12T14:27:24Z</dcterms:created>
  <dcterms:modified xsi:type="dcterms:W3CDTF">2014-12-14T12:01:42Z</dcterms:modified>
</cp:coreProperties>
</file>