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8"/>
  </p:notesMasterIdLst>
  <p:sldIdLst>
    <p:sldId id="391" r:id="rId2"/>
    <p:sldId id="451" r:id="rId3"/>
    <p:sldId id="476" r:id="rId4"/>
    <p:sldId id="479" r:id="rId5"/>
    <p:sldId id="477" r:id="rId6"/>
    <p:sldId id="478" r:id="rId7"/>
    <p:sldId id="481" r:id="rId8"/>
    <p:sldId id="480" r:id="rId9"/>
    <p:sldId id="435" r:id="rId10"/>
    <p:sldId id="482" r:id="rId11"/>
    <p:sldId id="483" r:id="rId12"/>
    <p:sldId id="484" r:id="rId13"/>
    <p:sldId id="485" r:id="rId14"/>
    <p:sldId id="486" r:id="rId15"/>
    <p:sldId id="487" r:id="rId16"/>
    <p:sldId id="488" r:id="rId17"/>
  </p:sldIdLst>
  <p:sldSz cx="9144000" cy="6858000" type="screen4x3"/>
  <p:notesSz cx="6858000" cy="9144000"/>
  <p:embeddedFontLst>
    <p:embeddedFont>
      <p:font typeface="Tw Cen MT" pitchFamily="34" charset="0"/>
      <p:regular r:id="rId19"/>
      <p:bold r:id="rId20"/>
      <p:italic r:id="rId21"/>
      <p:boldItalic r:id="rId22"/>
    </p:embeddedFont>
    <p:embeddedFont>
      <p:font typeface="Calibri"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424634"/>
    <a:srgbClr val="6B8EA5"/>
    <a:srgbClr val="828E8E"/>
    <a:srgbClr val="FFFF66"/>
    <a:srgbClr val="5F5C4F"/>
    <a:srgbClr val="D9D9D9"/>
    <a:srgbClr val="85978F"/>
    <a:srgbClr val="6F837A"/>
    <a:srgbClr val="898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19" autoAdjust="0"/>
  </p:normalViewPr>
  <p:slideViewPr>
    <p:cSldViewPr>
      <p:cViewPr>
        <p:scale>
          <a:sx n="60" d="100"/>
          <a:sy n="60" d="100"/>
        </p:scale>
        <p:origin x="-1290" y="-594"/>
      </p:cViewPr>
      <p:guideLst>
        <p:guide orient="horz" pos="2160"/>
        <p:guide pos="2880"/>
      </p:guideLst>
    </p:cSldViewPr>
  </p:slideViewPr>
  <p:outlineViewPr>
    <p:cViewPr>
      <p:scale>
        <a:sx n="33" d="100"/>
        <a:sy n="33" d="100"/>
      </p:scale>
      <p:origin x="0" y="623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A70A5B-6618-4AAA-9D10-06CB2DA711C5}" type="datetimeFigureOut">
              <a:rPr lang="en-US" smtClean="0"/>
              <a:t>8/10/2012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1F15D2-2588-4EA0-999E-14E313DA9000}" type="slidenum">
              <a:rPr lang="en-US" smtClean="0"/>
              <a:t>‹#›</a:t>
            </a:fld>
            <a:endParaRPr lang="en-US"/>
          </a:p>
        </p:txBody>
      </p:sp>
    </p:spTree>
    <p:extLst>
      <p:ext uri="{BB962C8B-B14F-4D97-AF65-F5344CB8AC3E}">
        <p14:creationId xmlns:p14="http://schemas.microsoft.com/office/powerpoint/2010/main" val="2624095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459C71D3-11B3-4A30-8287-0A25969E69E8}"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59C71D3-11B3-4A30-8287-0A25969E69E8}"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3CB841FF-2265-490D-82DC-A1CE081A9D8D}" type="datetimeFigureOut">
              <a:rPr lang="en-US" smtClean="0"/>
              <a:t>8/10/2012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59C71D3-11B3-4A30-8287-0A25969E69E8}" type="slidenum">
              <a:rPr lang="en-US" smtClean="0"/>
              <a:t>‹#›</a:t>
            </a:fld>
            <a:endParaRPr lang="en-US" dirty="0"/>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3CB841FF-2265-490D-82DC-A1CE081A9D8D}" type="datetimeFigureOut">
              <a:rPr lang="en-US" smtClean="0"/>
              <a:t>8/10/2012</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459C71D3-11B3-4A30-8287-0A25969E69E8}"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443293"/>
            <a:ext cx="8610600" cy="1371600"/>
          </a:xfrm>
        </p:spPr>
        <p:txBody>
          <a:bodyPr>
            <a:noAutofit/>
          </a:bodyPr>
          <a:lstStyle/>
          <a:p>
            <a:pPr marL="0" lvl="0" indent="0">
              <a:lnSpc>
                <a:spcPct val="80000"/>
              </a:lnSpc>
              <a:spcBef>
                <a:spcPts val="0"/>
              </a:spcBef>
              <a:buNone/>
            </a:pPr>
            <a: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“Once I was Blind, </a:t>
            </a:r>
            <a: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a:r>
            <a:b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br>
            <a: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  but </a:t>
            </a:r>
            <a:r>
              <a:rPr lang="en-US" sz="8500" b="1" dirty="0" smtClean="0">
                <a:solidFill>
                  <a:schemeClr val="tx1"/>
                </a:solidFill>
                <a:effectLst>
                  <a:outerShdw blurRad="38100" dist="38100" dir="2700000" algn="tl">
                    <a:srgbClr val="000000">
                      <a:alpha val="43137"/>
                    </a:srgbClr>
                  </a:outerShdw>
                </a:effectLst>
                <a:latin typeface="Calibri" pitchFamily="34" charset="0"/>
                <a:cs typeface="Calibri" pitchFamily="34" charset="0"/>
              </a:rPr>
              <a:t>now I see!”</a:t>
            </a:r>
            <a:endParaRPr lang="en-US" sz="8500" b="1" dirty="0">
              <a:solidFill>
                <a:schemeClr val="tx1"/>
              </a:solidFill>
              <a:effectLst>
                <a:outerShdw blurRad="38100" dist="38100" dir="2700000" algn="tl">
                  <a:srgbClr val="000000">
                    <a:alpha val="43137"/>
                  </a:srgbClr>
                </a:outerShdw>
              </a:effectLst>
              <a:latin typeface="Calibri" pitchFamily="34" charset="0"/>
              <a:cs typeface="Calibri" pitchFamily="34" charset="0"/>
            </a:endParaRPr>
          </a:p>
        </p:txBody>
      </p:sp>
      <p:sp>
        <p:nvSpPr>
          <p:cNvPr id="14" name="Title 1"/>
          <p:cNvSpPr txBox="1">
            <a:spLocks/>
          </p:cNvSpPr>
          <p:nvPr/>
        </p:nvSpPr>
        <p:spPr>
          <a:xfrm>
            <a:off x="685800" y="4572000"/>
            <a:ext cx="4634344" cy="10667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b="1" dirty="0" smtClean="0">
                <a:effectLst>
                  <a:outerShdw blurRad="38100" dist="38100" dir="2700000" algn="tl">
                    <a:srgbClr val="000000">
                      <a:alpha val="43137"/>
                    </a:srgbClr>
                  </a:outerShdw>
                </a:effectLst>
                <a:latin typeface="Calibri" pitchFamily="34" charset="0"/>
                <a:cs typeface="Calibri" pitchFamily="34" charset="0"/>
              </a:rPr>
              <a:t>John 9:8-34</a:t>
            </a:r>
            <a:endParaRPr lang="en-US" sz="6000" b="1" dirty="0">
              <a:effectLst>
                <a:outerShdw blurRad="38100" dist="38100" dir="2700000" algn="tl">
                  <a:srgbClr val="000000">
                    <a:alpha val="43137"/>
                  </a:srgbClr>
                </a:outerShdw>
              </a:effectLst>
              <a:latin typeface="Calibri" pitchFamily="34" charset="0"/>
              <a:cs typeface="Calibri" pitchFamily="34" charset="0"/>
            </a:endParaRPr>
          </a:p>
        </p:txBody>
      </p:sp>
      <p:grpSp>
        <p:nvGrpSpPr>
          <p:cNvPr id="12" name="Group 11"/>
          <p:cNvGrpSpPr/>
          <p:nvPr/>
        </p:nvGrpSpPr>
        <p:grpSpPr>
          <a:xfrm>
            <a:off x="4419599" y="152400"/>
            <a:ext cx="4906417" cy="2275127"/>
            <a:chOff x="6705600" y="5790843"/>
            <a:chExt cx="2209800" cy="1024694"/>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15" name="Straight Connector 14"/>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5334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fade">
                                      <p:cBhvr>
                                        <p:cTn id="10"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Our Story</a:t>
            </a:r>
          </a:p>
          <a:p>
            <a:pPr>
              <a:lnSpc>
                <a:spcPct val="90000"/>
              </a:lnSpc>
              <a:spcBef>
                <a:spcPts val="0"/>
              </a:spcBef>
              <a:spcAft>
                <a:spcPts val="6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a:t>
            </a:r>
            <a:r>
              <a:rPr lang="en-US" sz="6500" b="1" dirty="0">
                <a:solidFill>
                  <a:srgbClr val="FFFF99"/>
                </a:solidFill>
                <a:effectLst>
                  <a:outerShdw blurRad="38100" dist="38100" dir="2700000" algn="tl">
                    <a:srgbClr val="424634"/>
                  </a:outerShdw>
                </a:effectLst>
                <a:latin typeface="Calibri" pitchFamily="34" charset="0"/>
                <a:cs typeface="Calibri" pitchFamily="34" charset="0"/>
              </a:rPr>
              <a:t>O</a:t>
            </a: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ne thing I do know, I was blind but now I see.”</a:t>
            </a:r>
          </a:p>
          <a:p>
            <a:pPr>
              <a:lnSpc>
                <a:spcPct val="90000"/>
              </a:lnSpc>
              <a:spcBef>
                <a:spcPts val="0"/>
              </a:spcBef>
              <a:spcAft>
                <a:spcPts val="6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You don’t have to know </a:t>
            </a:r>
            <a:r>
              <a:rPr lang="en-US" sz="6500" b="1" i="1" dirty="0" smtClean="0">
                <a:solidFill>
                  <a:srgbClr val="FFFF99"/>
                </a:solidFill>
                <a:effectLst>
                  <a:outerShdw blurRad="38100" dist="38100" dir="2700000" algn="tl">
                    <a:srgbClr val="424634"/>
                  </a:outerShdw>
                </a:effectLst>
                <a:latin typeface="Calibri" pitchFamily="34" charset="0"/>
                <a:cs typeface="Calibri" pitchFamily="34" charset="0"/>
              </a:rPr>
              <a:t>everything</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7373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Our Story</a:t>
            </a:r>
          </a:p>
          <a:p>
            <a:pPr>
              <a:lnSpc>
                <a:spcPct val="90000"/>
              </a:lnSpc>
              <a:spcBef>
                <a:spcPts val="0"/>
              </a:spcBef>
              <a:spcAft>
                <a:spcPts val="6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Not everyone will believe</a:t>
            </a:r>
          </a:p>
          <a:p>
            <a:pPr>
              <a:lnSpc>
                <a:spcPct val="90000"/>
              </a:lnSpc>
              <a:spcBef>
                <a:spcPts val="0"/>
              </a:spcBef>
              <a:spcAft>
                <a:spcPts val="6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You may be insulted, threatened and abused</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024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We are invited to participate in His story.</a:t>
            </a:r>
          </a:p>
          <a:p>
            <a:pPr>
              <a:lnSpc>
                <a:spcPct val="80000"/>
              </a:lnSpc>
              <a:spcBef>
                <a:spcPts val="0"/>
              </a:spcBef>
              <a:spcAft>
                <a:spcPts val="6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To receive His salvation, His power, His healing</a:t>
            </a:r>
          </a:p>
          <a:p>
            <a:pPr>
              <a:lnSpc>
                <a:spcPct val="80000"/>
              </a:lnSpc>
              <a:spcBef>
                <a:spcPts val="0"/>
              </a:spcBef>
              <a:spcAft>
                <a:spcPts val="6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To tell others about it as well</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251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534400" cy="4602163"/>
          </a:xfrm>
        </p:spPr>
        <p:txBody>
          <a:bodyPr>
            <a:noAutofit/>
          </a:bodyPr>
          <a:lstStyle/>
          <a:p>
            <a:pPr marL="0" indent="0">
              <a:lnSpc>
                <a:spcPct val="90000"/>
              </a:lnSpc>
              <a:spcBef>
                <a:spcPts val="0"/>
              </a:spcBef>
              <a:spcAft>
                <a:spcPts val="600"/>
              </a:spcAft>
              <a:buNone/>
            </a:pPr>
            <a:r>
              <a:rPr lang="en-US" sz="48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Acts 4:29-31</a:t>
            </a:r>
            <a:r>
              <a:rPr lang="en-US" sz="48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1200"/>
              </a:spcBef>
              <a:buNone/>
            </a:pPr>
            <a:r>
              <a:rPr lang="en-US" sz="4800" b="1" dirty="0">
                <a:solidFill>
                  <a:schemeClr val="tx1"/>
                </a:solidFill>
                <a:effectLst>
                  <a:outerShdw blurRad="50800" dist="50800" dir="5400000" algn="ctr" rotWithShape="0">
                    <a:srgbClr val="424634"/>
                  </a:outerShdw>
                </a:effectLst>
                <a:latin typeface="Calibri" pitchFamily="34" charset="0"/>
                <a:cs typeface="Calibri" pitchFamily="34" charset="0"/>
              </a:rPr>
              <a:t>Now, Lord, consider their threats and enable your servants to speak your word with great </a:t>
            </a:r>
            <a:r>
              <a:rPr lang="en-US" sz="4800" b="1" dirty="0" smtClean="0">
                <a:solidFill>
                  <a:schemeClr val="tx1"/>
                </a:solidFill>
                <a:effectLst>
                  <a:outerShdw blurRad="50800" dist="50800" dir="5400000" algn="ctr" rotWithShape="0">
                    <a:srgbClr val="424634"/>
                  </a:outerShdw>
                </a:effectLst>
                <a:latin typeface="Calibri" pitchFamily="34" charset="0"/>
                <a:cs typeface="Calibri" pitchFamily="34" charset="0"/>
              </a:rPr>
              <a:t>boldness. Stretch </a:t>
            </a:r>
            <a:r>
              <a:rPr lang="en-US" sz="4800" b="1" dirty="0">
                <a:solidFill>
                  <a:schemeClr val="tx1"/>
                </a:solidFill>
                <a:effectLst>
                  <a:outerShdw blurRad="50800" dist="50800" dir="5400000" algn="ctr" rotWithShape="0">
                    <a:srgbClr val="424634"/>
                  </a:outerShdw>
                </a:effectLst>
                <a:latin typeface="Calibri" pitchFamily="34" charset="0"/>
                <a:cs typeface="Calibri" pitchFamily="34" charset="0"/>
              </a:rPr>
              <a:t>out your hand to heal and perform miraculous signs and wonders through the name of your holy servant Jesus</a:t>
            </a:r>
            <a:r>
              <a:rPr lang="en-US" sz="48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917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534400" cy="4602163"/>
          </a:xfrm>
        </p:spPr>
        <p:txBody>
          <a:bodyPr>
            <a:noAutofit/>
          </a:bodyPr>
          <a:lstStyle/>
          <a:p>
            <a:pPr marL="0" indent="0">
              <a:lnSpc>
                <a:spcPct val="90000"/>
              </a:lnSpc>
              <a:spcBef>
                <a:spcPts val="0"/>
              </a:spcBef>
              <a:spcAft>
                <a:spcPts val="600"/>
              </a:spcAft>
              <a:buNone/>
            </a:pPr>
            <a:r>
              <a:rPr lang="en-US" sz="48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Acts 4:29-31</a:t>
            </a:r>
            <a:r>
              <a:rPr lang="en-US" sz="48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8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8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1200"/>
              </a:spcBef>
              <a:buNone/>
            </a:pPr>
            <a:r>
              <a:rPr lang="en-US" sz="4800" b="1" dirty="0">
                <a:solidFill>
                  <a:schemeClr val="tx1"/>
                </a:solidFill>
                <a:effectLst>
                  <a:outerShdw blurRad="50800" dist="50800" dir="5400000" algn="ctr" rotWithShape="0">
                    <a:srgbClr val="424634"/>
                  </a:outerShdw>
                </a:effectLst>
                <a:latin typeface="Calibri" pitchFamily="34" charset="0"/>
                <a:cs typeface="Calibri" pitchFamily="34" charset="0"/>
              </a:rPr>
              <a:t>After they prayed, the place where they were meeting was shaken. And they were all filled with the Holy Spirit and spoke the word of God boldly</a:t>
            </a:r>
            <a:r>
              <a:rPr lang="en-US" sz="4800" b="1" dirty="0" smtClean="0">
                <a:solidFill>
                  <a:schemeClr val="tx1"/>
                </a:solidFill>
                <a:effectLst>
                  <a:outerShdw blurRad="50800" dist="50800" dir="5400000" algn="ctr" rotWithShape="0">
                    <a:srgbClr val="424634"/>
                  </a:outerShdw>
                </a:effectLst>
                <a:latin typeface="Calibri" pitchFamily="34" charset="0"/>
                <a:cs typeface="Calibri" pitchFamily="34" charset="0"/>
              </a:rPr>
              <a:t>.</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827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609600"/>
            <a:ext cx="8382000" cy="5257799"/>
          </a:xfrm>
        </p:spPr>
        <p:txBody>
          <a:bodyPr>
            <a:noAutofit/>
          </a:bodyPr>
          <a:lstStyle/>
          <a:p>
            <a:pPr marL="0" indent="0">
              <a:lnSpc>
                <a:spcPct val="90000"/>
              </a:lnSpc>
              <a:spcBef>
                <a:spcPts val="1200"/>
              </a:spcBef>
              <a:buNone/>
            </a:pPr>
            <a:r>
              <a:rPr lang="en-US" sz="6600" b="1" dirty="0">
                <a:solidFill>
                  <a:srgbClr val="FFFF99"/>
                </a:solidFill>
                <a:effectLst>
                  <a:outerShdw blurRad="50800" dist="50800" dir="5400000" algn="ctr" rotWithShape="0">
                    <a:srgbClr val="424634"/>
                  </a:outerShdw>
                </a:effectLst>
                <a:latin typeface="Calibri" pitchFamily="34" charset="0"/>
                <a:cs typeface="Calibri" pitchFamily="34" charset="0"/>
              </a:rPr>
              <a:t>The same people who received the filling of the Spirit in Acts </a:t>
            </a:r>
            <a:r>
              <a:rPr lang="en-US" sz="6600" b="1" dirty="0" smtClean="0">
                <a:solidFill>
                  <a:srgbClr val="FFFF99"/>
                </a:solidFill>
                <a:effectLst>
                  <a:outerShdw blurRad="50800" dist="50800" dir="5400000" algn="ctr" rotWithShape="0">
                    <a:srgbClr val="424634"/>
                  </a:outerShdw>
                </a:effectLst>
                <a:latin typeface="Calibri" pitchFamily="34" charset="0"/>
                <a:cs typeface="Calibri" pitchFamily="34" charset="0"/>
              </a:rPr>
              <a:t>chp.2</a:t>
            </a:r>
            <a:r>
              <a:rPr lang="en-US" sz="6600" b="1" dirty="0">
                <a:solidFill>
                  <a:srgbClr val="FFFF99"/>
                </a:solidFill>
                <a:effectLst>
                  <a:outerShdw blurRad="50800" dist="50800" dir="5400000" algn="ctr" rotWithShape="0">
                    <a:srgbClr val="424634"/>
                  </a:outerShdw>
                </a:effectLst>
                <a:latin typeface="Calibri" pitchFamily="34" charset="0"/>
                <a:cs typeface="Calibri" pitchFamily="34" charset="0"/>
              </a:rPr>
              <a:t>, needed it again to have boldness to share Christ</a:t>
            </a:r>
            <a:endParaRPr lang="en-US" sz="66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22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534400" cy="4602163"/>
          </a:xfrm>
        </p:spPr>
        <p:txBody>
          <a:bodyPr>
            <a:noAutofit/>
          </a:bodyPr>
          <a:lstStyle/>
          <a:p>
            <a:pPr marL="0" indent="0">
              <a:lnSpc>
                <a:spcPct val="90000"/>
              </a:lnSpc>
              <a:spcBef>
                <a:spcPts val="0"/>
              </a:spcBef>
              <a:spcAft>
                <a:spcPts val="600"/>
              </a:spcAft>
              <a:buNone/>
            </a:pPr>
            <a:r>
              <a:rPr lang="en-US" sz="4800" b="1" dirty="0" smtClean="0">
                <a:solidFill>
                  <a:srgbClr val="FFFF99"/>
                </a:solidFill>
                <a:effectLst>
                  <a:outerShdw blurRad="50800" dist="50800" dir="5400000" algn="ctr" rotWithShape="0">
                    <a:srgbClr val="424634"/>
                  </a:outerShdw>
                </a:effectLst>
                <a:latin typeface="Calibri" pitchFamily="34" charset="0"/>
                <a:cs typeface="Calibri" pitchFamily="34" charset="0"/>
              </a:rPr>
              <a:t>Let’s make this our prayer…</a:t>
            </a:r>
            <a:endParaRPr lang="en-US" sz="3800" b="1" dirty="0">
              <a:solidFill>
                <a:srgbClr val="FFFF99"/>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1200"/>
              </a:spcBef>
              <a:buNone/>
            </a:pPr>
            <a:r>
              <a:rPr lang="en-US" sz="4800" b="1" dirty="0">
                <a:solidFill>
                  <a:schemeClr val="tx1"/>
                </a:solidFill>
                <a:effectLst>
                  <a:outerShdw blurRad="50800" dist="50800" dir="5400000" algn="ctr" rotWithShape="0">
                    <a:srgbClr val="424634"/>
                  </a:outerShdw>
                </a:effectLst>
                <a:latin typeface="Calibri" pitchFamily="34" charset="0"/>
                <a:cs typeface="Calibri" pitchFamily="34" charset="0"/>
              </a:rPr>
              <a:t>Now, Lord, consider their threats and enable your servants to speak your word with great </a:t>
            </a:r>
            <a:r>
              <a:rPr lang="en-US" sz="4800" b="1" dirty="0" smtClean="0">
                <a:solidFill>
                  <a:schemeClr val="tx1"/>
                </a:solidFill>
                <a:effectLst>
                  <a:outerShdw blurRad="50800" dist="50800" dir="5400000" algn="ctr" rotWithShape="0">
                    <a:srgbClr val="424634"/>
                  </a:outerShdw>
                </a:effectLst>
                <a:latin typeface="Calibri" pitchFamily="34" charset="0"/>
                <a:cs typeface="Calibri" pitchFamily="34" charset="0"/>
              </a:rPr>
              <a:t>boldness. Stretch </a:t>
            </a:r>
            <a:r>
              <a:rPr lang="en-US" sz="4800" b="1" dirty="0">
                <a:solidFill>
                  <a:schemeClr val="tx1"/>
                </a:solidFill>
                <a:effectLst>
                  <a:outerShdw blurRad="50800" dist="50800" dir="5400000" algn="ctr" rotWithShape="0">
                    <a:srgbClr val="424634"/>
                  </a:outerShdw>
                </a:effectLst>
                <a:latin typeface="Calibri" pitchFamily="34" charset="0"/>
                <a:cs typeface="Calibri" pitchFamily="34" charset="0"/>
              </a:rPr>
              <a:t>out your hand to heal and perform miraculous signs and wonders through the name of your holy servant Jesus</a:t>
            </a:r>
            <a:r>
              <a:rPr lang="en-US" sz="48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1724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990600"/>
            <a:ext cx="8382000" cy="3687763"/>
          </a:xfrm>
        </p:spPr>
        <p:txBody>
          <a:bodyPr>
            <a:noAutofit/>
          </a:bodyPr>
          <a:lstStyle/>
          <a:p>
            <a:pPr marL="0" lvl="0" indent="0">
              <a:lnSpc>
                <a:spcPct val="90000"/>
              </a:lnSpc>
              <a:spcBef>
                <a:spcPts val="0"/>
              </a:spcBef>
              <a:spcAft>
                <a:spcPts val="1200"/>
              </a:spcAft>
              <a:buNone/>
            </a:pPr>
            <a:r>
              <a:rPr lang="en-US" sz="8000" b="1" dirty="0" smtClean="0">
                <a:solidFill>
                  <a:srgbClr val="FFFF99"/>
                </a:solidFill>
                <a:effectLst>
                  <a:outerShdw blurRad="38100" dist="38100" dir="2700000" algn="tl">
                    <a:srgbClr val="424634"/>
                  </a:outerShdw>
                </a:effectLst>
                <a:latin typeface="Calibri" pitchFamily="34" charset="0"/>
                <a:cs typeface="Calibri" pitchFamily="34" charset="0"/>
              </a:rPr>
              <a:t>It is His story!</a:t>
            </a:r>
          </a:p>
          <a:p>
            <a:pPr marL="0" lvl="0" indent="0">
              <a:lnSpc>
                <a:spcPct val="90000"/>
              </a:lnSpc>
              <a:spcBef>
                <a:spcPts val="0"/>
              </a:spcBef>
              <a:spcAft>
                <a:spcPts val="1200"/>
              </a:spcAft>
              <a:buNone/>
            </a:pPr>
            <a:endParaRPr lang="en-US" sz="7000" b="1" dirty="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r>
              <a:rPr lang="en-US" sz="8000" b="1" dirty="0" smtClean="0">
                <a:solidFill>
                  <a:schemeClr val="tx1"/>
                </a:solidFill>
                <a:effectLst>
                  <a:outerShdw blurRad="38100" dist="38100" dir="2700000" algn="tl">
                    <a:srgbClr val="424634"/>
                  </a:outerShdw>
                </a:effectLst>
                <a:latin typeface="Calibri" pitchFamily="34" charset="0"/>
                <a:cs typeface="Calibri" pitchFamily="34" charset="0"/>
              </a:rPr>
              <a:t>Our story is within His story.</a:t>
            </a:r>
            <a:endParaRPr lang="en-US" sz="8000" b="1" dirty="0">
              <a:solidFill>
                <a:schemeClr val="tx1"/>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5439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116601"/>
            <a:ext cx="6248400" cy="4624798"/>
          </a:xfrm>
          <a:prstGeom prst="rect">
            <a:avLst/>
          </a:prstGeom>
        </p:spPr>
      </p:pic>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Meet the blind man…</a:t>
            </a:r>
          </a:p>
          <a:p>
            <a:pPr marL="0" lvl="0" indent="0">
              <a:lnSpc>
                <a:spcPct val="90000"/>
              </a:lnSpc>
              <a:spcBef>
                <a:spcPts val="0"/>
              </a:spcBef>
              <a:spcAft>
                <a:spcPts val="1200"/>
              </a:spcAft>
              <a:buNone/>
            </a:pPr>
            <a:endParaRPr lang="en-US" sz="60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endParaRPr lang="en-US" sz="6000" b="1" dirty="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endParaRPr lang="en-US" sz="60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buNone/>
            </a:pPr>
            <a:endParaRPr lang="en-US" sz="4000" b="1" dirty="0" smtClean="0">
              <a:solidFill>
                <a:srgbClr val="FFFF99"/>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“Isn’t this the man that used to…?” </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89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Our Story</a:t>
            </a:r>
          </a:p>
          <a:p>
            <a:pPr>
              <a:lnSpc>
                <a:spcPct val="90000"/>
              </a:lnSpc>
              <a:spcBef>
                <a:spcPts val="0"/>
              </a:spcBef>
              <a:spcAft>
                <a:spcPts val="12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People can see change</a:t>
            </a:r>
          </a:p>
          <a:p>
            <a:pPr>
              <a:lnSpc>
                <a:spcPct val="90000"/>
              </a:lnSpc>
              <a:spcBef>
                <a:spcPts val="0"/>
              </a:spcBef>
              <a:spcAft>
                <a:spcPts val="12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They want to know about it</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9771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689" y="1219200"/>
            <a:ext cx="7038622" cy="4419600"/>
          </a:xfrm>
          <a:prstGeom prst="rect">
            <a:avLst/>
          </a:prstGeom>
        </p:spPr>
      </p:pic>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“Meet Jesus…”</a:t>
            </a:r>
          </a:p>
          <a:p>
            <a:pPr marL="0" lvl="0" indent="0">
              <a:lnSpc>
                <a:spcPct val="90000"/>
              </a:lnSpc>
              <a:spcBef>
                <a:spcPts val="0"/>
              </a:spcBef>
              <a:spcAft>
                <a:spcPts val="1200"/>
              </a:spcAft>
              <a:buNone/>
            </a:pPr>
            <a:endParaRPr lang="en-US" sz="60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endParaRPr lang="en-US" sz="6000" b="1" dirty="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endParaRPr lang="en-US" sz="60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buNone/>
            </a:pPr>
            <a:endParaRPr lang="en-US" sz="4000" b="1" dirty="0" smtClean="0">
              <a:solidFill>
                <a:srgbClr val="FFFF99"/>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“He did this, and then I could see.” </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7462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5" end="5"/>
                                            </p:txEl>
                                          </p:spTgt>
                                        </p:tgtEl>
                                        <p:attrNameLst>
                                          <p:attrName>style.visibility</p:attrName>
                                        </p:attrNameLst>
                                      </p:cBhvr>
                                      <p:to>
                                        <p:strVal val="visible"/>
                                      </p:to>
                                    </p:set>
                                    <p:animEffect transition="in" filter="fade">
                                      <p:cBhvr>
                                        <p:cTn id="1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234" y="1069452"/>
            <a:ext cx="4419600" cy="5233738"/>
          </a:xfrm>
          <a:prstGeom prst="rect">
            <a:avLst/>
          </a:prstGeom>
        </p:spPr>
      </p:pic>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Meet the </a:t>
            </a:r>
            <a:r>
              <a:rPr lang="en-US" sz="6500" b="1" dirty="0">
                <a:solidFill>
                  <a:schemeClr val="tx1"/>
                </a:solidFill>
                <a:effectLst>
                  <a:outerShdw blurRad="38100" dist="38100" dir="2700000" algn="tl">
                    <a:srgbClr val="424634"/>
                  </a:outerShdw>
                </a:effectLst>
                <a:latin typeface="Calibri" pitchFamily="34" charset="0"/>
                <a:cs typeface="Calibri" pitchFamily="34" charset="0"/>
              </a:rPr>
              <a:t>P</a:t>
            </a: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harisees…</a:t>
            </a:r>
          </a:p>
          <a:p>
            <a:pPr marL="0" lvl="0" indent="0">
              <a:lnSpc>
                <a:spcPct val="90000"/>
              </a:lnSpc>
              <a:spcBef>
                <a:spcPts val="0"/>
              </a:spcBef>
              <a:spcAft>
                <a:spcPts val="1200"/>
              </a:spcAft>
              <a:buNone/>
            </a:pPr>
            <a:endParaRPr lang="en-US" sz="60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endParaRPr lang="en-US" sz="6000" b="1" dirty="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buNone/>
            </a:pPr>
            <a:endParaRPr lang="en-US" sz="45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“What have you to say about Him? It was your eyes He opened.” </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000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Our Story</a:t>
            </a:r>
          </a:p>
          <a:p>
            <a:pPr>
              <a:lnSpc>
                <a:spcPct val="90000"/>
              </a:lnSpc>
              <a:spcBef>
                <a:spcPts val="0"/>
              </a:spcBef>
              <a:spcAft>
                <a:spcPts val="6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People need your firsthand account</a:t>
            </a:r>
          </a:p>
          <a:p>
            <a:pPr>
              <a:lnSpc>
                <a:spcPct val="90000"/>
              </a:lnSpc>
              <a:spcBef>
                <a:spcPts val="0"/>
              </a:spcBef>
              <a:spcAft>
                <a:spcPts val="1200"/>
              </a:spcAft>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People will check up on all aspects of your life to see if it matches</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3142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4068" y="1158374"/>
            <a:ext cx="3231932" cy="5147444"/>
          </a:xfrm>
          <a:prstGeom prst="rect">
            <a:avLst/>
          </a:prstGeom>
        </p:spPr>
      </p:pic>
      <p:sp>
        <p:nvSpPr>
          <p:cNvPr id="5" name="Content Placeholder 4"/>
          <p:cNvSpPr>
            <a:spLocks noGrp="1"/>
          </p:cNvSpPr>
          <p:nvPr>
            <p:ph idx="1"/>
          </p:nvPr>
        </p:nvSpPr>
        <p:spPr>
          <a:xfrm>
            <a:off x="381000" y="228600"/>
            <a:ext cx="8382000" cy="5638799"/>
          </a:xfrm>
        </p:spPr>
        <p:txBody>
          <a:bodyPr>
            <a:noAutofit/>
          </a:bodyPr>
          <a:lstStyle/>
          <a:p>
            <a:pPr marL="0" lvl="0" indent="0">
              <a:lnSpc>
                <a:spcPct val="90000"/>
              </a:lnSpc>
              <a:spcBef>
                <a:spcPts val="0"/>
              </a:spcBef>
              <a:spcAft>
                <a:spcPts val="1200"/>
              </a:spcAft>
              <a:buNone/>
            </a:pPr>
            <a:r>
              <a:rPr lang="en-US" sz="6500" b="1" dirty="0" smtClean="0">
                <a:solidFill>
                  <a:schemeClr val="tx1"/>
                </a:solidFill>
                <a:effectLst>
                  <a:outerShdw blurRad="38100" dist="38100" dir="2700000" algn="tl">
                    <a:srgbClr val="424634"/>
                  </a:outerShdw>
                </a:effectLst>
                <a:latin typeface="Calibri" pitchFamily="34" charset="0"/>
                <a:cs typeface="Calibri" pitchFamily="34" charset="0"/>
              </a:rPr>
              <a:t>Meet the parents…</a:t>
            </a:r>
          </a:p>
          <a:p>
            <a:pPr marL="0" lvl="0" indent="0">
              <a:lnSpc>
                <a:spcPct val="90000"/>
              </a:lnSpc>
              <a:spcBef>
                <a:spcPts val="0"/>
              </a:spcBef>
              <a:spcAft>
                <a:spcPts val="1200"/>
              </a:spcAft>
              <a:buNone/>
            </a:pPr>
            <a:endParaRPr lang="en-US" sz="60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endParaRPr lang="en-US" sz="6000" b="1" dirty="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buNone/>
            </a:pPr>
            <a:endParaRPr lang="en-US" sz="4500" b="1" dirty="0" smtClean="0">
              <a:solidFill>
                <a:schemeClr val="tx1"/>
              </a:solidFill>
              <a:effectLst>
                <a:outerShdw blurRad="38100" dist="38100" dir="2700000" algn="tl">
                  <a:srgbClr val="424634"/>
                </a:outerShdw>
              </a:effectLst>
              <a:latin typeface="Calibri" pitchFamily="34" charset="0"/>
              <a:cs typeface="Calibri" pitchFamily="34" charset="0"/>
            </a:endParaRPr>
          </a:p>
          <a:p>
            <a:pPr marL="0" lvl="0" indent="0">
              <a:lnSpc>
                <a:spcPct val="90000"/>
              </a:lnSpc>
              <a:spcBef>
                <a:spcPts val="0"/>
              </a:spcBef>
              <a:spcAft>
                <a:spcPts val="1200"/>
              </a:spcAft>
              <a:buNone/>
            </a:pPr>
            <a:r>
              <a:rPr lang="en-US" sz="6500" b="1" dirty="0" smtClean="0">
                <a:solidFill>
                  <a:srgbClr val="FFFF99"/>
                </a:solidFill>
                <a:effectLst>
                  <a:outerShdw blurRad="38100" dist="38100" dir="2700000" algn="tl">
                    <a:srgbClr val="424634"/>
                  </a:outerShdw>
                </a:effectLst>
                <a:latin typeface="Calibri" pitchFamily="34" charset="0"/>
                <a:cs typeface="Calibri" pitchFamily="34" charset="0"/>
              </a:rPr>
              <a:t>They were afraid of being put out of the synagogue.</a:t>
            </a:r>
            <a:endParaRPr lang="en-US" sz="6500" b="1" dirty="0">
              <a:solidFill>
                <a:srgbClr val="FFFF99"/>
              </a:solidFill>
              <a:effectLst>
                <a:outerShdw blurRad="38100" dist="38100" dir="2700000" algn="tl">
                  <a:srgbClr val="424634"/>
                </a:outerShdw>
              </a:effectLst>
              <a:latin typeface="Calibri" pitchFamily="34" charset="0"/>
              <a:cs typeface="Calibri" pitchFamily="34" charset="0"/>
            </a:endParaRPr>
          </a:p>
          <a:p>
            <a:pPr lvl="0"/>
            <a:endParaRPr lang="en-US" sz="4800" b="1" dirty="0" smtClean="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285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animEffect transition="in" filter="fade">
                                      <p:cBhvr>
                                        <p:cTn id="1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28600"/>
            <a:ext cx="8534400" cy="4602163"/>
          </a:xfrm>
        </p:spPr>
        <p:txBody>
          <a:bodyPr>
            <a:noAutofit/>
          </a:bodyPr>
          <a:lstStyle/>
          <a:p>
            <a:pPr marL="0" indent="0">
              <a:lnSpc>
                <a:spcPct val="90000"/>
              </a:lnSpc>
              <a:spcBef>
                <a:spcPts val="0"/>
              </a:spcBef>
              <a:spcAft>
                <a:spcPts val="600"/>
              </a:spcAft>
              <a:buNone/>
            </a:pPr>
            <a:r>
              <a:rPr lang="en-US" sz="4600" b="1" u="sng" dirty="0" smtClean="0">
                <a:solidFill>
                  <a:schemeClr val="tx1"/>
                </a:solidFill>
                <a:effectLst>
                  <a:outerShdw blurRad="50800" dist="50800" dir="5400000" algn="ctr" rotWithShape="0">
                    <a:srgbClr val="424634"/>
                  </a:outerShdw>
                </a:effectLst>
                <a:latin typeface="Calibri" pitchFamily="34" charset="0"/>
                <a:cs typeface="Calibri" pitchFamily="34" charset="0"/>
              </a:rPr>
              <a:t>John 12:42-43</a:t>
            </a:r>
            <a:r>
              <a:rPr lang="en-US" sz="4600" b="1" dirty="0" smtClean="0">
                <a:solidFill>
                  <a:schemeClr val="tx1"/>
                </a:solidFill>
                <a:effectLst>
                  <a:outerShdw blurRad="50800" dist="50800" dir="5400000" algn="ctr" rotWithShape="0">
                    <a:srgbClr val="424634"/>
                  </a:outerShdw>
                </a:effectLst>
                <a:latin typeface="Calibri" pitchFamily="34" charset="0"/>
                <a:cs typeface="Calibri" pitchFamily="34" charset="0"/>
              </a:rPr>
              <a:t> </a:t>
            </a:r>
            <a:r>
              <a:rPr lang="en-US" sz="3600" b="1" dirty="0" smtClean="0">
                <a:solidFill>
                  <a:schemeClr val="tx1"/>
                </a:solidFill>
                <a:effectLst>
                  <a:outerShdw blurRad="50800" dist="50800" dir="5400000" algn="ctr" rotWithShape="0">
                    <a:srgbClr val="424634"/>
                  </a:outerShdw>
                </a:effectLst>
                <a:latin typeface="Calibri" pitchFamily="34" charset="0"/>
                <a:cs typeface="Calibri" pitchFamily="34" charset="0"/>
              </a:rPr>
              <a:t>(NIV)</a:t>
            </a:r>
            <a:endParaRPr lang="en-US" sz="3600" b="1" dirty="0">
              <a:solidFill>
                <a:schemeClr val="tx1"/>
              </a:solidFill>
              <a:effectLst>
                <a:outerShdw blurRad="50800" dist="50800" dir="5400000" algn="ctr" rotWithShape="0">
                  <a:srgbClr val="424634"/>
                </a:outerShdw>
              </a:effectLst>
              <a:latin typeface="Calibri" pitchFamily="34" charset="0"/>
              <a:cs typeface="Calibri" pitchFamily="34" charset="0"/>
            </a:endParaRPr>
          </a:p>
          <a:p>
            <a:pPr marL="0" indent="0">
              <a:lnSpc>
                <a:spcPct val="90000"/>
              </a:lnSpc>
              <a:spcBef>
                <a:spcPts val="1200"/>
              </a:spcBef>
              <a:buNone/>
            </a:pPr>
            <a:r>
              <a:rPr lang="en-US" sz="4600" b="1" dirty="0">
                <a:solidFill>
                  <a:schemeClr val="tx1"/>
                </a:solidFill>
                <a:effectLst>
                  <a:outerShdw blurRad="50800" dist="50800" dir="5400000" algn="ctr" rotWithShape="0">
                    <a:srgbClr val="424634"/>
                  </a:outerShdw>
                </a:effectLst>
                <a:latin typeface="Calibri" pitchFamily="34" charset="0"/>
                <a:cs typeface="Calibri" pitchFamily="34" charset="0"/>
              </a:rPr>
              <a:t>Yet at the same time many even among the leaders believed in him. But because of the Pharisees they would not confess their faith for fear they would be put out of the synagogue; for they loved praise from men more than praise from God.</a:t>
            </a:r>
            <a:endParaRPr lang="en-US" sz="4600" b="1" dirty="0">
              <a:solidFill>
                <a:schemeClr val="tx1"/>
              </a:solidFill>
              <a:effectLst>
                <a:outerShdw blurRad="38100" dist="38100" dir="2700000" algn="tl">
                  <a:srgbClr val="424634"/>
                </a:outerShdw>
              </a:effectLst>
              <a:latin typeface="Calibri" pitchFamily="34" charset="0"/>
              <a:cs typeface="Calibri" pitchFamily="34" charset="0"/>
            </a:endParaRPr>
          </a:p>
        </p:txBody>
      </p:sp>
      <p:grpSp>
        <p:nvGrpSpPr>
          <p:cNvPr id="4" name="Group 3"/>
          <p:cNvGrpSpPr/>
          <p:nvPr/>
        </p:nvGrpSpPr>
        <p:grpSpPr>
          <a:xfrm>
            <a:off x="6705600" y="5790843"/>
            <a:ext cx="2209800" cy="1024694"/>
            <a:chOff x="6705600" y="5790843"/>
            <a:chExt cx="2209800" cy="1024694"/>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0" y="5790843"/>
              <a:ext cx="2209800" cy="1024694"/>
            </a:xfrm>
            <a:prstGeom prst="rect">
              <a:avLst/>
            </a:prstGeom>
          </p:spPr>
        </p:pic>
        <p:cxnSp>
          <p:nvCxnSpPr>
            <p:cNvPr id="7" name="Straight Connector 6"/>
            <p:cNvCxnSpPr/>
            <p:nvPr/>
          </p:nvCxnSpPr>
          <p:spPr>
            <a:xfrm>
              <a:off x="6781800" y="5867400"/>
              <a:ext cx="0" cy="60960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18550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35634</TotalTime>
  <Words>383</Words>
  <Application>Microsoft Office PowerPoint</Application>
  <PresentationFormat>On-screen Show (4:3)</PresentationFormat>
  <Paragraphs>51</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Tw Cen MT</vt:lpstr>
      <vt:lpstr>Calibri</vt:lpstr>
      <vt:lpstr>Thatch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 McCracken</cp:lastModifiedBy>
  <cp:revision>386</cp:revision>
  <dcterms:created xsi:type="dcterms:W3CDTF">2011-12-15T15:57:33Z</dcterms:created>
  <dcterms:modified xsi:type="dcterms:W3CDTF">2012-08-12T10:55:28Z</dcterms:modified>
</cp:coreProperties>
</file>