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430" r:id="rId2"/>
    <p:sldId id="424" r:id="rId3"/>
    <p:sldId id="456" r:id="rId4"/>
    <p:sldId id="455" r:id="rId5"/>
    <p:sldId id="453" r:id="rId6"/>
    <p:sldId id="457" r:id="rId7"/>
    <p:sldId id="469" r:id="rId8"/>
    <p:sldId id="458" r:id="rId9"/>
    <p:sldId id="454" r:id="rId10"/>
    <p:sldId id="451" r:id="rId11"/>
    <p:sldId id="460" r:id="rId12"/>
    <p:sldId id="461" r:id="rId13"/>
    <p:sldId id="462" r:id="rId14"/>
    <p:sldId id="464" r:id="rId15"/>
    <p:sldId id="465" r:id="rId16"/>
    <p:sldId id="466" r:id="rId17"/>
    <p:sldId id="467" r:id="rId18"/>
    <p:sldId id="468" r:id="rId19"/>
    <p:sldId id="470" r:id="rId20"/>
    <p:sldId id="437" r:id="rId21"/>
  </p:sldIdLst>
  <p:sldSz cx="9144000" cy="6858000" type="screen4x3"/>
  <p:notesSz cx="6858000" cy="9144000"/>
  <p:embeddedFontLst>
    <p:embeddedFont>
      <p:font typeface="Tw Cen MT" pitchFamily="34" charset="0"/>
      <p:regular r:id="rId22"/>
      <p:bold r:id="rId23"/>
      <p:italic r:id="rId24"/>
      <p:boldItalic r:id="rId25"/>
    </p:embeddedFont>
    <p:embeddedFont>
      <p:font typeface="Calibri" pitchFamily="34" charset="0"/>
      <p:regular r:id="rId26"/>
      <p:bold r:id="rId27"/>
      <p:italic r:id="rId28"/>
      <p:boldItalic r:id="rId29"/>
    </p:embeddedFont>
    <p:embeddedFont>
      <p:font typeface="Arial Narrow"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4634"/>
    <a:srgbClr val="6B8EA5"/>
    <a:srgbClr val="828E8E"/>
    <a:srgbClr val="FFFF99"/>
    <a:srgbClr val="FFFF66"/>
    <a:srgbClr val="5F5C4F"/>
    <a:srgbClr val="D9D9D9"/>
    <a:srgbClr val="85978F"/>
    <a:srgbClr val="6F837A"/>
    <a:srgbClr val="89857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128" autoAdjust="0"/>
  </p:normalViewPr>
  <p:slideViewPr>
    <p:cSldViewPr>
      <p:cViewPr varScale="1">
        <p:scale>
          <a:sx n="70" d="100"/>
          <a:sy n="70" d="100"/>
        </p:scale>
        <p:origin x="-522" y="-90"/>
      </p:cViewPr>
      <p:guideLst>
        <p:guide orient="horz" pos="2160"/>
        <p:guide pos="2880"/>
      </p:guideLst>
    </p:cSldViewPr>
  </p:slideViewPr>
  <p:outlineViewPr>
    <p:cViewPr>
      <p:scale>
        <a:sx n="33" d="100"/>
        <a:sy n="33" d="100"/>
      </p:scale>
      <p:origin x="0" y="582"/>
    </p:cViewPr>
  </p:outlineViewPr>
  <p:notesTextViewPr>
    <p:cViewPr>
      <p:scale>
        <a:sx n="1" d="1"/>
        <a:sy n="1" d="1"/>
      </p:scale>
      <p:origin x="0" y="0"/>
    </p:cViewPr>
  </p:notesTextViewPr>
  <p:sorterViewPr>
    <p:cViewPr>
      <p:scale>
        <a:sx n="66" d="100"/>
        <a:sy n="66" d="100"/>
      </p:scale>
      <p:origin x="0" y="111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CB841FF-2265-490D-82DC-A1CE081A9D8D}" type="datetimeFigureOut">
              <a:rPr lang="en-US" smtClean="0"/>
              <a:pPr/>
              <a:t>8/25/2012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pPr/>
              <a:t>8/25/2012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pPr/>
              <a:t>8/25/2012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pPr/>
              <a:t>8/25/2012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CB841FF-2265-490D-82DC-A1CE081A9D8D}" type="datetimeFigureOut">
              <a:rPr lang="en-US" smtClean="0"/>
              <a:pPr/>
              <a:t>8/25/2012</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pPr/>
              <a:t>8/25/2012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841FF-2265-490D-82DC-A1CE081A9D8D}" type="datetimeFigureOut">
              <a:rPr lang="en-US" smtClean="0"/>
              <a:pPr/>
              <a:t>8/25/2012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841FF-2265-490D-82DC-A1CE081A9D8D}" type="datetimeFigureOut">
              <a:rPr lang="en-US" smtClean="0"/>
              <a:pPr/>
              <a:t>8/25/2012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841FF-2265-490D-82DC-A1CE081A9D8D}" type="datetimeFigureOut">
              <a:rPr lang="en-US" smtClean="0"/>
              <a:pPr/>
              <a:t>8/25/2012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841FF-2265-490D-82DC-A1CE081A9D8D}" type="datetimeFigureOut">
              <a:rPr lang="en-US" smtClean="0"/>
              <a:pPr/>
              <a:t>8/25/2012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pPr/>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pPr/>
              <a:t>8/25/2012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pPr/>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pPr/>
              <a:t>8/25/2012</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944880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672498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John 8:47</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229600" cy="1905000"/>
          </a:xfrm>
        </p:spPr>
        <p:txBody>
          <a:bodyPr>
            <a:noAutofit/>
          </a:bodyPr>
          <a:lstStyle/>
          <a:p>
            <a:pPr marL="0" indent="0">
              <a:buNone/>
            </a:pPr>
            <a:r>
              <a:rPr lang="en-US" sz="3200" dirty="0" smtClean="0">
                <a:latin typeface="Calibri" pitchFamily="34" charset="0"/>
              </a:rPr>
              <a:t>“He </a:t>
            </a:r>
            <a:r>
              <a:rPr lang="en-US" sz="3200" dirty="0" smtClean="0">
                <a:latin typeface="Calibri" pitchFamily="34" charset="0"/>
              </a:rPr>
              <a:t>who belongs to God hears what God says. The reason you do not hear is that you do not belong to God.” </a:t>
            </a:r>
          </a:p>
          <a:p>
            <a:pPr marL="0" lvl="0" indent="0">
              <a:buNone/>
            </a:pPr>
            <a:endParaRPr lang="en-US" sz="3200" dirty="0">
              <a:latin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2192068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I Corinthians 2:9-12</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229600" cy="5181600"/>
          </a:xfrm>
        </p:spPr>
        <p:txBody>
          <a:bodyPr>
            <a:noAutofit/>
          </a:bodyPr>
          <a:lstStyle/>
          <a:p>
            <a:pPr marL="0" indent="0">
              <a:buNone/>
            </a:pPr>
            <a:r>
              <a:rPr lang="en-US" sz="1400" dirty="0" smtClean="0">
                <a:latin typeface="Calibri" pitchFamily="34" charset="0"/>
              </a:rPr>
              <a:t>9</a:t>
            </a:r>
            <a:r>
              <a:rPr lang="en-US" sz="2800" dirty="0" smtClean="0">
                <a:latin typeface="Calibri" pitchFamily="34" charset="0"/>
              </a:rPr>
              <a:t> However, as it is written: “No eye has seen, no ear has heard, no mind has conceived what God has  prepared for those who love him</a:t>
            </a:r>
            <a:r>
              <a:rPr lang="en-US" sz="2800" dirty="0" smtClean="0">
                <a:latin typeface="Calibri" pitchFamily="34" charset="0"/>
              </a:rPr>
              <a:t>” </a:t>
            </a:r>
            <a:r>
              <a:rPr lang="en-US" sz="1400" dirty="0" smtClean="0">
                <a:latin typeface="Calibri" pitchFamily="34" charset="0"/>
              </a:rPr>
              <a:t>10</a:t>
            </a:r>
            <a:r>
              <a:rPr lang="en-US" sz="2800" dirty="0" smtClean="0">
                <a:latin typeface="Calibri" pitchFamily="34" charset="0"/>
              </a:rPr>
              <a:t> but God has revealed it to us by his Spirit.  The Spirit searches all things, even the deep things of God. </a:t>
            </a:r>
            <a:r>
              <a:rPr lang="en-US" sz="1400" dirty="0" smtClean="0">
                <a:latin typeface="Calibri" pitchFamily="34" charset="0"/>
              </a:rPr>
              <a:t>11</a:t>
            </a:r>
            <a:r>
              <a:rPr lang="en-US" sz="2800" dirty="0" smtClean="0">
                <a:latin typeface="Calibri" pitchFamily="34" charset="0"/>
              </a:rPr>
              <a:t> For who among men knows the thoughts of a man except the man’s spirit within him? In the same way no one knows the thoughts of God except the Spirit of God. </a:t>
            </a:r>
            <a:r>
              <a:rPr lang="en-US" sz="1400" dirty="0" smtClean="0">
                <a:latin typeface="Calibri" pitchFamily="34" charset="0"/>
              </a:rPr>
              <a:t>12</a:t>
            </a:r>
            <a:r>
              <a:rPr lang="en-US" sz="2800" dirty="0" smtClean="0">
                <a:latin typeface="Calibri" pitchFamily="34" charset="0"/>
              </a:rPr>
              <a:t> We have not received the spirit of the world but the Spirit who is from God, that we may understand what God has freely given us. </a:t>
            </a:r>
          </a:p>
          <a:p>
            <a:pPr marL="0" lvl="0" indent="0">
              <a:buNone/>
            </a:pPr>
            <a:endParaRPr lang="en-US" sz="3200" dirty="0">
              <a:latin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2192068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The Good Shepherd</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661400" cy="5638800"/>
          </a:xfrm>
        </p:spPr>
        <p:txBody>
          <a:bodyPr>
            <a:noAutofit/>
          </a:bodyPr>
          <a:lstStyle/>
          <a:p>
            <a:pPr marL="292100" indent="-292100"/>
            <a:r>
              <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rPr>
              <a:t>The sheep hear and recognize </a:t>
            </a:r>
            <a:r>
              <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rPr>
              <a:t>the shepherd’s voice </a:t>
            </a:r>
            <a:r>
              <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rPr>
              <a:t>(vs. 1-6)</a:t>
            </a:r>
            <a:endPar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endParaRPr>
          </a:p>
          <a:p>
            <a:pPr marL="292100" indent="-292100"/>
            <a:r>
              <a:rPr lang="en-US" sz="3200" dirty="0" smtClean="0">
                <a:solidFill>
                  <a:schemeClr val="tx1"/>
                </a:solidFill>
                <a:effectLst>
                  <a:outerShdw blurRad="38100" dist="38100" dir="2700000" algn="tl">
                    <a:srgbClr val="424634"/>
                  </a:outerShdw>
                </a:effectLst>
                <a:latin typeface="Calibri" pitchFamily="34" charset="0"/>
                <a:cs typeface="Calibri" pitchFamily="34" charset="0"/>
              </a:rPr>
              <a:t>The shepherd leads – the sheep follow (vs. 4)</a:t>
            </a:r>
            <a:endParaRPr lang="en-US" sz="3200" dirty="0" smtClean="0">
              <a:solidFill>
                <a:schemeClr val="tx1"/>
              </a:solidFill>
              <a:effectLst>
                <a:outerShdw blurRad="38100" dist="38100" dir="2700000" algn="tl">
                  <a:srgbClr val="424634"/>
                </a:outerShdw>
              </a:effectLst>
              <a:latin typeface="Calibri" pitchFamily="34" charset="0"/>
              <a:cs typeface="Calibri" pitchFamily="34" charset="0"/>
            </a:endParaRPr>
          </a:p>
          <a:p>
            <a:pPr marL="292100" indent="-292100">
              <a:buNone/>
            </a:pPr>
            <a:endParaRPr lang="en-US" sz="32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8"/>
          <p:cNvGrpSpPr/>
          <p:nvPr/>
        </p:nvGrpSpPr>
        <p:grpSpPr>
          <a:xfrm>
            <a:off x="6705600" y="5790843"/>
            <a:ext cx="2209800" cy="1024694"/>
            <a:chOff x="6705600" y="5790843"/>
            <a:chExt cx="2209800" cy="1024694"/>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3" name="Straight Connector 2"/>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1872716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Romans 6:16-18</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229600" cy="5181600"/>
          </a:xfrm>
        </p:spPr>
        <p:txBody>
          <a:bodyPr>
            <a:noAutofit/>
          </a:bodyPr>
          <a:lstStyle/>
          <a:p>
            <a:pPr marL="0" indent="0">
              <a:buNone/>
            </a:pPr>
            <a:r>
              <a:rPr lang="en-US" sz="1800" dirty="0" smtClean="0">
                <a:latin typeface="Calibri" pitchFamily="34" charset="0"/>
              </a:rPr>
              <a:t>16</a:t>
            </a:r>
            <a:r>
              <a:rPr lang="en-US" sz="2800" dirty="0" smtClean="0">
                <a:latin typeface="Calibri" pitchFamily="34" charset="0"/>
              </a:rPr>
              <a:t> Don’t </a:t>
            </a:r>
            <a:r>
              <a:rPr lang="en-US" sz="2800" dirty="0" smtClean="0">
                <a:latin typeface="Calibri" pitchFamily="34" charset="0"/>
              </a:rPr>
              <a:t>you know that when you offer yourselves to someone to obey him as slaves, you are slaves to the one whom you obey—whether you are slaves to sin, which leads to death, or to obedience, which leads to righteousness? </a:t>
            </a:r>
            <a:r>
              <a:rPr lang="en-US" sz="2800" baseline="30000" dirty="0" smtClean="0">
                <a:latin typeface="Calibri" pitchFamily="34" charset="0"/>
              </a:rPr>
              <a:t>17 </a:t>
            </a:r>
            <a:r>
              <a:rPr lang="en-US" sz="2800" dirty="0" smtClean="0">
                <a:latin typeface="Calibri" pitchFamily="34" charset="0"/>
              </a:rPr>
              <a:t>But thanks be to God that, though you used to be slaves to sin, you wholeheartedly obeyed the form of teaching to which you were entrusted. </a:t>
            </a:r>
            <a:r>
              <a:rPr lang="en-US" sz="2800" baseline="30000" dirty="0" smtClean="0">
                <a:latin typeface="Calibri" pitchFamily="34" charset="0"/>
              </a:rPr>
              <a:t>18 </a:t>
            </a:r>
            <a:r>
              <a:rPr lang="en-US" sz="2800" dirty="0" smtClean="0">
                <a:latin typeface="Calibri" pitchFamily="34" charset="0"/>
              </a:rPr>
              <a:t>You have been set free from sin and have become slaves to righteousness. </a:t>
            </a:r>
          </a:p>
          <a:p>
            <a:pPr marL="0" lvl="0" indent="0">
              <a:buNone/>
            </a:pPr>
            <a:endParaRPr lang="en-US" sz="3200" dirty="0">
              <a:latin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2192068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The Good Shepherd</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661400" cy="5638800"/>
          </a:xfrm>
        </p:spPr>
        <p:txBody>
          <a:bodyPr>
            <a:noAutofit/>
          </a:bodyPr>
          <a:lstStyle/>
          <a:p>
            <a:pPr marL="292100" indent="-292100"/>
            <a:r>
              <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rPr>
              <a:t>The sheep hear and recognize </a:t>
            </a:r>
            <a:r>
              <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rPr>
              <a:t>the shepherd’s voice </a:t>
            </a:r>
            <a:r>
              <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rPr>
              <a:t>(vs. 1-6)</a:t>
            </a:r>
            <a:endPar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endParaRPr>
          </a:p>
          <a:p>
            <a:pPr marL="292100" indent="-292100"/>
            <a:r>
              <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rPr>
              <a:t>The shepherd leads – the sheep follow (vs. 4)</a:t>
            </a:r>
          </a:p>
          <a:p>
            <a:pPr marL="292100" indent="-292100"/>
            <a:r>
              <a:rPr lang="en-US" sz="3200" dirty="0" smtClean="0">
                <a:solidFill>
                  <a:schemeClr val="tx1"/>
                </a:solidFill>
                <a:effectLst>
                  <a:outerShdw blurRad="38100" dist="38100" dir="2700000" algn="tl">
                    <a:srgbClr val="424634"/>
                  </a:outerShdw>
                </a:effectLst>
                <a:latin typeface="Calibri" pitchFamily="34" charset="0"/>
                <a:cs typeface="Calibri" pitchFamily="34" charset="0"/>
              </a:rPr>
              <a:t>The shepherd leads the sheep to good </a:t>
            </a:r>
            <a:r>
              <a:rPr lang="en-US" sz="3200" dirty="0" smtClean="0">
                <a:solidFill>
                  <a:schemeClr val="tx1"/>
                </a:solidFill>
                <a:effectLst>
                  <a:outerShdw blurRad="38100" dist="38100" dir="2700000" algn="tl">
                    <a:srgbClr val="424634"/>
                  </a:outerShdw>
                </a:effectLst>
                <a:latin typeface="Calibri" pitchFamily="34" charset="0"/>
                <a:cs typeface="Calibri" pitchFamily="34" charset="0"/>
              </a:rPr>
              <a:t>pastures (vs. 9-10)</a:t>
            </a:r>
            <a:endParaRPr lang="en-US" sz="3200" dirty="0" smtClean="0">
              <a:solidFill>
                <a:schemeClr val="tx1"/>
              </a:solidFill>
              <a:effectLst>
                <a:outerShdw blurRad="38100" dist="38100" dir="2700000" algn="tl">
                  <a:srgbClr val="424634"/>
                </a:outerShdw>
              </a:effectLst>
              <a:latin typeface="Calibri" pitchFamily="34" charset="0"/>
              <a:cs typeface="Calibri" pitchFamily="34" charset="0"/>
            </a:endParaRPr>
          </a:p>
          <a:p>
            <a:pPr marL="292100" indent="-292100">
              <a:buNone/>
            </a:pPr>
            <a:endParaRPr lang="en-US" sz="32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8"/>
          <p:cNvGrpSpPr/>
          <p:nvPr/>
        </p:nvGrpSpPr>
        <p:grpSpPr>
          <a:xfrm>
            <a:off x="6705600" y="5790843"/>
            <a:ext cx="2209800" cy="1024694"/>
            <a:chOff x="6705600" y="5790843"/>
            <a:chExt cx="2209800" cy="1024694"/>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3" name="Straight Connector 2"/>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1872716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Matthew 7:9-11</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229600" cy="5181600"/>
          </a:xfrm>
        </p:spPr>
        <p:txBody>
          <a:bodyPr>
            <a:noAutofit/>
          </a:bodyPr>
          <a:lstStyle/>
          <a:p>
            <a:pPr marL="0" indent="0">
              <a:buNone/>
            </a:pPr>
            <a:r>
              <a:rPr lang="en-US" sz="2800" baseline="30000" dirty="0" smtClean="0">
                <a:latin typeface="Calibri" pitchFamily="34" charset="0"/>
              </a:rPr>
              <a:t>9 </a:t>
            </a:r>
            <a:r>
              <a:rPr lang="en-US" sz="2800" dirty="0" smtClean="0">
                <a:latin typeface="Calibri" pitchFamily="34" charset="0"/>
              </a:rPr>
              <a:t>“Which of you, if his son asks for bread, will give him a stone? </a:t>
            </a:r>
            <a:r>
              <a:rPr lang="en-US" sz="2800" baseline="30000" dirty="0" smtClean="0">
                <a:latin typeface="Calibri" pitchFamily="34" charset="0"/>
              </a:rPr>
              <a:t>10 </a:t>
            </a:r>
            <a:r>
              <a:rPr lang="en-US" sz="2800" dirty="0" smtClean="0">
                <a:latin typeface="Calibri" pitchFamily="34" charset="0"/>
              </a:rPr>
              <a:t>Or if he asks for a fish, will give him a snake? </a:t>
            </a:r>
            <a:r>
              <a:rPr lang="en-US" sz="2800" baseline="30000" dirty="0" smtClean="0">
                <a:latin typeface="Calibri" pitchFamily="34" charset="0"/>
              </a:rPr>
              <a:t>11 </a:t>
            </a:r>
            <a:r>
              <a:rPr lang="en-US" sz="2800" dirty="0" smtClean="0">
                <a:latin typeface="Calibri" pitchFamily="34" charset="0"/>
              </a:rPr>
              <a:t>If you, then, though you are evil, know how to give good gifts to your children, how much more will your Father in heaven give good gifts to those who ask him! </a:t>
            </a:r>
          </a:p>
          <a:p>
            <a:pPr marL="0" lvl="0" indent="0">
              <a:buNone/>
            </a:pPr>
            <a:endParaRPr lang="en-US" sz="3200" dirty="0">
              <a:latin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2192068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Romans 8:28</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229600" cy="5181600"/>
          </a:xfrm>
        </p:spPr>
        <p:txBody>
          <a:bodyPr>
            <a:noAutofit/>
          </a:bodyPr>
          <a:lstStyle/>
          <a:p>
            <a:pPr marL="0" indent="0">
              <a:buNone/>
            </a:pPr>
            <a:r>
              <a:rPr lang="en-US" sz="2800" dirty="0" smtClean="0">
                <a:latin typeface="Calibri" pitchFamily="34" charset="0"/>
              </a:rPr>
              <a:t>And </a:t>
            </a:r>
            <a:r>
              <a:rPr lang="en-US" sz="2800" dirty="0" smtClean="0">
                <a:latin typeface="Calibri" pitchFamily="34" charset="0"/>
              </a:rPr>
              <a:t>we know that in all things God works for the good of those who love him</a:t>
            </a:r>
            <a:r>
              <a:rPr lang="en-US" sz="2800" dirty="0" smtClean="0">
                <a:latin typeface="Calibri" pitchFamily="34" charset="0"/>
              </a:rPr>
              <a:t>, who have </a:t>
            </a:r>
            <a:r>
              <a:rPr lang="en-US" sz="2800" dirty="0" smtClean="0">
                <a:latin typeface="Calibri" pitchFamily="34" charset="0"/>
              </a:rPr>
              <a:t>been called according to his </a:t>
            </a:r>
            <a:r>
              <a:rPr lang="en-US" sz="2800" dirty="0" smtClean="0">
                <a:latin typeface="Calibri" pitchFamily="34" charset="0"/>
              </a:rPr>
              <a:t>purpose.</a:t>
            </a:r>
            <a:endParaRPr lang="en-US" sz="2800" dirty="0" smtClean="0">
              <a:latin typeface="Calibri" pitchFamily="34" charset="0"/>
            </a:endParaRPr>
          </a:p>
          <a:p>
            <a:pPr marL="0" lvl="0" indent="0">
              <a:buNone/>
            </a:pPr>
            <a:endParaRPr lang="en-US" sz="3200" dirty="0">
              <a:latin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2192068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The Good Shepherd</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661400" cy="5638800"/>
          </a:xfrm>
        </p:spPr>
        <p:txBody>
          <a:bodyPr>
            <a:noAutofit/>
          </a:bodyPr>
          <a:lstStyle/>
          <a:p>
            <a:pPr marL="292100" indent="-292100"/>
            <a:r>
              <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rPr>
              <a:t>The sheep hear and recognize </a:t>
            </a:r>
            <a:r>
              <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rPr>
              <a:t>the shepherd’s voice </a:t>
            </a:r>
            <a:r>
              <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rPr>
              <a:t>(vs. 1-6)</a:t>
            </a:r>
            <a:endPar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endParaRPr>
          </a:p>
          <a:p>
            <a:pPr marL="292100" indent="-292100"/>
            <a:r>
              <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rPr>
              <a:t>The shepherd leads – the sheep follow (vs. 4)</a:t>
            </a:r>
          </a:p>
          <a:p>
            <a:pPr marL="292100" indent="-292100"/>
            <a:r>
              <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rPr>
              <a:t>The shepherd leads the sheep to good </a:t>
            </a:r>
            <a:r>
              <a:rPr lang="en-US" sz="3200" dirty="0" smtClean="0">
                <a:solidFill>
                  <a:schemeClr val="tx1">
                    <a:lumMod val="85000"/>
                  </a:schemeClr>
                </a:solidFill>
                <a:effectLst>
                  <a:outerShdw blurRad="38100" dist="38100" dir="2700000" algn="tl">
                    <a:srgbClr val="424634"/>
                  </a:outerShdw>
                </a:effectLst>
                <a:latin typeface="Calibri" pitchFamily="34" charset="0"/>
                <a:cs typeface="Calibri" pitchFamily="34" charset="0"/>
              </a:rPr>
              <a:t>pastures (vs. 9-10)</a:t>
            </a:r>
          </a:p>
          <a:p>
            <a:pPr marL="292100" indent="-292100"/>
            <a:r>
              <a:rPr lang="en-US" sz="3200" dirty="0" smtClean="0">
                <a:solidFill>
                  <a:schemeClr val="tx1"/>
                </a:solidFill>
                <a:effectLst>
                  <a:outerShdw blurRad="38100" dist="38100" dir="2700000" algn="tl">
                    <a:srgbClr val="424634"/>
                  </a:outerShdw>
                </a:effectLst>
                <a:latin typeface="Calibri" pitchFamily="34" charset="0"/>
                <a:cs typeface="Calibri" pitchFamily="34" charset="0"/>
              </a:rPr>
              <a:t>The shepherd is willing to lay his life down for his sheep (vs. 11-13) </a:t>
            </a:r>
            <a:endParaRPr lang="en-US" sz="3200" dirty="0" smtClean="0">
              <a:solidFill>
                <a:schemeClr val="tx1"/>
              </a:solidFill>
              <a:effectLst>
                <a:outerShdw blurRad="38100" dist="38100" dir="2700000" algn="tl">
                  <a:srgbClr val="424634"/>
                </a:outerShdw>
              </a:effectLst>
              <a:latin typeface="Calibri" pitchFamily="34" charset="0"/>
              <a:cs typeface="Calibri" pitchFamily="34" charset="0"/>
            </a:endParaRPr>
          </a:p>
          <a:p>
            <a:pPr marL="292100" indent="-292100">
              <a:buNone/>
            </a:pPr>
            <a:endParaRPr lang="en-US" sz="32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8"/>
          <p:cNvGrpSpPr/>
          <p:nvPr/>
        </p:nvGrpSpPr>
        <p:grpSpPr>
          <a:xfrm>
            <a:off x="6705600" y="5790843"/>
            <a:ext cx="2209800" cy="1024694"/>
            <a:chOff x="6705600" y="5790843"/>
            <a:chExt cx="2209800" cy="1024694"/>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3" name="Straight Connector 2"/>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1872716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dissolve">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Romans 5:6-8</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229600" cy="5181600"/>
          </a:xfrm>
        </p:spPr>
        <p:txBody>
          <a:bodyPr>
            <a:noAutofit/>
          </a:bodyPr>
          <a:lstStyle/>
          <a:p>
            <a:pPr marL="0" indent="0">
              <a:buNone/>
            </a:pPr>
            <a:r>
              <a:rPr lang="en-US" sz="2800" baseline="30000" dirty="0" smtClean="0">
                <a:latin typeface="Calibri" pitchFamily="34" charset="0"/>
              </a:rPr>
              <a:t>6 </a:t>
            </a:r>
            <a:r>
              <a:rPr lang="en-US" sz="2800" dirty="0" smtClean="0">
                <a:latin typeface="Calibri" pitchFamily="34" charset="0"/>
              </a:rPr>
              <a:t>You see, at just the right time, when we were still powerless, Christ died for the ungodly. </a:t>
            </a:r>
            <a:r>
              <a:rPr lang="en-US" sz="2800" baseline="30000" dirty="0" smtClean="0">
                <a:latin typeface="Calibri" pitchFamily="34" charset="0"/>
              </a:rPr>
              <a:t>7 </a:t>
            </a:r>
            <a:r>
              <a:rPr lang="en-US" sz="2800" dirty="0" smtClean="0">
                <a:latin typeface="Calibri" pitchFamily="34" charset="0"/>
              </a:rPr>
              <a:t>Very rarely will anyone die for a righteous man, though for a good man someone might possibly dare to die. </a:t>
            </a:r>
            <a:r>
              <a:rPr lang="en-US" sz="2800" baseline="30000" dirty="0" smtClean="0">
                <a:latin typeface="Calibri" pitchFamily="34" charset="0"/>
              </a:rPr>
              <a:t>8 </a:t>
            </a:r>
            <a:r>
              <a:rPr lang="en-US" sz="2800" dirty="0" smtClean="0">
                <a:latin typeface="Calibri" pitchFamily="34" charset="0"/>
              </a:rPr>
              <a:t>But God demonstrates his own love for us in this: </a:t>
            </a:r>
            <a:r>
              <a:rPr lang="en-US" sz="2800" b="1" dirty="0" smtClean="0">
                <a:latin typeface="Calibri" pitchFamily="34" charset="0"/>
              </a:rPr>
              <a:t>While we were still sinners, Christ died for us.</a:t>
            </a:r>
            <a:r>
              <a:rPr lang="en-US" sz="2800" dirty="0" smtClean="0">
                <a:latin typeface="Calibri" pitchFamily="34" charset="0"/>
              </a:rPr>
              <a:t> </a:t>
            </a:r>
          </a:p>
          <a:p>
            <a:pPr marL="0" lvl="0" indent="0">
              <a:buNone/>
            </a:pPr>
            <a:endParaRPr lang="en-US" sz="3200" dirty="0">
              <a:latin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2192068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382000" cy="990600"/>
          </a:xfrm>
        </p:spPr>
        <p:txBody>
          <a:bodyPr>
            <a:noAutofit/>
          </a:bodyPr>
          <a:lstStyle/>
          <a:p>
            <a:pPr algn="ctr"/>
            <a:r>
              <a:rPr lang="en-US" sz="5400" b="1" dirty="0" smtClean="0">
                <a:solidFill>
                  <a:schemeClr val="tx1"/>
                </a:solidFill>
                <a:effectLst>
                  <a:outerShdw blurRad="38100" dist="38100" dir="2700000" algn="tl">
                    <a:srgbClr val="424634"/>
                  </a:outerShdw>
                </a:effectLst>
                <a:latin typeface="Calibri" pitchFamily="34" charset="0"/>
                <a:cs typeface="Calibri" pitchFamily="34" charset="0"/>
              </a:rPr>
              <a:t>Psalm 23</a:t>
            </a:r>
            <a:endParaRPr lang="en-US" sz="54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Content Placeholder 6"/>
          <p:cNvSpPr txBox="1">
            <a:spLocks/>
          </p:cNvSpPr>
          <p:nvPr/>
        </p:nvSpPr>
        <p:spPr>
          <a:xfrm>
            <a:off x="304800" y="1219200"/>
            <a:ext cx="8610600" cy="5105400"/>
          </a:xfrm>
          <a:prstGeom prst="rect">
            <a:avLst/>
          </a:prstGeom>
        </p:spPr>
        <p:txBody>
          <a:bodyPr vert="horz" lIns="91440" tIns="45720" rIns="91440" bIns="45720" rtlCol="0">
            <a:noAutofit/>
          </a:bodyPr>
          <a:lstStyle/>
          <a:p>
            <a:r>
              <a:rPr lang="en-US" sz="2800" dirty="0" smtClean="0">
                <a:latin typeface="Calibri" pitchFamily="34" charset="0"/>
              </a:rPr>
              <a:t>God, my shepherd! I don’t need a thing.  You have bedded me down in lush meadows, you find me quiet pools to drink from.  True to your word, you let me catch my breath and send me in the right direction. Even when the way goes through Death Valley, I’m not afraid when you walk at my side. Your trusty shepherd’s crook makes me feel secure. You serve me a six-course dinner right in front of my enemies. You revive my drooping head; my cup brims with blessing.  Your beauty and love chase after me every day of my life. I’m back home in the house of God for the rest of my life.</a:t>
            </a:r>
          </a:p>
          <a:p>
            <a:endParaRPr lang="en-US" sz="2800" dirty="0">
              <a:latin typeface="Arial Narrow" pitchFamily="34" charset="0"/>
            </a:endParaRPr>
          </a:p>
        </p:txBody>
      </p:sp>
    </p:spTree>
    <p:extLst>
      <p:ext uri="{BB962C8B-B14F-4D97-AF65-F5344CB8AC3E}">
        <p14:creationId xmlns="" xmlns:p14="http://schemas.microsoft.com/office/powerpoint/2010/main" val="22192068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382000" cy="990600"/>
          </a:xfrm>
        </p:spPr>
        <p:txBody>
          <a:bodyPr>
            <a:noAutofit/>
          </a:bodyPr>
          <a:lstStyle/>
          <a:p>
            <a:pPr algn="ctr"/>
            <a:r>
              <a:rPr lang="en-US" sz="5400" b="1" dirty="0" smtClean="0">
                <a:solidFill>
                  <a:schemeClr val="tx1"/>
                </a:solidFill>
                <a:effectLst>
                  <a:outerShdw blurRad="38100" dist="38100" dir="2700000" algn="tl">
                    <a:srgbClr val="424634"/>
                  </a:outerShdw>
                </a:effectLst>
                <a:latin typeface="Calibri" pitchFamily="34" charset="0"/>
                <a:cs typeface="Calibri" pitchFamily="34" charset="0"/>
              </a:rPr>
              <a:t>Psalm 23</a:t>
            </a:r>
            <a:endParaRPr lang="en-US" sz="54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8"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Content Placeholder 6"/>
          <p:cNvSpPr txBox="1">
            <a:spLocks/>
          </p:cNvSpPr>
          <p:nvPr/>
        </p:nvSpPr>
        <p:spPr>
          <a:xfrm>
            <a:off x="304800" y="1219200"/>
            <a:ext cx="8610600" cy="5105400"/>
          </a:xfrm>
          <a:prstGeom prst="rect">
            <a:avLst/>
          </a:prstGeom>
        </p:spPr>
        <p:txBody>
          <a:bodyPr vert="horz" lIns="91440" tIns="45720" rIns="91440" bIns="45720" rtlCol="0">
            <a:noAutofit/>
          </a:bodyPr>
          <a:lstStyle/>
          <a:p>
            <a:r>
              <a:rPr lang="en-US" sz="2800" baseline="30000" dirty="0" smtClean="0">
                <a:latin typeface="Arial Narrow" pitchFamily="34" charset="0"/>
              </a:rPr>
              <a:t>1</a:t>
            </a:r>
            <a:r>
              <a:rPr lang="en-US" sz="2800" dirty="0" smtClean="0">
                <a:latin typeface="Arial Narrow" pitchFamily="34" charset="0"/>
              </a:rPr>
              <a:t> The LORD</a:t>
            </a:r>
            <a:r>
              <a:rPr lang="en-US" sz="2800" i="1" dirty="0" smtClean="0">
                <a:latin typeface="Arial Narrow" pitchFamily="34" charset="0"/>
              </a:rPr>
              <a:t> is</a:t>
            </a:r>
            <a:r>
              <a:rPr lang="en-US" sz="2800" dirty="0" smtClean="0">
                <a:latin typeface="Arial Narrow" pitchFamily="34" charset="0"/>
              </a:rPr>
              <a:t> my shepherd; I shall not want. </a:t>
            </a:r>
            <a:r>
              <a:rPr lang="en-US" sz="2800" baseline="30000" dirty="0" smtClean="0">
                <a:latin typeface="Arial Narrow" pitchFamily="34" charset="0"/>
              </a:rPr>
              <a:t>2</a:t>
            </a:r>
            <a:r>
              <a:rPr lang="en-US" sz="2800" dirty="0" smtClean="0">
                <a:latin typeface="Arial Narrow" pitchFamily="34" charset="0"/>
              </a:rPr>
              <a:t> He </a:t>
            </a:r>
            <a:r>
              <a:rPr lang="en-US" sz="2800" dirty="0" err="1" smtClean="0">
                <a:latin typeface="Arial Narrow" pitchFamily="34" charset="0"/>
              </a:rPr>
              <a:t>maketh</a:t>
            </a:r>
            <a:r>
              <a:rPr lang="en-US" sz="2800" dirty="0" smtClean="0">
                <a:latin typeface="Arial Narrow" pitchFamily="34" charset="0"/>
              </a:rPr>
              <a:t> me to lie down in </a:t>
            </a:r>
            <a:r>
              <a:rPr lang="en-US" sz="2800" dirty="0" smtClean="0">
                <a:latin typeface="Arial Narrow" pitchFamily="34" charset="0"/>
              </a:rPr>
              <a:t>green </a:t>
            </a:r>
            <a:r>
              <a:rPr lang="en-US" sz="2800" dirty="0" smtClean="0">
                <a:latin typeface="Arial Narrow" pitchFamily="34" charset="0"/>
              </a:rPr>
              <a:t>pastures: he </a:t>
            </a:r>
            <a:r>
              <a:rPr lang="en-US" sz="2800" dirty="0" err="1" smtClean="0">
                <a:latin typeface="Arial Narrow" pitchFamily="34" charset="0"/>
              </a:rPr>
              <a:t>leadeth</a:t>
            </a:r>
            <a:r>
              <a:rPr lang="en-US" sz="2800" dirty="0" smtClean="0">
                <a:latin typeface="Arial Narrow" pitchFamily="34" charset="0"/>
              </a:rPr>
              <a:t> me beside the still waters. </a:t>
            </a:r>
            <a:r>
              <a:rPr lang="en-US" sz="2800" baseline="30000" dirty="0" smtClean="0">
                <a:latin typeface="Arial Narrow" pitchFamily="34" charset="0"/>
              </a:rPr>
              <a:t>3</a:t>
            </a:r>
            <a:r>
              <a:rPr lang="en-US" sz="2800" dirty="0" smtClean="0">
                <a:latin typeface="Arial Narrow" pitchFamily="34" charset="0"/>
              </a:rPr>
              <a:t> He </a:t>
            </a:r>
            <a:r>
              <a:rPr lang="en-US" sz="2800" dirty="0" err="1" smtClean="0">
                <a:latin typeface="Arial Narrow" pitchFamily="34" charset="0"/>
              </a:rPr>
              <a:t>restoreth</a:t>
            </a:r>
            <a:r>
              <a:rPr lang="en-US" sz="2800" dirty="0" smtClean="0">
                <a:latin typeface="Arial Narrow" pitchFamily="34" charset="0"/>
              </a:rPr>
              <a:t> my soul: he </a:t>
            </a:r>
            <a:r>
              <a:rPr lang="en-US" sz="2800" dirty="0" err="1" smtClean="0">
                <a:latin typeface="Arial Narrow" pitchFamily="34" charset="0"/>
              </a:rPr>
              <a:t>leadeth</a:t>
            </a:r>
            <a:r>
              <a:rPr lang="en-US" sz="2800" dirty="0" smtClean="0">
                <a:latin typeface="Arial Narrow" pitchFamily="34" charset="0"/>
              </a:rPr>
              <a:t> me in the paths of righteousness for his name’s sake. </a:t>
            </a:r>
            <a:r>
              <a:rPr lang="en-US" sz="2800" baseline="30000" dirty="0" smtClean="0">
                <a:latin typeface="Arial Narrow" pitchFamily="34" charset="0"/>
              </a:rPr>
              <a:t>4</a:t>
            </a:r>
            <a:r>
              <a:rPr lang="en-US" sz="2800" dirty="0" smtClean="0">
                <a:latin typeface="Arial Narrow" pitchFamily="34" charset="0"/>
              </a:rPr>
              <a:t> Yea, though I walk through the valley of the shadow of death, I will fear no evil: for thou</a:t>
            </a:r>
            <a:r>
              <a:rPr lang="en-US" sz="2800" i="1" dirty="0" smtClean="0">
                <a:latin typeface="Arial Narrow" pitchFamily="34" charset="0"/>
              </a:rPr>
              <a:t> art</a:t>
            </a:r>
            <a:r>
              <a:rPr lang="en-US" sz="2800" dirty="0" smtClean="0">
                <a:latin typeface="Arial Narrow" pitchFamily="34" charset="0"/>
              </a:rPr>
              <a:t> with me; thy rod and thy staff they comfort me. </a:t>
            </a:r>
            <a:r>
              <a:rPr lang="en-US" sz="2800" baseline="30000" dirty="0" smtClean="0">
                <a:latin typeface="Arial Narrow" pitchFamily="34" charset="0"/>
              </a:rPr>
              <a:t>5</a:t>
            </a:r>
            <a:r>
              <a:rPr lang="en-US" sz="2800" dirty="0" smtClean="0">
                <a:latin typeface="Arial Narrow" pitchFamily="34" charset="0"/>
              </a:rPr>
              <a:t> Thou </a:t>
            </a:r>
            <a:r>
              <a:rPr lang="en-US" sz="2800" dirty="0" err="1" smtClean="0">
                <a:latin typeface="Arial Narrow" pitchFamily="34" charset="0"/>
              </a:rPr>
              <a:t>preparest</a:t>
            </a:r>
            <a:r>
              <a:rPr lang="en-US" sz="2800" dirty="0" smtClean="0">
                <a:latin typeface="Arial Narrow" pitchFamily="34" charset="0"/>
              </a:rPr>
              <a:t> a table before me in the presence of mine enemies: thou </a:t>
            </a:r>
            <a:r>
              <a:rPr lang="en-US" sz="2800" dirty="0" err="1" smtClean="0">
                <a:latin typeface="Arial Narrow" pitchFamily="34" charset="0"/>
              </a:rPr>
              <a:t>anointest</a:t>
            </a:r>
            <a:r>
              <a:rPr lang="en-US" sz="2800" dirty="0" smtClean="0">
                <a:latin typeface="Arial Narrow" pitchFamily="34" charset="0"/>
              </a:rPr>
              <a:t> </a:t>
            </a:r>
            <a:r>
              <a:rPr lang="en-US" sz="2800" dirty="0" smtClean="0">
                <a:latin typeface="Arial Narrow" pitchFamily="34" charset="0"/>
              </a:rPr>
              <a:t>my head with oil; my cup </a:t>
            </a:r>
            <a:r>
              <a:rPr lang="en-US" sz="2800" dirty="0" err="1" smtClean="0">
                <a:latin typeface="Arial Narrow" pitchFamily="34" charset="0"/>
              </a:rPr>
              <a:t>runneth</a:t>
            </a:r>
            <a:r>
              <a:rPr lang="en-US" sz="2800" dirty="0" smtClean="0">
                <a:latin typeface="Arial Narrow" pitchFamily="34" charset="0"/>
              </a:rPr>
              <a:t> over. </a:t>
            </a:r>
            <a:r>
              <a:rPr lang="en-US" sz="2800" baseline="30000" dirty="0" smtClean="0">
                <a:latin typeface="Arial Narrow" pitchFamily="34" charset="0"/>
              </a:rPr>
              <a:t>6</a:t>
            </a:r>
            <a:r>
              <a:rPr lang="en-US" sz="2800" dirty="0" smtClean="0">
                <a:latin typeface="Arial Narrow" pitchFamily="34" charset="0"/>
              </a:rPr>
              <a:t> Surely goodness and mercy shall follow me all the days of my life: and I will dwell in the house of the LORD for </a:t>
            </a:r>
            <a:r>
              <a:rPr lang="en-US" sz="2800" dirty="0" smtClean="0">
                <a:latin typeface="Arial Narrow" pitchFamily="34" charset="0"/>
              </a:rPr>
              <a:t>ever.</a:t>
            </a:r>
            <a:endParaRPr lang="en-US" sz="2800" dirty="0">
              <a:latin typeface="Arial Narrow" pitchFamily="34" charset="0"/>
            </a:endParaRPr>
          </a:p>
        </p:txBody>
      </p:sp>
    </p:spTree>
    <p:extLst>
      <p:ext uri="{BB962C8B-B14F-4D97-AF65-F5344CB8AC3E}">
        <p14:creationId xmlns="" xmlns:p14="http://schemas.microsoft.com/office/powerpoint/2010/main" val="22192068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944880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672498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2971800"/>
            <a:ext cx="7391400" cy="1295400"/>
          </a:xfrm>
        </p:spPr>
        <p:txBody>
          <a:bodyPr>
            <a:noAutofit/>
          </a:bodyPr>
          <a:lstStyle/>
          <a:p>
            <a:pPr marL="0" lvl="0" indent="0">
              <a:lnSpc>
                <a:spcPct val="90000"/>
              </a:lnSpc>
              <a:spcBef>
                <a:spcPts val="0"/>
              </a:spcBef>
              <a:buNone/>
            </a:pPr>
            <a:r>
              <a:rPr lang="en-US" sz="65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The Good Shepherd</a:t>
            </a:r>
            <a:endParaRPr lang="en-US" sz="65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4" name="Title 1"/>
          <p:cNvSpPr txBox="1">
            <a:spLocks/>
          </p:cNvSpPr>
          <p:nvPr/>
        </p:nvSpPr>
        <p:spPr>
          <a:xfrm>
            <a:off x="685800" y="4446586"/>
            <a:ext cx="5486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effectLst>
                  <a:outerShdw blurRad="38100" dist="38100" dir="2700000" algn="tl">
                    <a:srgbClr val="000000">
                      <a:alpha val="43137"/>
                    </a:srgbClr>
                  </a:outerShdw>
                </a:effectLst>
                <a:latin typeface="Calibri" pitchFamily="34" charset="0"/>
                <a:cs typeface="Calibri" pitchFamily="34" charset="0"/>
              </a:rPr>
              <a:t>JOHN </a:t>
            </a:r>
            <a:r>
              <a:rPr lang="en-US" sz="6000" b="1" dirty="0" smtClean="0">
                <a:effectLst>
                  <a:outerShdw blurRad="38100" dist="38100" dir="2700000" algn="tl">
                    <a:srgbClr val="000000">
                      <a:alpha val="43137"/>
                    </a:srgbClr>
                  </a:outerShdw>
                </a:effectLst>
                <a:latin typeface="Calibri" pitchFamily="34" charset="0"/>
                <a:cs typeface="Calibri" pitchFamily="34" charset="0"/>
              </a:rPr>
              <a:t>10:1-13</a:t>
            </a:r>
            <a:endParaRPr lang="en-US" sz="6000" b="1" dirty="0">
              <a:effectLst>
                <a:outerShdw blurRad="38100" dist="38100" dir="2700000" algn="tl">
                  <a:srgbClr val="000000">
                    <a:alpha val="43137"/>
                  </a:srgbClr>
                </a:outerShdw>
              </a:effectLst>
              <a:latin typeface="Calibri" pitchFamily="34" charset="0"/>
              <a:cs typeface="Calibri" pitchFamily="34" charset="0"/>
            </a:endParaRPr>
          </a:p>
        </p:txBody>
      </p:sp>
      <p:grpSp>
        <p:nvGrpSpPr>
          <p:cNvPr id="2" name="Group 11"/>
          <p:cNvGrpSpPr/>
          <p:nvPr/>
        </p:nvGrpSpPr>
        <p:grpSpPr>
          <a:xfrm>
            <a:off x="4419599" y="152400"/>
            <a:ext cx="4906417" cy="2275127"/>
            <a:chOff x="6705600" y="5790843"/>
            <a:chExt cx="2209800" cy="1024694"/>
          </a:xfrm>
        </p:grpSpPr>
        <p:pic>
          <p:nvPicPr>
            <p:cNvPr id="13" name="Picture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15" name="Straight Connector 14"/>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0533485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438400"/>
            <a:ext cx="8382000" cy="1143000"/>
          </a:xfrm>
        </p:spPr>
        <p:txBody>
          <a:bodyPr>
            <a:noAutofit/>
          </a:bodyPr>
          <a:lstStyle/>
          <a:p>
            <a:pPr algn="ctr"/>
            <a:r>
              <a:rPr lang="en-US" sz="6600" b="1" dirty="0" smtClean="0">
                <a:solidFill>
                  <a:schemeClr val="tx1"/>
                </a:solidFill>
                <a:effectLst>
                  <a:outerShdw blurRad="38100" dist="38100" dir="2700000" algn="tl">
                    <a:srgbClr val="424634"/>
                  </a:outerShdw>
                </a:effectLst>
                <a:latin typeface="Calibri" pitchFamily="34" charset="0"/>
                <a:cs typeface="Calibri" pitchFamily="34" charset="0"/>
              </a:rPr>
              <a:t>John </a:t>
            </a:r>
            <a:r>
              <a:rPr lang="en-US" sz="6600" b="1" dirty="0" smtClean="0">
                <a:solidFill>
                  <a:schemeClr val="tx1"/>
                </a:solidFill>
                <a:effectLst>
                  <a:outerShdw blurRad="38100" dist="38100" dir="2700000" algn="tl">
                    <a:srgbClr val="424634"/>
                  </a:outerShdw>
                </a:effectLst>
                <a:latin typeface="Calibri" pitchFamily="34" charset="0"/>
                <a:cs typeface="Calibri" pitchFamily="34" charset="0"/>
              </a:rPr>
              <a:t>10:1-13</a:t>
            </a:r>
            <a:endParaRPr lang="en-US" sz="66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2192068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Shepherding In Old Testament</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661400" cy="5638800"/>
          </a:xfrm>
        </p:spPr>
        <p:txBody>
          <a:bodyPr>
            <a:noAutofit/>
          </a:bodyPr>
          <a:lstStyle/>
          <a:p>
            <a:pPr marL="292100" indent="-292100"/>
            <a:r>
              <a:rPr lang="en-US" sz="3200" dirty="0" smtClean="0">
                <a:effectLst>
                  <a:outerShdw blurRad="38100" dist="38100" dir="2700000" algn="tl">
                    <a:srgbClr val="424634"/>
                  </a:outerShdw>
                </a:effectLst>
                <a:latin typeface="Calibri" pitchFamily="34" charset="0"/>
                <a:cs typeface="Calibri" pitchFamily="34" charset="0"/>
              </a:rPr>
              <a:t>Large flocks were a symbol of wealth (Abraham)</a:t>
            </a:r>
          </a:p>
          <a:p>
            <a:pPr marL="292100" indent="-292100"/>
            <a:r>
              <a:rPr lang="en-US" sz="3200" dirty="0" smtClean="0">
                <a:effectLst>
                  <a:outerShdw blurRad="38100" dist="38100" dir="2700000" algn="tl">
                    <a:srgbClr val="424634"/>
                  </a:outerShdw>
                </a:effectLst>
                <a:latin typeface="Calibri" pitchFamily="34" charset="0"/>
                <a:cs typeface="Calibri" pitchFamily="34" charset="0"/>
              </a:rPr>
              <a:t>Sons and even daughters shepherded the flocks</a:t>
            </a:r>
          </a:p>
          <a:p>
            <a:pPr marL="566420" lvl="1" indent="-292100"/>
            <a:r>
              <a:rPr lang="en-US" sz="2800" dirty="0" err="1" smtClean="0">
                <a:solidFill>
                  <a:schemeClr val="tx1"/>
                </a:solidFill>
                <a:effectLst>
                  <a:outerShdw blurRad="38100" dist="38100" dir="2700000" algn="tl">
                    <a:srgbClr val="424634"/>
                  </a:outerShdw>
                </a:effectLst>
                <a:latin typeface="Calibri" pitchFamily="34" charset="0"/>
                <a:cs typeface="Calibri" pitchFamily="34" charset="0"/>
              </a:rPr>
              <a:t>Laban’s</a:t>
            </a:r>
            <a:r>
              <a:rPr lang="en-US" sz="2800" dirty="0" smtClean="0">
                <a:solidFill>
                  <a:schemeClr val="tx1"/>
                </a:solidFill>
                <a:effectLst>
                  <a:outerShdw blurRad="38100" dist="38100" dir="2700000" algn="tl">
                    <a:srgbClr val="424634"/>
                  </a:outerShdw>
                </a:effectLst>
                <a:latin typeface="Calibri" pitchFamily="34" charset="0"/>
                <a:cs typeface="Calibri" pitchFamily="34" charset="0"/>
              </a:rPr>
              <a:t> daughter Rachel – Genesis 29:9</a:t>
            </a:r>
          </a:p>
          <a:p>
            <a:pPr marL="566420" lvl="1" indent="-292100"/>
            <a:r>
              <a:rPr lang="en-US" sz="2800" dirty="0" smtClean="0">
                <a:solidFill>
                  <a:schemeClr val="tx1"/>
                </a:solidFill>
                <a:effectLst>
                  <a:outerShdw blurRad="38100" dist="38100" dir="2700000" algn="tl">
                    <a:srgbClr val="424634"/>
                  </a:outerShdw>
                </a:effectLst>
                <a:latin typeface="Calibri" pitchFamily="34" charset="0"/>
                <a:cs typeface="Calibri" pitchFamily="34" charset="0"/>
              </a:rPr>
              <a:t>Jacob’s son Joseph</a:t>
            </a:r>
            <a:r>
              <a:rPr lang="en-US" sz="2800" dirty="0" smtClean="0">
                <a:effectLst>
                  <a:outerShdw blurRad="38100" dist="38100" dir="2700000" algn="tl">
                    <a:srgbClr val="424634"/>
                  </a:outerShdw>
                </a:effectLst>
                <a:latin typeface="Calibri" pitchFamily="34" charset="0"/>
                <a:cs typeface="Calibri" pitchFamily="34" charset="0"/>
              </a:rPr>
              <a:t> </a:t>
            </a:r>
            <a:r>
              <a:rPr lang="en-US" sz="2800" dirty="0" smtClean="0">
                <a:effectLst>
                  <a:outerShdw blurRad="38100" dist="38100" dir="2700000" algn="tl">
                    <a:srgbClr val="424634"/>
                  </a:outerShdw>
                </a:effectLst>
                <a:latin typeface="Calibri" pitchFamily="34" charset="0"/>
                <a:cs typeface="Calibri" pitchFamily="34" charset="0"/>
              </a:rPr>
              <a:t>-</a:t>
            </a:r>
            <a:r>
              <a:rPr lang="en-US" sz="2800" dirty="0" smtClean="0">
                <a:solidFill>
                  <a:schemeClr val="tx1"/>
                </a:solidFill>
                <a:effectLst>
                  <a:outerShdw blurRad="38100" dist="38100" dir="2700000" algn="tl">
                    <a:srgbClr val="424634"/>
                  </a:outerShdw>
                </a:effectLst>
                <a:latin typeface="Calibri" pitchFamily="34" charset="0"/>
                <a:cs typeface="Calibri" pitchFamily="34" charset="0"/>
              </a:rPr>
              <a:t> Genesis 37:2</a:t>
            </a:r>
          </a:p>
          <a:p>
            <a:pPr marL="566420" lvl="1" indent="-292100"/>
            <a:r>
              <a:rPr lang="en-US" sz="2800" dirty="0" smtClean="0">
                <a:solidFill>
                  <a:schemeClr val="tx1"/>
                </a:solidFill>
                <a:effectLst>
                  <a:outerShdw blurRad="38100" dist="38100" dir="2700000" algn="tl">
                    <a:srgbClr val="424634"/>
                  </a:outerShdw>
                </a:effectLst>
                <a:latin typeface="Calibri" pitchFamily="34" charset="0"/>
                <a:cs typeface="Calibri" pitchFamily="34" charset="0"/>
              </a:rPr>
              <a:t>Jesse’s son David – I Samuel 16:9, 17:20</a:t>
            </a:r>
          </a:p>
          <a:p>
            <a:pPr marL="292100" indent="-292100"/>
            <a:r>
              <a:rPr lang="en-US" sz="3200" dirty="0" smtClean="0">
                <a:effectLst>
                  <a:outerShdw blurRad="38100" dist="38100" dir="2700000" algn="tl">
                    <a:srgbClr val="424634"/>
                  </a:outerShdw>
                </a:effectLst>
                <a:latin typeface="Calibri" pitchFamily="34" charset="0"/>
                <a:cs typeface="Calibri" pitchFamily="34" charset="0"/>
              </a:rPr>
              <a:t>Nomadic – Moved with the families from place to place</a:t>
            </a:r>
          </a:p>
          <a:p>
            <a:pPr marL="292100" indent="-292100"/>
            <a:r>
              <a:rPr lang="en-US" sz="3200" dirty="0" smtClean="0">
                <a:solidFill>
                  <a:schemeClr val="tx1"/>
                </a:solidFill>
                <a:effectLst>
                  <a:outerShdw blurRad="38100" dist="38100" dir="2700000" algn="tl">
                    <a:srgbClr val="424634"/>
                  </a:outerShdw>
                </a:effectLst>
                <a:latin typeface="Calibri" pitchFamily="34" charset="0"/>
                <a:cs typeface="Calibri" pitchFamily="34" charset="0"/>
              </a:rPr>
              <a:t>Resident – Owned by a family that was a resident of a local town or village</a:t>
            </a:r>
            <a:r>
              <a:rPr lang="en-US" sz="3200" dirty="0" smtClean="0">
                <a:effectLst>
                  <a:outerShdw blurRad="38100" dist="38100" dir="2700000" algn="tl">
                    <a:srgbClr val="424634"/>
                  </a:outerShdw>
                </a:effectLst>
                <a:latin typeface="Calibri" pitchFamily="34" charset="0"/>
                <a:cs typeface="Calibri" pitchFamily="34" charset="0"/>
              </a:rPr>
              <a:t>.</a:t>
            </a:r>
            <a:endParaRPr lang="en-US" sz="3200" dirty="0" smtClean="0">
              <a:solidFill>
                <a:schemeClr val="tx1"/>
              </a:solidFill>
              <a:effectLst>
                <a:outerShdw blurRad="38100" dist="38100" dir="2700000" algn="tl">
                  <a:srgbClr val="424634"/>
                </a:outerShdw>
              </a:effectLst>
              <a:latin typeface="Calibri" pitchFamily="34" charset="0"/>
              <a:cs typeface="Calibri" pitchFamily="34" charset="0"/>
            </a:endParaRPr>
          </a:p>
          <a:p>
            <a:pPr marL="292100" indent="-292100"/>
            <a:endParaRPr lang="en-US" sz="3200" dirty="0" smtClean="0">
              <a:solidFill>
                <a:schemeClr val="tx1"/>
              </a:solidFill>
              <a:effectLst>
                <a:outerShdw blurRad="38100" dist="38100" dir="2700000" algn="tl">
                  <a:srgbClr val="424634"/>
                </a:outerShdw>
              </a:effectLst>
              <a:latin typeface="Calibri" pitchFamily="34" charset="0"/>
              <a:cs typeface="Calibri" pitchFamily="34" charset="0"/>
            </a:endParaRPr>
          </a:p>
          <a:p>
            <a:pPr marL="292100" indent="-292100"/>
            <a:endParaRPr lang="en-US" sz="32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8"/>
          <p:cNvGrpSpPr/>
          <p:nvPr/>
        </p:nvGrpSpPr>
        <p:grpSpPr>
          <a:xfrm>
            <a:off x="6705600" y="5790843"/>
            <a:ext cx="2209800" cy="1024694"/>
            <a:chOff x="6705600" y="5790843"/>
            <a:chExt cx="2209800" cy="1024694"/>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3" name="Straight Connector 2"/>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1872716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ssolv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Shepherding In New Testament</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661400" cy="5638800"/>
          </a:xfrm>
        </p:spPr>
        <p:txBody>
          <a:bodyPr>
            <a:noAutofit/>
          </a:bodyPr>
          <a:lstStyle/>
          <a:p>
            <a:pPr marL="292100" indent="-292100"/>
            <a:r>
              <a:rPr lang="en-US" sz="3200" dirty="0" smtClean="0">
                <a:effectLst>
                  <a:outerShdw blurRad="38100" dist="38100" dir="2700000" algn="tl">
                    <a:srgbClr val="424634"/>
                  </a:outerShdw>
                </a:effectLst>
                <a:latin typeface="Calibri" pitchFamily="34" charset="0"/>
                <a:cs typeface="Calibri" pitchFamily="34" charset="0"/>
              </a:rPr>
              <a:t>Shepherds ranged in economic status</a:t>
            </a:r>
          </a:p>
          <a:p>
            <a:pPr marL="292100" indent="-292100"/>
            <a:r>
              <a:rPr lang="en-US" sz="3200" dirty="0" smtClean="0">
                <a:solidFill>
                  <a:schemeClr val="tx1"/>
                </a:solidFill>
                <a:effectLst>
                  <a:outerShdw blurRad="38100" dist="38100" dir="2700000" algn="tl">
                    <a:srgbClr val="424634"/>
                  </a:outerShdw>
                </a:effectLst>
                <a:latin typeface="Calibri" pitchFamily="34" charset="0"/>
                <a:cs typeface="Calibri" pitchFamily="34" charset="0"/>
              </a:rPr>
              <a:t>Wore mantels of sheep’s wool </a:t>
            </a:r>
            <a:r>
              <a:rPr lang="en-US" sz="2800" i="1" dirty="0" smtClean="0">
                <a:solidFill>
                  <a:schemeClr val="tx1"/>
                </a:solidFill>
                <a:effectLst>
                  <a:outerShdw blurRad="38100" dist="38100" dir="2700000" algn="tl">
                    <a:srgbClr val="424634"/>
                  </a:outerShdw>
                </a:effectLst>
                <a:latin typeface="Calibri" pitchFamily="34" charset="0"/>
                <a:cs typeface="Calibri" pitchFamily="34" charset="0"/>
              </a:rPr>
              <a:t>(Jeremiah 43:12)</a:t>
            </a:r>
          </a:p>
          <a:p>
            <a:pPr marL="292100" indent="-292100"/>
            <a:r>
              <a:rPr lang="en-US" sz="3200" dirty="0" smtClean="0">
                <a:solidFill>
                  <a:schemeClr val="tx1"/>
                </a:solidFill>
                <a:effectLst>
                  <a:outerShdw blurRad="38100" dist="38100" dir="2700000" algn="tl">
                    <a:srgbClr val="424634"/>
                  </a:outerShdw>
                </a:effectLst>
                <a:latin typeface="Calibri" pitchFamily="34" charset="0"/>
                <a:cs typeface="Calibri" pitchFamily="34" charset="0"/>
              </a:rPr>
              <a:t>Carried a Wallet or Sack  </a:t>
            </a:r>
            <a:r>
              <a:rPr lang="en-US" sz="2800" i="1" dirty="0" smtClean="0">
                <a:solidFill>
                  <a:schemeClr val="tx1"/>
                </a:solidFill>
                <a:effectLst>
                  <a:outerShdw blurRad="38100" dist="38100" dir="2700000" algn="tl">
                    <a:srgbClr val="424634"/>
                  </a:outerShdw>
                </a:effectLst>
                <a:latin typeface="Calibri" pitchFamily="34" charset="0"/>
                <a:cs typeface="Calibri" pitchFamily="34" charset="0"/>
              </a:rPr>
              <a:t>(I Samuel 17:40)</a:t>
            </a:r>
          </a:p>
          <a:p>
            <a:pPr marL="292100" indent="-292100"/>
            <a:r>
              <a:rPr lang="en-US" sz="3200" dirty="0" smtClean="0">
                <a:effectLst>
                  <a:outerShdw blurRad="38100" dist="38100" dir="2700000" algn="tl">
                    <a:srgbClr val="424634"/>
                  </a:outerShdw>
                </a:effectLst>
                <a:latin typeface="Calibri" pitchFamily="34" charset="0"/>
                <a:cs typeface="Calibri" pitchFamily="34" charset="0"/>
              </a:rPr>
              <a:t>Weapons</a:t>
            </a:r>
          </a:p>
          <a:p>
            <a:pPr marL="566420" lvl="1" indent="-292100"/>
            <a:r>
              <a:rPr lang="en-US" sz="2800" dirty="0" smtClean="0">
                <a:solidFill>
                  <a:schemeClr val="tx1"/>
                </a:solidFill>
                <a:effectLst>
                  <a:outerShdw blurRad="38100" dist="38100" dir="2700000" algn="tl">
                    <a:srgbClr val="424634"/>
                  </a:outerShdw>
                </a:effectLst>
                <a:latin typeface="Calibri" pitchFamily="34" charset="0"/>
                <a:cs typeface="Calibri" pitchFamily="34" charset="0"/>
              </a:rPr>
              <a:t>Sling – Fight off predators and </a:t>
            </a:r>
            <a:r>
              <a:rPr lang="en-US" sz="2800" dirty="0" err="1" smtClean="0">
                <a:solidFill>
                  <a:schemeClr val="tx1"/>
                </a:solidFill>
                <a:effectLst>
                  <a:outerShdw blurRad="38100" dist="38100" dir="2700000" algn="tl">
                    <a:srgbClr val="424634"/>
                  </a:outerShdw>
                </a:effectLst>
                <a:latin typeface="Calibri" pitchFamily="34" charset="0"/>
                <a:cs typeface="Calibri" pitchFamily="34" charset="0"/>
              </a:rPr>
              <a:t>theives</a:t>
            </a:r>
            <a:endParaRPr lang="en-US" sz="2800" dirty="0" smtClean="0">
              <a:solidFill>
                <a:schemeClr val="tx1"/>
              </a:solidFill>
              <a:effectLst>
                <a:outerShdw blurRad="38100" dist="38100" dir="2700000" algn="tl">
                  <a:srgbClr val="424634"/>
                </a:outerShdw>
              </a:effectLst>
              <a:latin typeface="Calibri" pitchFamily="34" charset="0"/>
              <a:cs typeface="Calibri" pitchFamily="34" charset="0"/>
            </a:endParaRPr>
          </a:p>
          <a:p>
            <a:pPr marL="566420" lvl="1" indent="-292100"/>
            <a:r>
              <a:rPr lang="en-US" sz="2800" dirty="0" smtClean="0">
                <a:effectLst>
                  <a:outerShdw blurRad="38100" dist="38100" dir="2700000" algn="tl">
                    <a:srgbClr val="424634"/>
                  </a:outerShdw>
                </a:effectLst>
                <a:latin typeface="Calibri" pitchFamily="34" charset="0"/>
                <a:cs typeface="Calibri" pitchFamily="34" charset="0"/>
              </a:rPr>
              <a:t>Staff – Guide and rescue sheep</a:t>
            </a:r>
          </a:p>
          <a:p>
            <a:pPr marL="566420" lvl="1" indent="-292100"/>
            <a:r>
              <a:rPr lang="en-US" sz="2800" dirty="0" smtClean="0">
                <a:solidFill>
                  <a:schemeClr val="tx1"/>
                </a:solidFill>
                <a:effectLst>
                  <a:outerShdw blurRad="38100" dist="38100" dir="2700000" algn="tl">
                    <a:srgbClr val="424634"/>
                  </a:outerShdw>
                </a:effectLst>
                <a:latin typeface="Calibri" pitchFamily="34" charset="0"/>
                <a:cs typeface="Calibri" pitchFamily="34" charset="0"/>
              </a:rPr>
              <a:t>Rod – Used for counting</a:t>
            </a:r>
          </a:p>
          <a:p>
            <a:pPr marL="292100" indent="-292100"/>
            <a:r>
              <a:rPr lang="en-US" sz="3600" dirty="0" smtClean="0">
                <a:solidFill>
                  <a:schemeClr val="tx1"/>
                </a:solidFill>
                <a:effectLst>
                  <a:outerShdw blurRad="38100" dist="38100" dir="2700000" algn="tl">
                    <a:srgbClr val="424634"/>
                  </a:outerShdw>
                </a:effectLst>
                <a:latin typeface="Calibri" pitchFamily="34" charset="0"/>
                <a:cs typeface="Calibri" pitchFamily="34" charset="0"/>
              </a:rPr>
              <a:t>Sheepfold</a:t>
            </a:r>
          </a:p>
          <a:p>
            <a:pPr marL="566420" lvl="1" indent="-292100"/>
            <a:r>
              <a:rPr lang="en-US" sz="3200" dirty="0" smtClean="0">
                <a:effectLst>
                  <a:outerShdw blurRad="38100" dist="38100" dir="2700000" algn="tl">
                    <a:srgbClr val="424634"/>
                  </a:outerShdw>
                </a:effectLst>
                <a:latin typeface="Calibri" pitchFamily="34" charset="0"/>
                <a:cs typeface="Calibri" pitchFamily="34" charset="0"/>
              </a:rPr>
              <a:t>Holding the sheep at night for protection</a:t>
            </a:r>
          </a:p>
          <a:p>
            <a:pPr marL="566420" lvl="1" indent="-292100"/>
            <a:r>
              <a:rPr lang="en-US" sz="3200" dirty="0" smtClean="0">
                <a:solidFill>
                  <a:schemeClr val="tx1"/>
                </a:solidFill>
                <a:effectLst>
                  <a:outerShdw blurRad="38100" dist="38100" dir="2700000" algn="tl">
                    <a:srgbClr val="424634"/>
                  </a:outerShdw>
                </a:effectLst>
                <a:latin typeface="Calibri" pitchFamily="34" charset="0"/>
                <a:cs typeface="Calibri" pitchFamily="34" charset="0"/>
              </a:rPr>
              <a:t>Watchmen</a:t>
            </a:r>
          </a:p>
          <a:p>
            <a:pPr marL="292100" indent="-292100"/>
            <a:endParaRPr lang="en-US" sz="3200" dirty="0" smtClean="0">
              <a:solidFill>
                <a:schemeClr val="tx1"/>
              </a:solidFill>
              <a:effectLst>
                <a:outerShdw blurRad="38100" dist="38100" dir="2700000" algn="tl">
                  <a:srgbClr val="424634"/>
                </a:outerShdw>
              </a:effectLst>
              <a:latin typeface="Calibri" pitchFamily="34" charset="0"/>
              <a:cs typeface="Calibri" pitchFamily="34" charset="0"/>
            </a:endParaRPr>
          </a:p>
          <a:p>
            <a:pPr marL="292100" indent="-292100"/>
            <a:endParaRPr lang="en-US" sz="32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8"/>
          <p:cNvGrpSpPr/>
          <p:nvPr/>
        </p:nvGrpSpPr>
        <p:grpSpPr>
          <a:xfrm>
            <a:off x="6705600" y="5790843"/>
            <a:ext cx="2209800" cy="1024694"/>
            <a:chOff x="6705600" y="5790843"/>
            <a:chExt cx="2209800" cy="1024694"/>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3" name="Straight Connector 2"/>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1872716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ssolv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dissolv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dissolv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dissolve">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8" name="Picture 7" descr="sheepfold.jpg"/>
          <p:cNvPicPr>
            <a:picLocks noChangeAspect="1"/>
          </p:cNvPicPr>
          <p:nvPr/>
        </p:nvPicPr>
        <p:blipFill>
          <a:blip r:embed="rId3" cstate="print"/>
          <a:stretch>
            <a:fillRect/>
          </a:stretch>
        </p:blipFill>
        <p:spPr>
          <a:xfrm>
            <a:off x="381000" y="304800"/>
            <a:ext cx="4419600" cy="3314700"/>
          </a:xfrm>
          <a:prstGeom prst="rect">
            <a:avLst/>
          </a:prstGeom>
        </p:spPr>
      </p:pic>
      <p:pic>
        <p:nvPicPr>
          <p:cNvPr id="11" name="Picture 10" descr="Sheepfold2.jpg"/>
          <p:cNvPicPr>
            <a:picLocks noChangeAspect="1"/>
          </p:cNvPicPr>
          <p:nvPr/>
        </p:nvPicPr>
        <p:blipFill>
          <a:blip r:embed="rId4" cstate="print"/>
          <a:stretch>
            <a:fillRect/>
          </a:stretch>
        </p:blipFill>
        <p:spPr>
          <a:xfrm>
            <a:off x="3886200" y="2819400"/>
            <a:ext cx="4876800" cy="3657600"/>
          </a:xfrm>
          <a:prstGeom prst="rect">
            <a:avLst/>
          </a:prstGeom>
        </p:spPr>
      </p:pic>
    </p:spTree>
    <p:extLst>
      <p:ext uri="{BB962C8B-B14F-4D97-AF65-F5344CB8AC3E}">
        <p14:creationId xmlns="" xmlns:p14="http://schemas.microsoft.com/office/powerpoint/2010/main" val="22192068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438400"/>
            <a:ext cx="8382000" cy="1143000"/>
          </a:xfrm>
        </p:spPr>
        <p:txBody>
          <a:bodyPr>
            <a:noAutofit/>
          </a:bodyPr>
          <a:lstStyle/>
          <a:p>
            <a:pPr algn="ctr"/>
            <a:r>
              <a:rPr lang="en-US" sz="6600" b="1" dirty="0" smtClean="0">
                <a:solidFill>
                  <a:schemeClr val="tx1"/>
                </a:solidFill>
                <a:effectLst>
                  <a:outerShdw blurRad="38100" dist="38100" dir="2700000" algn="tl">
                    <a:srgbClr val="424634"/>
                  </a:outerShdw>
                </a:effectLst>
                <a:latin typeface="Calibri" pitchFamily="34" charset="0"/>
                <a:cs typeface="Calibri" pitchFamily="34" charset="0"/>
              </a:rPr>
              <a:t>John </a:t>
            </a:r>
            <a:r>
              <a:rPr lang="en-US" sz="6600" b="1" dirty="0" smtClean="0">
                <a:solidFill>
                  <a:schemeClr val="tx1"/>
                </a:solidFill>
                <a:effectLst>
                  <a:outerShdw blurRad="38100" dist="38100" dir="2700000" algn="tl">
                    <a:srgbClr val="424634"/>
                  </a:outerShdw>
                </a:effectLst>
                <a:latin typeface="Calibri" pitchFamily="34" charset="0"/>
                <a:cs typeface="Calibri" pitchFamily="34" charset="0"/>
              </a:rPr>
              <a:t>10:1-10</a:t>
            </a:r>
            <a:endParaRPr lang="en-US" sz="66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2192068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The Good Shepherd</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661400" cy="5638800"/>
          </a:xfrm>
        </p:spPr>
        <p:txBody>
          <a:bodyPr>
            <a:noAutofit/>
          </a:bodyPr>
          <a:lstStyle/>
          <a:p>
            <a:pPr marL="292100" indent="-292100"/>
            <a:r>
              <a:rPr lang="en-US" sz="3200" dirty="0" smtClean="0">
                <a:solidFill>
                  <a:schemeClr val="tx1"/>
                </a:solidFill>
                <a:effectLst>
                  <a:outerShdw blurRad="38100" dist="38100" dir="2700000" algn="tl">
                    <a:srgbClr val="424634"/>
                  </a:outerShdw>
                </a:effectLst>
                <a:latin typeface="Calibri" pitchFamily="34" charset="0"/>
                <a:cs typeface="Calibri" pitchFamily="34" charset="0"/>
              </a:rPr>
              <a:t>The sheep hear and recognize </a:t>
            </a:r>
            <a:r>
              <a:rPr lang="en-US" sz="3200" dirty="0" smtClean="0">
                <a:solidFill>
                  <a:schemeClr val="tx1"/>
                </a:solidFill>
                <a:effectLst>
                  <a:outerShdw blurRad="38100" dist="38100" dir="2700000" algn="tl">
                    <a:srgbClr val="424634"/>
                  </a:outerShdw>
                </a:effectLst>
                <a:latin typeface="Calibri" pitchFamily="34" charset="0"/>
                <a:cs typeface="Calibri" pitchFamily="34" charset="0"/>
              </a:rPr>
              <a:t>the shepherd’s voice (vs. 1-6)</a:t>
            </a:r>
            <a:endParaRPr lang="en-US" sz="3200" dirty="0" smtClean="0">
              <a:solidFill>
                <a:schemeClr val="tx1"/>
              </a:solidFill>
              <a:effectLst>
                <a:outerShdw blurRad="38100" dist="38100" dir="2700000" algn="tl">
                  <a:srgbClr val="424634"/>
                </a:outerShdw>
              </a:effectLst>
              <a:latin typeface="Calibri" pitchFamily="34" charset="0"/>
              <a:cs typeface="Calibri" pitchFamily="34" charset="0"/>
            </a:endParaRPr>
          </a:p>
          <a:p>
            <a:pPr marL="292100" indent="-292100">
              <a:buNone/>
            </a:pPr>
            <a:endParaRPr lang="en-US" sz="32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8"/>
          <p:cNvGrpSpPr/>
          <p:nvPr/>
        </p:nvGrpSpPr>
        <p:grpSpPr>
          <a:xfrm>
            <a:off x="6705600" y="5790843"/>
            <a:ext cx="2209800" cy="1024694"/>
            <a:chOff x="6705600" y="5790843"/>
            <a:chExt cx="2209800" cy="1024694"/>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5790843"/>
              <a:ext cx="2209800" cy="1024694"/>
            </a:xfrm>
            <a:prstGeom prst="rect">
              <a:avLst/>
            </a:prstGeom>
          </p:spPr>
        </p:pic>
        <p:cxnSp>
          <p:nvCxnSpPr>
            <p:cNvPr id="3" name="Straight Connector 2"/>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1872716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29809</TotalTime>
  <Words>894</Words>
  <Application>Microsoft Office PowerPoint</Application>
  <PresentationFormat>On-screen Show (4:3)</PresentationFormat>
  <Paragraphs>53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Tw Cen MT</vt:lpstr>
      <vt:lpstr>Calibri</vt:lpstr>
      <vt:lpstr>Arial Narrow</vt:lpstr>
      <vt:lpstr>Thatch</vt:lpstr>
      <vt:lpstr>Slide 1</vt:lpstr>
      <vt:lpstr>Psalm 23</vt:lpstr>
      <vt:lpstr>Slide 3</vt:lpstr>
      <vt:lpstr>John 10:1-13</vt:lpstr>
      <vt:lpstr>Shepherding In Old Testament</vt:lpstr>
      <vt:lpstr>Shepherding In New Testament</vt:lpstr>
      <vt:lpstr>Slide 7</vt:lpstr>
      <vt:lpstr>John 10:1-10</vt:lpstr>
      <vt:lpstr>The Good Shepherd</vt:lpstr>
      <vt:lpstr>John 8:47</vt:lpstr>
      <vt:lpstr>I Corinthians 2:9-12</vt:lpstr>
      <vt:lpstr>The Good Shepherd</vt:lpstr>
      <vt:lpstr>Romans 6:16-18</vt:lpstr>
      <vt:lpstr>The Good Shepherd</vt:lpstr>
      <vt:lpstr>Matthew 7:9-11</vt:lpstr>
      <vt:lpstr>Romans 8:28</vt:lpstr>
      <vt:lpstr>The Good Shepherd</vt:lpstr>
      <vt:lpstr>Romans 5:6-8</vt:lpstr>
      <vt:lpstr>Psalm 23</vt:lpstr>
      <vt:lpstr>Slide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Scott Wiens</cp:lastModifiedBy>
  <cp:revision>333</cp:revision>
  <dcterms:created xsi:type="dcterms:W3CDTF">2011-12-15T15:57:33Z</dcterms:created>
  <dcterms:modified xsi:type="dcterms:W3CDTF">2012-08-26T11:35:12Z</dcterms:modified>
</cp:coreProperties>
</file>