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430" r:id="rId2"/>
    <p:sldId id="424" r:id="rId3"/>
    <p:sldId id="479" r:id="rId4"/>
    <p:sldId id="456" r:id="rId5"/>
    <p:sldId id="451" r:id="rId6"/>
    <p:sldId id="480" r:id="rId7"/>
    <p:sldId id="471" r:id="rId8"/>
    <p:sldId id="473" r:id="rId9"/>
    <p:sldId id="474" r:id="rId10"/>
    <p:sldId id="475" r:id="rId11"/>
    <p:sldId id="476" r:id="rId12"/>
    <p:sldId id="478" r:id="rId13"/>
    <p:sldId id="477" r:id="rId14"/>
    <p:sldId id="481" r:id="rId15"/>
    <p:sldId id="482" r:id="rId16"/>
    <p:sldId id="472" r:id="rId17"/>
  </p:sldIdLst>
  <p:sldSz cx="9144000" cy="6858000" type="screen4x3"/>
  <p:notesSz cx="6858000" cy="9144000"/>
  <p:embeddedFontLst>
    <p:embeddedFont>
      <p:font typeface="Tw Cen MT" pitchFamily="34" charset="0"/>
      <p:regular r:id="rId18"/>
      <p:bold r:id="rId19"/>
      <p:italic r:id="rId20"/>
      <p:boldItalic r:id="rId21"/>
    </p:embeddedFont>
    <p:embeddedFont>
      <p:font typeface="Calibri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4634"/>
    <a:srgbClr val="6B8EA5"/>
    <a:srgbClr val="828E8E"/>
    <a:srgbClr val="FFFF99"/>
    <a:srgbClr val="FFFF66"/>
    <a:srgbClr val="5F5C4F"/>
    <a:srgbClr val="D9D9D9"/>
    <a:srgbClr val="85978F"/>
    <a:srgbClr val="6F837A"/>
    <a:srgbClr val="89857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128" autoAdjust="0"/>
  </p:normalViewPr>
  <p:slideViewPr>
    <p:cSldViewPr>
      <p:cViewPr varScale="1">
        <p:scale>
          <a:sx n="70" d="100"/>
          <a:sy n="70" d="100"/>
        </p:scale>
        <p:origin x="-10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CB841FF-2265-490D-82DC-A1CE081A9D8D}" type="datetimeFigureOut">
              <a:rPr lang="en-US" smtClean="0"/>
              <a:pPr/>
              <a:t>9/1/2012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59C71D3-11B3-4A30-8287-0A25969E69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-152400"/>
            <a:ext cx="9448800" cy="7162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72498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7493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Ephesians 2:11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424634"/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190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Calibri" pitchFamily="34" charset="0"/>
              </a:rPr>
              <a:t>Therefore remember that formerly you, the Gentiles in the flesh, who are called “Uncircumcision” by the so-called “Circumcision,” which is performed in the flesh by human hands…</a:t>
            </a:r>
          </a:p>
          <a:p>
            <a:pPr marL="0" indent="0">
              <a:buNone/>
            </a:pPr>
            <a:endParaRPr lang="en-US" sz="2800" dirty="0">
              <a:latin typeface="Calibri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6"/>
          <p:cNvSpPr txBox="1">
            <a:spLocks/>
          </p:cNvSpPr>
          <p:nvPr/>
        </p:nvSpPr>
        <p:spPr>
          <a:xfrm>
            <a:off x="304800" y="6019800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NASB</a:t>
            </a: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7493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John </a:t>
            </a:r>
            <a:r>
              <a:rPr 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10:17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424634"/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3581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Calibri" pitchFamily="34" charset="0"/>
              </a:rPr>
              <a:t>“</a:t>
            </a:r>
            <a:r>
              <a:rPr lang="en-US" sz="3200" dirty="0" smtClean="0">
                <a:latin typeface="Calibri" pitchFamily="34" charset="0"/>
              </a:rPr>
              <a:t>The </a:t>
            </a:r>
            <a:r>
              <a:rPr lang="en-US" sz="3200" dirty="0" smtClean="0">
                <a:latin typeface="Calibri" pitchFamily="34" charset="0"/>
              </a:rPr>
              <a:t>reason my Father loves me is that I lay down my life—only to take it up again</a:t>
            </a:r>
            <a:r>
              <a:rPr lang="en-US" sz="3200" dirty="0" smtClean="0">
                <a:latin typeface="Calibri" pitchFamily="34" charset="0"/>
              </a:rPr>
              <a:t>.”</a:t>
            </a:r>
            <a:endParaRPr lang="en-US" sz="3200" dirty="0">
              <a:latin typeface="Calibri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6"/>
          <p:cNvSpPr txBox="1">
            <a:spLocks/>
          </p:cNvSpPr>
          <p:nvPr/>
        </p:nvSpPr>
        <p:spPr>
          <a:xfrm>
            <a:off x="304800" y="6019800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NASB</a:t>
            </a: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2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 pitchFamily="34" charset="0"/>
              </a:rPr>
              <a:t>Jesus is </a:t>
            </a:r>
            <a:r>
              <a:rPr lang="en-US" sz="4000" dirty="0" smtClean="0">
                <a:latin typeface="Calibri" pitchFamily="34" charset="0"/>
              </a:rPr>
              <a:t>making a statement </a:t>
            </a:r>
            <a:r>
              <a:rPr lang="en-US" sz="4000" dirty="0" smtClean="0">
                <a:latin typeface="Calibri" pitchFamily="34" charset="0"/>
              </a:rPr>
              <a:t>about just one of the many </a:t>
            </a:r>
            <a:r>
              <a:rPr lang="en-US" sz="4000" dirty="0" smtClean="0">
                <a:latin typeface="Calibri" pitchFamily="34" charset="0"/>
              </a:rPr>
              <a:t>intimate aspects of the relationship He shared with God the Father.</a:t>
            </a:r>
            <a:endParaRPr lang="en-US" sz="4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7493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John </a:t>
            </a:r>
            <a:r>
              <a:rPr 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10:18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424634"/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3581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aseline="30000" dirty="0" smtClean="0">
                <a:latin typeface="Calibri" pitchFamily="34" charset="0"/>
              </a:rPr>
              <a:t>18 </a:t>
            </a:r>
            <a:r>
              <a:rPr lang="en-US" sz="3200" dirty="0" smtClean="0">
                <a:latin typeface="Calibri" pitchFamily="34" charset="0"/>
              </a:rPr>
              <a:t>No one takes it from me, but I lay it down of my own accord. I have authority to lay it down and authority to take it up again. This command I received from my Father.”</a:t>
            </a:r>
            <a:endParaRPr lang="en-US" sz="3200" dirty="0">
              <a:latin typeface="Calibri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6"/>
          <p:cNvSpPr txBox="1">
            <a:spLocks/>
          </p:cNvSpPr>
          <p:nvPr/>
        </p:nvSpPr>
        <p:spPr>
          <a:xfrm>
            <a:off x="304800" y="6019800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NASB</a:t>
            </a: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7493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Jesus Chose to Die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424634"/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334000"/>
          </a:xfrm>
        </p:spPr>
        <p:txBody>
          <a:bodyPr>
            <a:noAutofit/>
          </a:bodyPr>
          <a:lstStyle/>
          <a:p>
            <a:r>
              <a:rPr lang="en-US" b="1" u="sng" dirty="0" smtClean="0">
                <a:latin typeface="Calibri" pitchFamily="34" charset="0"/>
              </a:rPr>
              <a:t>Matthew 26:52 52 </a:t>
            </a:r>
            <a:r>
              <a:rPr lang="en-US" dirty="0" smtClean="0">
                <a:latin typeface="Calibri" pitchFamily="34" charset="0"/>
              </a:rPr>
              <a:t>“Put your sword back in its place,” Jesus said to him, “for all who draw the sword will die by the sword. </a:t>
            </a:r>
            <a:r>
              <a:rPr lang="en-US" dirty="0" smtClean="0">
                <a:solidFill>
                  <a:srgbClr val="FFFF00"/>
                </a:solidFill>
                <a:latin typeface="Calibri" pitchFamily="34" charset="0"/>
              </a:rPr>
              <a:t>Do </a:t>
            </a:r>
            <a:r>
              <a:rPr lang="en-US" dirty="0" smtClean="0">
                <a:solidFill>
                  <a:srgbClr val="FFFF00"/>
                </a:solidFill>
                <a:latin typeface="Calibri" pitchFamily="34" charset="0"/>
              </a:rPr>
              <a:t>you think I cannot call on my Father, and he will at once put at my disposal more than twelve legions of angels?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But </a:t>
            </a:r>
            <a:r>
              <a:rPr lang="en-US" dirty="0" smtClean="0">
                <a:latin typeface="Calibri" pitchFamily="34" charset="0"/>
              </a:rPr>
              <a:t>how then would the Scriptures be fulfilled that say it must happen in this way</a:t>
            </a:r>
            <a:r>
              <a:rPr lang="en-US" dirty="0" smtClean="0">
                <a:latin typeface="Calibri" pitchFamily="34" charset="0"/>
              </a:rPr>
              <a:t>?”</a:t>
            </a:r>
            <a:br>
              <a:rPr lang="en-US" dirty="0" smtClean="0">
                <a:latin typeface="Calibri" pitchFamily="34" charset="0"/>
              </a:rPr>
            </a:br>
            <a:endParaRPr lang="en-US" dirty="0" smtClean="0">
              <a:latin typeface="Calibri" pitchFamily="34" charset="0"/>
            </a:endParaRPr>
          </a:p>
          <a:p>
            <a:r>
              <a:rPr lang="en-US" b="1" u="sng" dirty="0" smtClean="0">
                <a:latin typeface="Calibri" pitchFamily="34" charset="0"/>
              </a:rPr>
              <a:t>Luke </a:t>
            </a:r>
            <a:r>
              <a:rPr lang="en-US" b="1" u="sng" dirty="0" smtClean="0">
                <a:latin typeface="Calibri" pitchFamily="34" charset="0"/>
              </a:rPr>
              <a:t>22:42</a:t>
            </a:r>
            <a:r>
              <a:rPr lang="en-US" baseline="30000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“Father, if you are willing, take this cup from me</a:t>
            </a:r>
            <a:r>
              <a:rPr lang="en-US" dirty="0" smtClean="0">
                <a:solidFill>
                  <a:srgbClr val="FFFF00"/>
                </a:solidFill>
                <a:latin typeface="Calibri" pitchFamily="34" charset="0"/>
              </a:rPr>
              <a:t>; yet not my will, but yours be done</a:t>
            </a:r>
            <a:r>
              <a:rPr lang="en-US" dirty="0" smtClean="0">
                <a:solidFill>
                  <a:srgbClr val="FFFF00"/>
                </a:solidFill>
                <a:latin typeface="Calibri" pitchFamily="34" charset="0"/>
              </a:rPr>
              <a:t>.”</a:t>
            </a:r>
            <a:r>
              <a:rPr lang="en-US" dirty="0" smtClean="0">
                <a:latin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</a:rPr>
            </a:br>
            <a:endParaRPr lang="en-US" dirty="0" smtClean="0">
              <a:latin typeface="Calibri" pitchFamily="34" charset="0"/>
            </a:endParaRPr>
          </a:p>
          <a:p>
            <a:r>
              <a:rPr lang="en-US" b="1" u="sng" dirty="0" smtClean="0">
                <a:latin typeface="Calibri" pitchFamily="34" charset="0"/>
              </a:rPr>
              <a:t>Ephesians 5:1-2</a:t>
            </a:r>
            <a:r>
              <a:rPr lang="en-US" b="1" dirty="0" smtClean="0">
                <a:latin typeface="Calibri" pitchFamily="34" charset="0"/>
              </a:rPr>
              <a:t> – </a:t>
            </a:r>
            <a:r>
              <a:rPr lang="en-US" dirty="0" smtClean="0">
                <a:latin typeface="Calibri" pitchFamily="34" charset="0"/>
              </a:rPr>
              <a:t>Be imitators of God, therefore, as dearly loved children </a:t>
            </a:r>
            <a:r>
              <a:rPr lang="en-US" dirty="0" smtClean="0">
                <a:latin typeface="Calibri" pitchFamily="34" charset="0"/>
              </a:rPr>
              <a:t>and </a:t>
            </a:r>
            <a:r>
              <a:rPr lang="en-US" dirty="0" smtClean="0">
                <a:latin typeface="Calibri" pitchFamily="34" charset="0"/>
              </a:rPr>
              <a:t>live a life of love</a:t>
            </a:r>
            <a:r>
              <a:rPr lang="en-US" dirty="0" smtClean="0">
                <a:solidFill>
                  <a:srgbClr val="FFFF00"/>
                </a:solidFill>
                <a:latin typeface="Calibri" pitchFamily="34" charset="0"/>
              </a:rPr>
              <a:t>, just as Christ loved us and gave himself up for us </a:t>
            </a:r>
            <a:r>
              <a:rPr lang="en-US" dirty="0" smtClean="0">
                <a:latin typeface="Calibri" pitchFamily="34" charset="0"/>
              </a:rPr>
              <a:t>as a fragrant offering and sacrifice to God.</a:t>
            </a:r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>
              <a:latin typeface="Calibri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6"/>
          <p:cNvSpPr txBox="1">
            <a:spLocks/>
          </p:cNvSpPr>
          <p:nvPr/>
        </p:nvSpPr>
        <p:spPr>
          <a:xfrm>
            <a:off x="304800" y="6096000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NASB</a:t>
            </a: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7493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Mark 16:15-16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424634"/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495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aseline="30000" dirty="0" smtClean="0">
                <a:latin typeface="Calibri" pitchFamily="34" charset="0"/>
              </a:rPr>
              <a:t>15 </a:t>
            </a:r>
            <a:r>
              <a:rPr lang="en-US" sz="3200" dirty="0" smtClean="0">
                <a:latin typeface="Calibri" pitchFamily="34" charset="0"/>
              </a:rPr>
              <a:t>He said to them, “Go into all the world and preach the good news to all creation. </a:t>
            </a:r>
            <a:r>
              <a:rPr lang="en-US" sz="3200" baseline="30000" dirty="0" smtClean="0">
                <a:latin typeface="Calibri" pitchFamily="34" charset="0"/>
              </a:rPr>
              <a:t>16 </a:t>
            </a:r>
            <a:r>
              <a:rPr lang="en-US" sz="3200" dirty="0" smtClean="0">
                <a:latin typeface="Calibri" pitchFamily="34" charset="0"/>
              </a:rPr>
              <a:t>Whoever believes and is baptized will be saved, but whoever does not believe will be condemned. </a:t>
            </a:r>
            <a:endParaRPr lang="en-US" sz="3200" dirty="0">
              <a:latin typeface="Calibri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6"/>
          <p:cNvSpPr txBox="1">
            <a:spLocks/>
          </p:cNvSpPr>
          <p:nvPr/>
        </p:nvSpPr>
        <p:spPr>
          <a:xfrm>
            <a:off x="304800" y="6019800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NIV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52400" y="-152400"/>
            <a:ext cx="9448800" cy="7162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72498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 txBox="1">
            <a:spLocks/>
          </p:cNvSpPr>
          <p:nvPr/>
        </p:nvSpPr>
        <p:spPr>
          <a:xfrm>
            <a:off x="304800" y="457200"/>
            <a:ext cx="86106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en-US" sz="3600" dirty="0" smtClean="0">
                <a:latin typeface="Calibri" pitchFamily="34" charset="0"/>
              </a:rPr>
              <a:t>Arland D. Williams Jr. </a:t>
            </a:r>
            <a:endParaRPr lang="en-US" sz="3600" dirty="0">
              <a:latin typeface="Calibri" pitchFamily="34" charset="0"/>
            </a:endParaRPr>
          </a:p>
        </p:txBody>
      </p:sp>
      <p:pic>
        <p:nvPicPr>
          <p:cNvPr id="6" name="Picture 5" descr="arland-d-william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1143000"/>
            <a:ext cx="3810000" cy="530234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 txBox="1">
            <a:spLocks/>
          </p:cNvSpPr>
          <p:nvPr/>
        </p:nvSpPr>
        <p:spPr>
          <a:xfrm>
            <a:off x="304800" y="457200"/>
            <a:ext cx="86106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/>
            <a:endParaRPr lang="en-US" sz="3600" dirty="0">
              <a:latin typeface="Calibri" pitchFamily="34" charset="0"/>
            </a:endParaRPr>
          </a:p>
        </p:txBody>
      </p:sp>
      <p:pic>
        <p:nvPicPr>
          <p:cNvPr id="4" name="Picture 3" descr="Crash si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1524000"/>
            <a:ext cx="6858000" cy="493776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1550249">
            <a:off x="2600855" y="4814903"/>
            <a:ext cx="818664" cy="2339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533400" y="228600"/>
            <a:ext cx="86106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en-US" sz="3600" dirty="0" smtClean="0">
                <a:latin typeface="Calibri" pitchFamily="34" charset="0"/>
              </a:rPr>
              <a:t>Air Florida Flight 90 Crash Site</a:t>
            </a:r>
          </a:p>
          <a:p>
            <a:pPr algn="ctr"/>
            <a:r>
              <a:rPr lang="en-US" sz="3600" dirty="0" smtClean="0">
                <a:latin typeface="Calibri" pitchFamily="34" charset="0"/>
              </a:rPr>
              <a:t>Potomac River – Jan 13</a:t>
            </a:r>
            <a:r>
              <a:rPr lang="en-US" sz="3600" baseline="30000" dirty="0" smtClean="0">
                <a:latin typeface="Calibri" pitchFamily="34" charset="0"/>
              </a:rPr>
              <a:t>th</a:t>
            </a:r>
            <a:r>
              <a:rPr lang="en-US" sz="3600" dirty="0" smtClean="0">
                <a:latin typeface="Calibri" pitchFamily="34" charset="0"/>
              </a:rPr>
              <a:t>, 1982</a:t>
            </a:r>
            <a:endParaRPr lang="en-US" sz="3600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4572000"/>
            <a:ext cx="1752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Arland Williams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2971800"/>
            <a:ext cx="7391400" cy="1295400"/>
          </a:xfrm>
        </p:spPr>
        <p:txBody>
          <a:bodyPr>
            <a:noAutofit/>
          </a:bodyPr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6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 Choose to Die</a:t>
            </a:r>
            <a:endParaRPr lang="en-US" sz="65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685800" y="4446586"/>
            <a:ext cx="5486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JOHN 10:14-21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" name="Group 11"/>
          <p:cNvGrpSpPr/>
          <p:nvPr/>
        </p:nvGrpSpPr>
        <p:grpSpPr>
          <a:xfrm>
            <a:off x="4419599" y="152400"/>
            <a:ext cx="4906417" cy="2275127"/>
            <a:chOff x="6705600" y="5790843"/>
            <a:chExt cx="2209800" cy="102469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0533485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7493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John </a:t>
            </a:r>
            <a:r>
              <a:rPr 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10:14-15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424634"/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190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Calibri" pitchFamily="34" charset="0"/>
              </a:rPr>
              <a:t>“I am the good shepherd; I know my sheep and my sheep know me— </a:t>
            </a:r>
            <a:r>
              <a:rPr lang="en-US" sz="3200" baseline="30000" dirty="0" smtClean="0">
                <a:latin typeface="Calibri" pitchFamily="34" charset="0"/>
              </a:rPr>
              <a:t>15 </a:t>
            </a:r>
            <a:r>
              <a:rPr lang="en-US" sz="3200" dirty="0" smtClean="0">
                <a:latin typeface="Calibri" pitchFamily="34" charset="0"/>
              </a:rPr>
              <a:t>just as the Father knows me and I know the Father—and I lay down my life for the sheep.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6"/>
          <p:cNvSpPr txBox="1">
            <a:spLocks/>
          </p:cNvSpPr>
          <p:nvPr/>
        </p:nvSpPr>
        <p:spPr>
          <a:xfrm>
            <a:off x="304800" y="6019800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NASB</a:t>
            </a: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latin typeface="Calibri" pitchFamily="34" charset="0"/>
              </a:rPr>
              <a:t>Jesus </a:t>
            </a:r>
            <a:r>
              <a:rPr lang="en-US" sz="4000" dirty="0" smtClean="0">
                <a:latin typeface="Calibri" pitchFamily="34" charset="0"/>
              </a:rPr>
              <a:t>wants a relationship with us that is intimate like the relationship He has with God the Father!</a:t>
            </a:r>
            <a:endParaRPr lang="en-US" sz="4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7493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Ephesians 3:14-19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424634"/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aseline="30000" dirty="0" smtClean="0">
                <a:latin typeface="Calibri" pitchFamily="34" charset="0"/>
              </a:rPr>
              <a:t>14 </a:t>
            </a:r>
            <a:r>
              <a:rPr lang="en-US" sz="2800" dirty="0" smtClean="0">
                <a:latin typeface="Calibri" pitchFamily="34" charset="0"/>
              </a:rPr>
              <a:t>For this reason I kneel before the Father, </a:t>
            </a:r>
            <a:r>
              <a:rPr lang="en-US" sz="2800" baseline="30000" dirty="0" smtClean="0">
                <a:latin typeface="Calibri" pitchFamily="34" charset="0"/>
              </a:rPr>
              <a:t>15 </a:t>
            </a:r>
            <a:r>
              <a:rPr lang="en-US" sz="2800" dirty="0" smtClean="0">
                <a:latin typeface="Calibri" pitchFamily="34" charset="0"/>
              </a:rPr>
              <a:t>from whom his whole family in heaven and on earth derives its name. </a:t>
            </a:r>
            <a:r>
              <a:rPr lang="en-US" sz="2800" baseline="30000" dirty="0" smtClean="0">
                <a:latin typeface="Calibri" pitchFamily="34" charset="0"/>
              </a:rPr>
              <a:t>16 </a:t>
            </a:r>
            <a:r>
              <a:rPr lang="en-US" sz="2800" dirty="0" smtClean="0">
                <a:latin typeface="Calibri" pitchFamily="34" charset="0"/>
              </a:rPr>
              <a:t>I pray that out of his glorious riches he may strengthen you with power through his Spirit in your inner being, </a:t>
            </a:r>
            <a:r>
              <a:rPr lang="en-US" sz="2800" baseline="30000" dirty="0" smtClean="0">
                <a:latin typeface="Calibri" pitchFamily="34" charset="0"/>
              </a:rPr>
              <a:t>17 </a:t>
            </a:r>
            <a:r>
              <a:rPr lang="en-US" sz="2800" dirty="0" smtClean="0">
                <a:latin typeface="Calibri" pitchFamily="34" charset="0"/>
              </a:rPr>
              <a:t>so that Christ may dwell in your hearts through faith. And I pray that you, being rooted and established in love, </a:t>
            </a:r>
            <a:r>
              <a:rPr lang="en-US" sz="2800" baseline="30000" dirty="0" smtClean="0">
                <a:latin typeface="Calibri" pitchFamily="34" charset="0"/>
              </a:rPr>
              <a:t>18 </a:t>
            </a:r>
            <a:r>
              <a:rPr lang="en-US" sz="2800" dirty="0" smtClean="0">
                <a:latin typeface="Calibri" pitchFamily="34" charset="0"/>
              </a:rPr>
              <a:t>may have power, together with all the saints, to grasp how wide and long and high and deep is the love of Christ, </a:t>
            </a:r>
            <a:r>
              <a:rPr lang="en-US" sz="2800" baseline="30000" dirty="0" smtClean="0">
                <a:latin typeface="Calibri" pitchFamily="34" charset="0"/>
              </a:rPr>
              <a:t>19 </a:t>
            </a:r>
            <a:r>
              <a:rPr lang="en-US" sz="2800" dirty="0" smtClean="0">
                <a:latin typeface="Calibri" pitchFamily="34" charset="0"/>
              </a:rPr>
              <a:t>and to know this love that surpasses knowledge—that you may be filled to the measure of all the fullness of God.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6"/>
          <p:cNvSpPr txBox="1">
            <a:spLocks/>
          </p:cNvSpPr>
          <p:nvPr/>
        </p:nvSpPr>
        <p:spPr>
          <a:xfrm>
            <a:off x="304800" y="6019800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NASB</a:t>
            </a: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7493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John </a:t>
            </a:r>
            <a:r>
              <a:rPr 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10:16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424634"/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190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Calibri" pitchFamily="34" charset="0"/>
              </a:rPr>
              <a:t>“I </a:t>
            </a:r>
            <a:r>
              <a:rPr lang="en-US" sz="3200" dirty="0" smtClean="0">
                <a:latin typeface="Calibri" pitchFamily="34" charset="0"/>
              </a:rPr>
              <a:t>have other sheep that are not of this sheep pen. I must bring them also. They too will listen to my voice, and there shall be one flock and one shepherd</a:t>
            </a:r>
            <a:r>
              <a:rPr lang="en-US" sz="3200" dirty="0" smtClean="0">
                <a:latin typeface="Calibri" pitchFamily="34" charset="0"/>
              </a:rPr>
              <a:t>.”</a:t>
            </a:r>
            <a:endParaRPr lang="en-US" sz="3200" dirty="0">
              <a:latin typeface="Calibri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6"/>
          <p:cNvSpPr txBox="1">
            <a:spLocks/>
          </p:cNvSpPr>
          <p:nvPr/>
        </p:nvSpPr>
        <p:spPr>
          <a:xfrm>
            <a:off x="304800" y="6019800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NASB</a:t>
            </a: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7493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424634"/>
                  </a:outerShdw>
                </a:effectLst>
                <a:latin typeface="Calibri" pitchFamily="34" charset="0"/>
                <a:cs typeface="Calibri" pitchFamily="34" charset="0"/>
              </a:rPr>
              <a:t>Matthew 10:5-6</a:t>
            </a:r>
            <a:endParaRPr lang="en-US" sz="2800" dirty="0">
              <a:solidFill>
                <a:schemeClr val="tx1"/>
              </a:solidFill>
              <a:effectLst>
                <a:outerShdw blurRad="38100" dist="38100" dir="2700000" algn="tl">
                  <a:srgbClr val="424634"/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838200"/>
            <a:ext cx="8229600" cy="1905000"/>
          </a:xfrm>
        </p:spPr>
        <p:txBody>
          <a:bodyPr>
            <a:noAutofit/>
          </a:bodyPr>
          <a:lstStyle/>
          <a:p>
            <a:pPr marL="0" lvl="2" indent="0">
              <a:buClr>
                <a:schemeClr val="accent1">
                  <a:lumMod val="60000"/>
                  <a:lumOff val="40000"/>
                </a:schemeClr>
              </a:buClr>
              <a:buNone/>
            </a:pPr>
            <a:r>
              <a:rPr lang="en-US" sz="2800" dirty="0" smtClean="0">
                <a:latin typeface="Calibri" pitchFamily="34" charset="0"/>
              </a:rPr>
              <a:t>These twelve Jesus sent out after instructing them: “Do not go in </a:t>
            </a:r>
            <a:r>
              <a:rPr lang="en-US" sz="2800" i="1" dirty="0" smtClean="0">
                <a:latin typeface="Calibri" pitchFamily="34" charset="0"/>
              </a:rPr>
              <a:t>the </a:t>
            </a:r>
            <a:r>
              <a:rPr lang="en-US" sz="2800" dirty="0" smtClean="0">
                <a:latin typeface="Calibri" pitchFamily="34" charset="0"/>
              </a:rPr>
              <a:t>way of </a:t>
            </a:r>
            <a:r>
              <a:rPr lang="en-US" sz="2800" i="1" dirty="0" smtClean="0">
                <a:latin typeface="Calibri" pitchFamily="34" charset="0"/>
              </a:rPr>
              <a:t>the </a:t>
            </a:r>
            <a:r>
              <a:rPr lang="en-US" sz="2800" dirty="0" smtClean="0">
                <a:latin typeface="Calibri" pitchFamily="34" charset="0"/>
              </a:rPr>
              <a:t>Gentiles, and do not enter </a:t>
            </a:r>
            <a:r>
              <a:rPr lang="en-US" sz="2800" i="1" dirty="0" smtClean="0">
                <a:latin typeface="Calibri" pitchFamily="34" charset="0"/>
              </a:rPr>
              <a:t>any </a:t>
            </a:r>
            <a:r>
              <a:rPr lang="en-US" sz="2800" dirty="0" smtClean="0">
                <a:latin typeface="Calibri" pitchFamily="34" charset="0"/>
              </a:rPr>
              <a:t>city of the Samaritans;  but rather go to the lost sheep of the house of Israel. </a:t>
            </a:r>
          </a:p>
          <a:p>
            <a:pPr marL="0" indent="0">
              <a:buNone/>
            </a:pPr>
            <a:endParaRPr lang="en-US" sz="2800" dirty="0">
              <a:latin typeface="Calibri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6705600" y="5790843"/>
            <a:ext cx="2209800" cy="1024694"/>
            <a:chOff x="6705600" y="5790843"/>
            <a:chExt cx="2209800" cy="1024694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5790843"/>
              <a:ext cx="2209800" cy="1024694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781800" y="5867400"/>
              <a:ext cx="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6"/>
          <p:cNvSpPr txBox="1">
            <a:spLocks/>
          </p:cNvSpPr>
          <p:nvPr/>
        </p:nvSpPr>
        <p:spPr>
          <a:xfrm>
            <a:off x="304800" y="6019800"/>
            <a:ext cx="18288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NASB</a:t>
            </a:r>
          </a:p>
        </p:txBody>
      </p:sp>
    </p:spTree>
    <p:extLst>
      <p:ext uri="{BB962C8B-B14F-4D97-AF65-F5344CB8AC3E}">
        <p14:creationId xmlns="" xmlns:p14="http://schemas.microsoft.com/office/powerpoint/2010/main" val="22192068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30502</TotalTime>
  <Words>534</Words>
  <Application>Microsoft Office PowerPoint</Application>
  <PresentationFormat>On-screen Show (4:3)</PresentationFormat>
  <Paragraphs>37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Tw Cen MT</vt:lpstr>
      <vt:lpstr>Calibri</vt:lpstr>
      <vt:lpstr>Thatch</vt:lpstr>
      <vt:lpstr>Slide 1</vt:lpstr>
      <vt:lpstr>Slide 2</vt:lpstr>
      <vt:lpstr>Slide 3</vt:lpstr>
      <vt:lpstr>Slide 4</vt:lpstr>
      <vt:lpstr>John 10:14-15</vt:lpstr>
      <vt:lpstr>Slide 6</vt:lpstr>
      <vt:lpstr>Ephesians 3:14-19</vt:lpstr>
      <vt:lpstr>John 10:16</vt:lpstr>
      <vt:lpstr>Matthew 10:5-6</vt:lpstr>
      <vt:lpstr>Ephesians 2:11</vt:lpstr>
      <vt:lpstr>John 10:17</vt:lpstr>
      <vt:lpstr>Slide 12</vt:lpstr>
      <vt:lpstr>John 10:18</vt:lpstr>
      <vt:lpstr>Jesus Chose to Die</vt:lpstr>
      <vt:lpstr>Mark 16:15-16</vt:lpstr>
      <vt:lpstr>Slide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McCracken</dc:creator>
  <cp:lastModifiedBy>Scott Wiens</cp:lastModifiedBy>
  <cp:revision>340</cp:revision>
  <dcterms:created xsi:type="dcterms:W3CDTF">2011-12-15T15:57:33Z</dcterms:created>
  <dcterms:modified xsi:type="dcterms:W3CDTF">2012-09-02T11:30:09Z</dcterms:modified>
</cp:coreProperties>
</file>