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476" r:id="rId2"/>
    <p:sldId id="391" r:id="rId3"/>
    <p:sldId id="451" r:id="rId4"/>
    <p:sldId id="477" r:id="rId5"/>
    <p:sldId id="481" r:id="rId6"/>
    <p:sldId id="482" r:id="rId7"/>
    <p:sldId id="483" r:id="rId8"/>
    <p:sldId id="484" r:id="rId9"/>
    <p:sldId id="485" r:id="rId10"/>
    <p:sldId id="486" r:id="rId11"/>
    <p:sldId id="488" r:id="rId12"/>
    <p:sldId id="487" r:id="rId13"/>
    <p:sldId id="489" r:id="rId14"/>
    <p:sldId id="490" r:id="rId15"/>
    <p:sldId id="492" r:id="rId16"/>
    <p:sldId id="472" r:id="rId17"/>
    <p:sldId id="491" r:id="rId18"/>
    <p:sldId id="494" r:id="rId19"/>
    <p:sldId id="493" r:id="rId20"/>
  </p:sldIdLst>
  <p:sldSz cx="9144000" cy="6858000" type="screen4x3"/>
  <p:notesSz cx="6858000" cy="9144000"/>
  <p:embeddedFontLst>
    <p:embeddedFont>
      <p:font typeface="Tw Cen MT" pitchFamily="34"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24634"/>
    <a:srgbClr val="6B8EA5"/>
    <a:srgbClr val="828E8E"/>
    <a:srgbClr val="FFFF66"/>
    <a:srgbClr val="5F5C4F"/>
    <a:srgbClr val="D9D9D9"/>
    <a:srgbClr val="85978F"/>
    <a:srgbClr val="6F837A"/>
    <a:srgbClr val="898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39" autoAdjust="0"/>
    <p:restoredTop sz="86349" autoAdjust="0"/>
  </p:normalViewPr>
  <p:slideViewPr>
    <p:cSldViewPr>
      <p:cViewPr>
        <p:scale>
          <a:sx n="66" d="100"/>
          <a:sy n="66" d="100"/>
        </p:scale>
        <p:origin x="-450" y="-318"/>
      </p:cViewPr>
      <p:guideLst>
        <p:guide orient="horz" pos="2160"/>
        <p:guide pos="2880"/>
      </p:guideLst>
    </p:cSldViewPr>
  </p:slideViewPr>
  <p:outlineViewPr>
    <p:cViewPr>
      <p:scale>
        <a:sx n="33" d="100"/>
        <a:sy n="33" d="100"/>
      </p:scale>
      <p:origin x="48" y="113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t>9/8/2012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t>‹#›</a:t>
            </a:fld>
            <a:endParaRPr lang="en-US"/>
          </a:p>
        </p:txBody>
      </p:sp>
    </p:spTree>
    <p:extLst>
      <p:ext uri="{BB962C8B-B14F-4D97-AF65-F5344CB8AC3E}">
        <p14:creationId xmlns:p14="http://schemas.microsoft.com/office/powerpoint/2010/main"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9/8/2012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t>9/8/2012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09954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Continue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to the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end, you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will be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saved</a:t>
            </a:r>
            <a:endParaRPr lang="en-US" sz="3600" b="1" dirty="0">
              <a:solidFill>
                <a:schemeClr val="tx1"/>
              </a:solidFill>
              <a:effectLst>
                <a:outerShdw blurRad="38100" dist="38100" dir="2700000" algn="tl">
                  <a:srgbClr val="424634"/>
                </a:outerShdw>
              </a:effectLst>
              <a:latin typeface="Calibri" pitchFamily="34" charset="0"/>
              <a:cs typeface="Calibri" pitchFamily="34" charset="0"/>
            </a:endParaRPr>
          </a:p>
          <a:p>
            <a:pPr lvl="0">
              <a:lnSpc>
                <a:spcPct val="90000"/>
              </a:lnSpc>
              <a:spcBef>
                <a:spcPts val="0"/>
              </a:spcBef>
              <a:spcAft>
                <a:spcPts val="600"/>
              </a:spcAft>
              <a:buFont typeface="Wingdings" pitchFamily="2" charset="2"/>
              <a:buChar char="q"/>
            </a:pP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400" b="1" u="sng" dirty="0">
                <a:solidFill>
                  <a:schemeClr val="tx1"/>
                </a:solidFill>
                <a:effectLst>
                  <a:outerShdw blurRad="38100" dist="38100" dir="2700000" algn="tl">
                    <a:srgbClr val="424634"/>
                  </a:outerShdw>
                </a:effectLst>
                <a:latin typeface="Calibri" pitchFamily="34" charset="0"/>
                <a:cs typeface="Calibri" pitchFamily="34" charset="0"/>
              </a:rPr>
              <a:t>Colossians </a:t>
            </a:r>
            <a:r>
              <a:rPr lang="en-US" sz="3400" b="1" u="sng" dirty="0" smtClean="0">
                <a:solidFill>
                  <a:schemeClr val="tx1"/>
                </a:solidFill>
                <a:effectLst>
                  <a:outerShdw blurRad="38100" dist="38100" dir="2700000" algn="tl">
                    <a:srgbClr val="424634"/>
                  </a:outerShdw>
                </a:effectLst>
                <a:latin typeface="Calibri" pitchFamily="34" charset="0"/>
                <a:cs typeface="Calibri" pitchFamily="34" charset="0"/>
              </a:rPr>
              <a:t>1:21-23</a:t>
            </a:r>
            <a:r>
              <a:rPr lang="en-US" sz="3400" b="1" dirty="0" smtClean="0">
                <a:solidFill>
                  <a:schemeClr val="tx1"/>
                </a:solidFill>
                <a:effectLst>
                  <a:outerShdw blurRad="38100" dist="38100" dir="2700000" algn="tl">
                    <a:srgbClr val="424634"/>
                  </a:outerShdw>
                </a:effectLst>
                <a:latin typeface="Calibri" pitchFamily="34" charset="0"/>
                <a:cs typeface="Calibri" pitchFamily="34" charset="0"/>
              </a:rPr>
              <a:t> Once </a:t>
            </a:r>
            <a:r>
              <a:rPr lang="en-US" sz="3400" b="1" dirty="0">
                <a:solidFill>
                  <a:schemeClr val="tx1"/>
                </a:solidFill>
                <a:effectLst>
                  <a:outerShdw blurRad="38100" dist="38100" dir="2700000" algn="tl">
                    <a:srgbClr val="424634"/>
                  </a:outerShdw>
                </a:effectLst>
                <a:latin typeface="Calibri" pitchFamily="34" charset="0"/>
                <a:cs typeface="Calibri" pitchFamily="34" charset="0"/>
              </a:rPr>
              <a:t>you were alienated from God and were enemies in your minds because of your evil behavior. But now he has reconciled you by Christ’s physical body through death to present you holy in his sight, without blemish and free from accusation— if you continue in your faith, established and firm, not moved from the hope held out in the gospel. This is the gospel that you heard and that has been proclaimed to every creature under heaven, and of which I, Paul, have become a servant.</a:t>
            </a:r>
          </a:p>
        </p:txBody>
      </p:sp>
    </p:spTree>
    <p:extLst>
      <p:ext uri="{BB962C8B-B14F-4D97-AF65-F5344CB8AC3E}">
        <p14:creationId xmlns:p14="http://schemas.microsoft.com/office/powerpoint/2010/main" val="3984412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Continue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to the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end, you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will be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saved</a:t>
            </a:r>
            <a:endParaRPr lang="en-US" sz="3600" b="1" dirty="0">
              <a:solidFill>
                <a:schemeClr val="tx1"/>
              </a:solidFill>
              <a:effectLst>
                <a:outerShdw blurRad="38100" dist="38100" dir="2700000" algn="tl">
                  <a:srgbClr val="424634"/>
                </a:outerShdw>
              </a:effectLst>
              <a:latin typeface="Calibri" pitchFamily="34" charset="0"/>
              <a:cs typeface="Calibri" pitchFamily="34" charset="0"/>
            </a:endParaRPr>
          </a:p>
          <a:p>
            <a:pPr lvl="0">
              <a:lnSpc>
                <a:spcPct val="90000"/>
              </a:lnSpc>
              <a:spcBef>
                <a:spcPts val="0"/>
              </a:spcBef>
              <a:spcAft>
                <a:spcPts val="600"/>
              </a:spcAft>
              <a:buFont typeface="Wingdings" pitchFamily="2" charset="2"/>
              <a:buChar char="q"/>
            </a:pP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800" b="1" u="sng" dirty="0" smtClean="0">
                <a:solidFill>
                  <a:schemeClr val="tx1"/>
                </a:solidFill>
                <a:effectLst>
                  <a:outerShdw blurRad="38100" dist="38100" dir="2700000" algn="tl">
                    <a:srgbClr val="424634"/>
                  </a:outerShdw>
                </a:effectLst>
                <a:latin typeface="Calibri" pitchFamily="34" charset="0"/>
                <a:cs typeface="Calibri" pitchFamily="34" charset="0"/>
              </a:rPr>
              <a:t>Philippians 2:12-13</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a:r>
            <a:br>
              <a:rPr lang="en-US" sz="3800" b="1" dirty="0">
                <a:solidFill>
                  <a:schemeClr val="tx1"/>
                </a:solidFill>
                <a:effectLst>
                  <a:outerShdw blurRad="38100" dist="38100" dir="2700000" algn="tl">
                    <a:srgbClr val="424634"/>
                  </a:outerShdw>
                </a:effectLst>
                <a:latin typeface="Calibri" pitchFamily="34" charset="0"/>
                <a:cs typeface="Calibri" pitchFamily="34" charset="0"/>
              </a:rPr>
            </a:br>
            <a:r>
              <a:rPr lang="en-US" sz="3800" b="1" dirty="0">
                <a:solidFill>
                  <a:schemeClr val="tx1"/>
                </a:solidFill>
                <a:effectLst>
                  <a:outerShdw blurRad="38100" dist="38100" dir="2700000" algn="tl">
                    <a:srgbClr val="424634"/>
                  </a:outerShdw>
                </a:effectLst>
                <a:latin typeface="Calibri" pitchFamily="34" charset="0"/>
                <a:cs typeface="Calibri" pitchFamily="34" charset="0"/>
              </a:rPr>
              <a:t>Therefore, my dear friends, as you have always obeyed—not only in my presence, but now much more in my absence—continue to work out your salvation with fear and trembling, for it is God who works in you to will and to act according to his good purpose.</a:t>
            </a:r>
          </a:p>
        </p:txBody>
      </p:sp>
    </p:spTree>
    <p:extLst>
      <p:ext uri="{BB962C8B-B14F-4D97-AF65-F5344CB8AC3E}">
        <p14:creationId xmlns:p14="http://schemas.microsoft.com/office/powerpoint/2010/main" val="520688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Continue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to the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end, you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will be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saved</a:t>
            </a:r>
            <a:endParaRPr lang="en-US" sz="3600" b="1" dirty="0">
              <a:solidFill>
                <a:schemeClr val="tx1"/>
              </a:solidFill>
              <a:effectLst>
                <a:outerShdw blurRad="38100" dist="38100" dir="2700000" algn="tl">
                  <a:srgbClr val="424634"/>
                </a:outerShdw>
              </a:effectLst>
              <a:latin typeface="Calibri" pitchFamily="34" charset="0"/>
              <a:cs typeface="Calibri" pitchFamily="34" charset="0"/>
            </a:endParaRPr>
          </a:p>
          <a:p>
            <a:pPr lvl="0">
              <a:lnSpc>
                <a:spcPct val="90000"/>
              </a:lnSpc>
              <a:spcBef>
                <a:spcPts val="0"/>
              </a:spcBef>
              <a:spcAft>
                <a:spcPts val="600"/>
              </a:spcAft>
              <a:buFont typeface="Wingdings" pitchFamily="2" charset="2"/>
              <a:buChar char="q"/>
            </a:pP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800" b="1" u="sng" dirty="0">
                <a:solidFill>
                  <a:schemeClr val="tx1"/>
                </a:solidFill>
                <a:effectLst>
                  <a:outerShdw blurRad="38100" dist="38100" dir="2700000" algn="tl">
                    <a:srgbClr val="424634"/>
                  </a:outerShdw>
                </a:effectLst>
                <a:latin typeface="Calibri" pitchFamily="34" charset="0"/>
                <a:cs typeface="Calibri" pitchFamily="34" charset="0"/>
              </a:rPr>
              <a:t>Hebrews </a:t>
            </a:r>
            <a:r>
              <a:rPr lang="en-US" sz="3800" b="1" u="sng" dirty="0" smtClean="0">
                <a:solidFill>
                  <a:schemeClr val="tx1"/>
                </a:solidFill>
                <a:effectLst>
                  <a:outerShdw blurRad="38100" dist="38100" dir="2700000" algn="tl">
                    <a:srgbClr val="424634"/>
                  </a:outerShdw>
                </a:effectLst>
                <a:latin typeface="Calibri" pitchFamily="34" charset="0"/>
                <a:cs typeface="Calibri" pitchFamily="34" charset="0"/>
              </a:rPr>
              <a:t>3:12-14</a:t>
            </a:r>
            <a: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t> </a:t>
            </a:r>
            <a:b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t>See </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to it, brothers, that none of you has a sinful, unbelieving heart that turns away from the living God. But encourage one another daily, as long as it is called Today, so that none of you may be hardened by sin’s deceitfulness. We have come to share in Christ if we hold firmly till the end the confidence we had at first.</a:t>
            </a:r>
          </a:p>
        </p:txBody>
      </p:sp>
    </p:spTree>
    <p:extLst>
      <p:ext uri="{BB962C8B-B14F-4D97-AF65-F5344CB8AC3E}">
        <p14:creationId xmlns:p14="http://schemas.microsoft.com/office/powerpoint/2010/main" val="2500469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534400" cy="4068763"/>
          </a:xfrm>
        </p:spPr>
        <p:txBody>
          <a:bodyPr>
            <a:noAutofit/>
          </a:bodyPr>
          <a:lstStyle/>
          <a:p>
            <a:pPr marL="0" lvl="0" indent="0" algn="ctr">
              <a:lnSpc>
                <a:spcPct val="90000"/>
              </a:lnSpc>
              <a:spcBef>
                <a:spcPts val="600"/>
              </a:spcBef>
              <a:spcAft>
                <a:spcPts val="1800"/>
              </a:spcAft>
              <a:buNone/>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“The Perseverance of the Saints”</a:t>
            </a:r>
            <a:endParaRPr lang="en-US" sz="4200" b="1" dirty="0">
              <a:solidFill>
                <a:schemeClr val="tx1"/>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spcAft>
                <a:spcPts val="600"/>
              </a:spcAft>
              <a:buFont typeface="Wingdings" pitchFamily="2" charset="2"/>
              <a:buChar char="q"/>
            </a:pP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 The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perseverance of the saints means that all those who are </a:t>
            </a:r>
            <a:r>
              <a:rPr lang="en-US" sz="4200" b="1" u="sng" dirty="0" smtClean="0">
                <a:solidFill>
                  <a:srgbClr val="FFFF99"/>
                </a:solidFill>
                <a:effectLst>
                  <a:outerShdw blurRad="38100" dist="38100" dir="2700000" algn="tl">
                    <a:srgbClr val="424634"/>
                  </a:outerShdw>
                </a:effectLst>
                <a:latin typeface="Calibri" pitchFamily="34" charset="0"/>
                <a:cs typeface="Calibri" pitchFamily="34" charset="0"/>
              </a:rPr>
              <a:t>truly</a:t>
            </a: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 born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again will be kept by God’s power and will persevere as Christians until the end of their lives, and that only those who </a:t>
            </a:r>
            <a:r>
              <a:rPr lang="en-US" sz="4200" b="1" u="sng" dirty="0" smtClean="0">
                <a:solidFill>
                  <a:srgbClr val="FFFF99"/>
                </a:solidFill>
                <a:effectLst>
                  <a:outerShdw blurRad="38100" dist="38100" dir="2700000" algn="tl">
                    <a:srgbClr val="424634"/>
                  </a:outerShdw>
                </a:effectLst>
                <a:latin typeface="Calibri" pitchFamily="34" charset="0"/>
                <a:cs typeface="Calibri" pitchFamily="34" charset="0"/>
              </a:rPr>
              <a:t>persevere</a:t>
            </a: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 until </a:t>
            </a:r>
            <a:r>
              <a:rPr lang="en-US" sz="4200" b="1" dirty="0">
                <a:solidFill>
                  <a:schemeClr val="tx1"/>
                </a:solidFill>
                <a:effectLst>
                  <a:outerShdw blurRad="38100" dist="38100" dir="2700000" algn="tl">
                    <a:srgbClr val="424634"/>
                  </a:outerShdw>
                </a:effectLst>
                <a:latin typeface="Calibri" pitchFamily="34" charset="0"/>
                <a:cs typeface="Calibri" pitchFamily="34" charset="0"/>
              </a:rPr>
              <a:t>the end have been truly born again</a:t>
            </a:r>
            <a:r>
              <a:rPr lang="en-US" sz="4200" b="1" dirty="0" smtClean="0">
                <a:solidFill>
                  <a:schemeClr val="tx1"/>
                </a:solidFill>
                <a:effectLst>
                  <a:outerShdw blurRad="38100" dist="38100" dir="2700000" algn="tl">
                    <a:srgbClr val="424634"/>
                  </a:outerShdw>
                </a:effectLst>
                <a:latin typeface="Calibri" pitchFamily="34" charset="0"/>
                <a:cs typeface="Calibri" pitchFamily="34" charset="0"/>
              </a:rPr>
              <a:t>.</a:t>
            </a:r>
            <a:endParaRPr lang="en-US" sz="42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3" name="Group 2"/>
          <p:cNvGrpSpPr/>
          <p:nvPr/>
        </p:nvGrpSpPr>
        <p:grpSpPr>
          <a:xfrm>
            <a:off x="6705600" y="5790843"/>
            <a:ext cx="2209800" cy="1024694"/>
            <a:chOff x="6705600" y="5790843"/>
            <a:chExt cx="2209800" cy="102469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6" name="Straight Connector 5"/>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387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534400" cy="4068763"/>
          </a:xfrm>
        </p:spPr>
        <p:txBody>
          <a:bodyPr>
            <a:noAutofit/>
          </a:bodyPr>
          <a:lstStyle/>
          <a:p>
            <a:pPr marL="0" lvl="0" indent="0">
              <a:lnSpc>
                <a:spcPct val="90000"/>
              </a:lnSpc>
              <a:spcBef>
                <a:spcPts val="600"/>
              </a:spcBef>
              <a:spcAft>
                <a:spcPts val="1000"/>
              </a:spcAft>
              <a:buNone/>
            </a:pP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This </a:t>
            </a:r>
            <a:r>
              <a:rPr lang="en-US" sz="4000" b="1" dirty="0">
                <a:solidFill>
                  <a:schemeClr val="tx1"/>
                </a:solidFill>
                <a:effectLst>
                  <a:outerShdw blurRad="38100" dist="38100" dir="2700000" algn="tl">
                    <a:srgbClr val="424634"/>
                  </a:outerShdw>
                </a:effectLst>
                <a:latin typeface="Calibri" pitchFamily="34" charset="0"/>
                <a:cs typeface="Calibri" pitchFamily="34" charset="0"/>
              </a:rPr>
              <a:t>definition has two parts to it:</a:t>
            </a:r>
          </a:p>
          <a:p>
            <a:pPr>
              <a:lnSpc>
                <a:spcPct val="90000"/>
              </a:lnSpc>
              <a:spcBef>
                <a:spcPts val="0"/>
              </a:spcBef>
              <a:spcAft>
                <a:spcPts val="600"/>
              </a:spcAft>
              <a:buFont typeface="Wingdings" pitchFamily="2" charset="2"/>
              <a:buChar char="q"/>
            </a:pP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 There </a:t>
            </a:r>
            <a:r>
              <a:rPr lang="en-US" sz="4000" b="1" dirty="0">
                <a:solidFill>
                  <a:schemeClr val="tx1"/>
                </a:solidFill>
                <a:effectLst>
                  <a:outerShdw blurRad="38100" dist="38100" dir="2700000" algn="tl">
                    <a:srgbClr val="424634"/>
                  </a:outerShdw>
                </a:effectLst>
                <a:latin typeface="Calibri" pitchFamily="34" charset="0"/>
                <a:cs typeface="Calibri" pitchFamily="34" charset="0"/>
              </a:rPr>
              <a:t>is </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an </a:t>
            </a:r>
            <a:r>
              <a:rPr lang="en-US" sz="4000" b="1" u="sng" dirty="0" smtClean="0">
                <a:solidFill>
                  <a:srgbClr val="FFFF99"/>
                </a:solidFill>
                <a:effectLst>
                  <a:outerShdw blurRad="38100" dist="38100" dir="2700000" algn="tl">
                    <a:srgbClr val="424634"/>
                  </a:outerShdw>
                </a:effectLst>
                <a:latin typeface="Calibri" pitchFamily="34" charset="0"/>
                <a:cs typeface="Calibri" pitchFamily="34" charset="0"/>
              </a:rPr>
              <a:t>assurance</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4000" b="1" dirty="0">
                <a:solidFill>
                  <a:schemeClr val="tx1"/>
                </a:solidFill>
                <a:effectLst>
                  <a:outerShdw blurRad="38100" dist="38100" dir="2700000" algn="tl">
                    <a:srgbClr val="424634"/>
                  </a:outerShdw>
                </a:effectLst>
                <a:latin typeface="Calibri" pitchFamily="34" charset="0"/>
                <a:cs typeface="Calibri" pitchFamily="34" charset="0"/>
              </a:rPr>
              <a:t>to be given to those who are truly born again. God’s power will keep them as Christians until they die, and they will surely live with Christ in heaven </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forever.</a:t>
            </a:r>
          </a:p>
          <a:p>
            <a:pPr>
              <a:lnSpc>
                <a:spcPct val="90000"/>
              </a:lnSpc>
              <a:spcBef>
                <a:spcPts val="0"/>
              </a:spcBef>
              <a:buFont typeface="Wingdings" pitchFamily="2" charset="2"/>
              <a:buChar char="q"/>
            </a:pPr>
            <a:r>
              <a:rPr lang="en-US" sz="4000" b="1" dirty="0">
                <a:solidFill>
                  <a:schemeClr val="tx1"/>
                </a:solidFill>
                <a:effectLst>
                  <a:outerShdw blurRad="38100" dist="38100" dir="2700000" algn="tl">
                    <a:srgbClr val="424634"/>
                  </a:outerShdw>
                </a:effectLst>
                <a:latin typeface="Calibri" pitchFamily="34" charset="0"/>
                <a:cs typeface="Calibri" pitchFamily="34" charset="0"/>
              </a:rPr>
              <a:t> T</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he </a:t>
            </a:r>
            <a:r>
              <a:rPr lang="en-US" sz="4000" b="1" dirty="0">
                <a:solidFill>
                  <a:schemeClr val="tx1"/>
                </a:solidFill>
                <a:effectLst>
                  <a:outerShdw blurRad="38100" dist="38100" dir="2700000" algn="tl">
                    <a:srgbClr val="424634"/>
                  </a:outerShdw>
                </a:effectLst>
                <a:latin typeface="Calibri" pitchFamily="34" charset="0"/>
                <a:cs typeface="Calibri" pitchFamily="34" charset="0"/>
              </a:rPr>
              <a:t>second half of the definition makes it clear that continuing in the Christian life is one of </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the </a:t>
            </a:r>
            <a:r>
              <a:rPr lang="en-US" sz="4000" b="1" u="sng" dirty="0" smtClean="0">
                <a:solidFill>
                  <a:srgbClr val="FFFF99"/>
                </a:solidFill>
                <a:effectLst>
                  <a:outerShdw blurRad="38100" dist="38100" dir="2700000" algn="tl">
                    <a:srgbClr val="424634"/>
                  </a:outerShdw>
                </a:effectLst>
                <a:latin typeface="Calibri" pitchFamily="34" charset="0"/>
                <a:cs typeface="Calibri" pitchFamily="34" charset="0"/>
              </a:rPr>
              <a:t>evidences</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 that </a:t>
            </a:r>
            <a:r>
              <a:rPr lang="en-US" sz="4000" b="1" dirty="0">
                <a:solidFill>
                  <a:schemeClr val="tx1"/>
                </a:solidFill>
                <a:effectLst>
                  <a:outerShdw blurRad="38100" dist="38100" dir="2700000" algn="tl">
                    <a:srgbClr val="424634"/>
                  </a:outerShdw>
                </a:effectLst>
                <a:latin typeface="Calibri" pitchFamily="34" charset="0"/>
                <a:cs typeface="Calibri" pitchFamily="34" charset="0"/>
              </a:rPr>
              <a:t>a person is truly </a:t>
            </a:r>
            <a:r>
              <a:rPr lang="en-US" sz="4000" b="1" dirty="0" smtClean="0">
                <a:solidFill>
                  <a:schemeClr val="tx1"/>
                </a:solidFill>
                <a:effectLst>
                  <a:outerShdw blurRad="38100" dist="38100" dir="2700000" algn="tl">
                    <a:srgbClr val="424634"/>
                  </a:outerShdw>
                </a:effectLst>
                <a:latin typeface="Calibri" pitchFamily="34" charset="0"/>
                <a:cs typeface="Calibri" pitchFamily="34" charset="0"/>
              </a:rPr>
              <a:t>born again</a:t>
            </a:r>
            <a:r>
              <a:rPr lang="en-US" sz="4000" b="1" dirty="0">
                <a:solidFill>
                  <a:schemeClr val="tx1"/>
                </a:solidFill>
                <a:effectLst>
                  <a:outerShdw blurRad="38100" dist="38100" dir="2700000" algn="tl">
                    <a:srgbClr val="424634"/>
                  </a:outerShdw>
                </a:effectLst>
                <a:latin typeface="Calibri" pitchFamily="34" charset="0"/>
                <a:cs typeface="Calibri" pitchFamily="34" charset="0"/>
              </a:rPr>
              <a:t>. </a:t>
            </a:r>
          </a:p>
        </p:txBody>
      </p:sp>
      <p:grpSp>
        <p:nvGrpSpPr>
          <p:cNvPr id="3" name="Group 2"/>
          <p:cNvGrpSpPr/>
          <p:nvPr/>
        </p:nvGrpSpPr>
        <p:grpSpPr>
          <a:xfrm>
            <a:off x="6705600" y="5790843"/>
            <a:ext cx="2209800" cy="1024694"/>
            <a:chOff x="6705600" y="5790843"/>
            <a:chExt cx="2209800" cy="1024694"/>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6" name="Straight Connector 5"/>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874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066800"/>
            <a:ext cx="8153400" cy="3459163"/>
          </a:xfrm>
        </p:spPr>
        <p:txBody>
          <a:bodyPr>
            <a:noAutofit/>
          </a:bodyPr>
          <a:lstStyle/>
          <a:p>
            <a:pPr marL="0" lvl="0" indent="0">
              <a:lnSpc>
                <a:spcPct val="90000"/>
              </a:lnSpc>
              <a:spcBef>
                <a:spcPts val="0"/>
              </a:spcBef>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Persevering does not </a:t>
            </a:r>
            <a:r>
              <a:rPr lang="en-US" sz="6500" b="1" u="sng" dirty="0" smtClean="0">
                <a:solidFill>
                  <a:srgbClr val="FFFF99"/>
                </a:solidFill>
                <a:effectLst>
                  <a:outerShdw blurRad="38100" dist="38100" dir="2700000" algn="tl">
                    <a:srgbClr val="424634"/>
                  </a:outerShdw>
                </a:effectLst>
                <a:latin typeface="Calibri" pitchFamily="34" charset="0"/>
                <a:cs typeface="Calibri" pitchFamily="34" charset="0"/>
              </a:rPr>
              <a:t>cause</a:t>
            </a: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 salvation;</a:t>
            </a:r>
            <a:r>
              <a:rPr lang="en-US" sz="6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instead it </a:t>
            </a:r>
            <a:r>
              <a:rPr lang="en-US" sz="6500" b="1" u="sng" dirty="0" smtClean="0">
                <a:solidFill>
                  <a:srgbClr val="FFFF99"/>
                </a:solidFill>
                <a:effectLst>
                  <a:outerShdw blurRad="38100" dist="38100" dir="2700000" algn="tl">
                    <a:srgbClr val="424634"/>
                  </a:outerShdw>
                </a:effectLst>
                <a:latin typeface="Calibri" pitchFamily="34" charset="0"/>
                <a:cs typeface="Calibri" pitchFamily="34" charset="0"/>
              </a:rPr>
              <a:t>indicates</a:t>
            </a: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 salvation</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055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762000"/>
            <a:ext cx="8382000" cy="3459163"/>
          </a:xfrm>
        </p:spPr>
        <p:txBody>
          <a:bodyPr>
            <a:noAutofit/>
          </a:bodyPr>
          <a:lstStyle/>
          <a:p>
            <a:pPr marL="0" lvl="0" indent="0">
              <a:lnSpc>
                <a:spcPct val="90000"/>
              </a:lnSpc>
              <a:spcBef>
                <a:spcPts val="0"/>
              </a:spcBef>
              <a:buNone/>
            </a:pPr>
            <a:r>
              <a:rPr lang="en-US" sz="6000" b="1" dirty="0" smtClean="0">
                <a:solidFill>
                  <a:schemeClr val="tx1"/>
                </a:solidFill>
                <a:effectLst>
                  <a:outerShdw blurRad="38100" dist="38100" dir="2700000" algn="tl">
                    <a:srgbClr val="424634"/>
                  </a:outerShdw>
                </a:effectLst>
                <a:latin typeface="Calibri" pitchFamily="34" charset="0"/>
                <a:cs typeface="Calibri" pitchFamily="34" charset="0"/>
              </a:rPr>
              <a:t>We should not be worried about whether or not we lose our salvation. We need to concern ourselves with, am I truly saved?</a:t>
            </a:r>
            <a:endParaRPr lang="en-US" sz="85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196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3992563"/>
          </a:xfrm>
        </p:spPr>
        <p:txBody>
          <a:bodyPr>
            <a:noAutofit/>
          </a:bodyPr>
          <a:lstStyle/>
          <a:p>
            <a:pPr marL="0" lvl="0" indent="0">
              <a:lnSpc>
                <a:spcPct val="90000"/>
              </a:lnSpc>
              <a:spcBef>
                <a:spcPts val="0"/>
              </a:spcBef>
              <a:buNone/>
            </a:pPr>
            <a:r>
              <a:rPr lang="en-US" sz="7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vs. 24-30</a:t>
            </a:r>
          </a:p>
          <a:p>
            <a:pPr marL="0" lvl="0" indent="0">
              <a:lnSpc>
                <a:spcPct val="90000"/>
              </a:lnSpc>
              <a:spcBef>
                <a:spcPts val="1200"/>
              </a:spcBef>
              <a:spcAft>
                <a:spcPts val="600"/>
              </a:spcAft>
              <a:buNone/>
            </a:pPr>
            <a:r>
              <a:rPr lang="en-US" sz="5500" b="1" baseline="30000" dirty="0" smtClean="0">
                <a:solidFill>
                  <a:schemeClr val="tx1"/>
                </a:solidFill>
                <a:effectLst>
                  <a:outerShdw blurRad="38100" dist="38100" dir="2700000" algn="tl">
                    <a:srgbClr val="424634"/>
                  </a:outerShdw>
                </a:effectLst>
                <a:latin typeface="Calibri" pitchFamily="34" charset="0"/>
                <a:cs typeface="Calibri" pitchFamily="34" charset="0"/>
              </a:rPr>
              <a:t>27</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Who are His?</a:t>
            </a:r>
          </a:p>
          <a:p>
            <a:pPr lvl="0">
              <a:spcBef>
                <a:spcPts val="0"/>
              </a:spcBef>
              <a:spcAft>
                <a:spcPts val="600"/>
              </a:spcAft>
              <a:buFont typeface="Wingdings" pitchFamily="2" charset="2"/>
              <a:buChar char="q"/>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“My sheep </a:t>
            </a:r>
            <a:r>
              <a:rPr lang="en-US" sz="5500" b="1" u="sng" dirty="0" smtClean="0">
                <a:solidFill>
                  <a:srgbClr val="FFFF99"/>
                </a:solidFill>
                <a:effectLst>
                  <a:outerShdw blurRad="38100" dist="38100" dir="2700000" algn="tl">
                    <a:srgbClr val="424634"/>
                  </a:outerShdw>
                </a:effectLst>
                <a:latin typeface="Calibri" pitchFamily="34" charset="0"/>
                <a:cs typeface="Calibri" pitchFamily="34" charset="0"/>
              </a:rPr>
              <a:t>listen</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to </a:t>
            </a:r>
            <a:b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my voice”</a:t>
            </a:r>
          </a:p>
          <a:p>
            <a:pPr lvl="0">
              <a:spcBef>
                <a:spcPts val="0"/>
              </a:spcBef>
              <a:spcAft>
                <a:spcPts val="600"/>
              </a:spcAft>
              <a:buFont typeface="Wingdings" pitchFamily="2" charset="2"/>
              <a:buChar char="q"/>
            </a:pPr>
            <a:r>
              <a:rPr lang="en-US" sz="5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“I </a:t>
            </a:r>
            <a:r>
              <a:rPr lang="en-US" sz="5500" b="1" u="sng" dirty="0" smtClean="0">
                <a:solidFill>
                  <a:srgbClr val="FFFF99"/>
                </a:solidFill>
                <a:effectLst>
                  <a:outerShdw blurRad="38100" dist="38100" dir="2700000" algn="tl">
                    <a:srgbClr val="424634"/>
                  </a:outerShdw>
                </a:effectLst>
                <a:latin typeface="Calibri" pitchFamily="34" charset="0"/>
                <a:cs typeface="Calibri" pitchFamily="34" charset="0"/>
              </a:rPr>
              <a:t>know</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them</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a:t>
            </a:r>
            <a:endParaRPr lang="en-US" sz="55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15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382000" cy="3916363"/>
          </a:xfrm>
        </p:spPr>
        <p:txBody>
          <a:bodyPr>
            <a:noAutofit/>
          </a:bodyPr>
          <a:lstStyle/>
          <a:p>
            <a:pPr marL="0" lvl="0" indent="0">
              <a:lnSpc>
                <a:spcPct val="90000"/>
              </a:lnSpc>
              <a:spcBef>
                <a:spcPts val="0"/>
              </a:spcBef>
              <a:buNone/>
            </a:pPr>
            <a: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t>Matthew 7:21-23 </a:t>
            </a:r>
            <a:b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3800" b="1" baseline="30000" dirty="0" smtClean="0">
                <a:solidFill>
                  <a:schemeClr val="tx1"/>
                </a:solidFill>
                <a:effectLst>
                  <a:outerShdw blurRad="38100" dist="38100" dir="2700000" algn="tl">
                    <a:srgbClr val="424634"/>
                  </a:outerShdw>
                </a:effectLst>
                <a:latin typeface="Calibri" pitchFamily="34" charset="0"/>
                <a:cs typeface="Calibri" pitchFamily="34" charset="0"/>
              </a:rPr>
              <a:t>21 </a:t>
            </a:r>
            <a: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t>“Not </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everyone who says to me, ‘Lord, Lord,’ will enter the kingdom of heaven, but only the one who </a:t>
            </a:r>
            <a:r>
              <a:rPr lang="en-US" sz="3800" b="1" dirty="0">
                <a:solidFill>
                  <a:srgbClr val="FFFF99"/>
                </a:solidFill>
                <a:effectLst>
                  <a:outerShdw blurRad="38100" dist="38100" dir="2700000" algn="tl">
                    <a:srgbClr val="424634"/>
                  </a:outerShdw>
                </a:effectLst>
                <a:latin typeface="Calibri" pitchFamily="34" charset="0"/>
                <a:cs typeface="Calibri" pitchFamily="34" charset="0"/>
              </a:rPr>
              <a:t>does the will of my Father</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who is in heaven. </a:t>
            </a:r>
            <a:r>
              <a:rPr lang="en-US" sz="3800" b="1" baseline="30000" dirty="0">
                <a:solidFill>
                  <a:schemeClr val="tx1"/>
                </a:solidFill>
                <a:effectLst>
                  <a:outerShdw blurRad="38100" dist="38100" dir="2700000" algn="tl">
                    <a:srgbClr val="424634"/>
                  </a:outerShdw>
                </a:effectLst>
                <a:latin typeface="Calibri" pitchFamily="34" charset="0"/>
                <a:cs typeface="Calibri" pitchFamily="34" charset="0"/>
              </a:rPr>
              <a:t>22</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Many will say to me on that day, ‘Lord, Lord, did we not prophesy in your name and in your name drive out demons and in your name perform many miracles?’ </a:t>
            </a:r>
            <a:r>
              <a:rPr lang="en-US" sz="3800" b="1" baseline="30000" dirty="0">
                <a:solidFill>
                  <a:schemeClr val="tx1"/>
                </a:solidFill>
                <a:effectLst>
                  <a:outerShdw blurRad="38100" dist="38100" dir="2700000" algn="tl">
                    <a:srgbClr val="424634"/>
                  </a:outerShdw>
                </a:effectLst>
                <a:latin typeface="Calibri" pitchFamily="34" charset="0"/>
                <a:cs typeface="Calibri" pitchFamily="34" charset="0"/>
              </a:rPr>
              <a:t>23</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Then I will tell them plainly, ‘I never </a:t>
            </a:r>
            <a:r>
              <a:rPr lang="en-US" sz="3800" b="1" dirty="0">
                <a:solidFill>
                  <a:srgbClr val="FFFF99"/>
                </a:solidFill>
                <a:effectLst>
                  <a:outerShdw blurRad="38100" dist="38100" dir="2700000" algn="tl">
                    <a:srgbClr val="424634"/>
                  </a:outerShdw>
                </a:effectLst>
                <a:latin typeface="Calibri" pitchFamily="34" charset="0"/>
                <a:cs typeface="Calibri" pitchFamily="34" charset="0"/>
              </a:rPr>
              <a:t>knew</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you. Away from me, you evildoers!’</a:t>
            </a:r>
            <a:endParaRPr lang="en-US" sz="3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82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763000" cy="3992563"/>
          </a:xfrm>
        </p:spPr>
        <p:txBody>
          <a:bodyPr>
            <a:noAutofit/>
          </a:bodyPr>
          <a:lstStyle/>
          <a:p>
            <a:pPr marL="0" lvl="0" indent="0">
              <a:lnSpc>
                <a:spcPct val="90000"/>
              </a:lnSpc>
              <a:spcBef>
                <a:spcPts val="0"/>
              </a:spcBef>
              <a:buNone/>
            </a:pPr>
            <a:r>
              <a:rPr lang="en-US" sz="7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vs. 24-30</a:t>
            </a:r>
          </a:p>
          <a:p>
            <a:pPr marL="0" lvl="0" indent="0">
              <a:lnSpc>
                <a:spcPct val="90000"/>
              </a:lnSpc>
              <a:spcBef>
                <a:spcPts val="1200"/>
              </a:spcBef>
              <a:spcAft>
                <a:spcPts val="600"/>
              </a:spcAft>
              <a:buNone/>
            </a:pPr>
            <a:r>
              <a:rPr lang="en-US" sz="5500" b="1" baseline="30000" dirty="0" smtClean="0">
                <a:solidFill>
                  <a:schemeClr val="tx1"/>
                </a:solidFill>
                <a:effectLst>
                  <a:outerShdw blurRad="38100" dist="38100" dir="2700000" algn="tl">
                    <a:srgbClr val="424634"/>
                  </a:outerShdw>
                </a:effectLst>
                <a:latin typeface="Calibri" pitchFamily="34" charset="0"/>
                <a:cs typeface="Calibri" pitchFamily="34" charset="0"/>
              </a:rPr>
              <a:t>27</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Who are His?</a:t>
            </a:r>
          </a:p>
          <a:p>
            <a:pPr lvl="0">
              <a:spcBef>
                <a:spcPts val="0"/>
              </a:spcBef>
              <a:spcAft>
                <a:spcPts val="600"/>
              </a:spcAft>
              <a:buFont typeface="Wingdings" pitchFamily="2" charset="2"/>
              <a:buChar char="q"/>
            </a:pP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“My sheep </a:t>
            </a:r>
            <a:r>
              <a:rPr lang="en-US" sz="5500" b="1" u="sng" dirty="0" smtClean="0">
                <a:solidFill>
                  <a:srgbClr val="FFFF99"/>
                </a:solidFill>
                <a:effectLst>
                  <a:outerShdw blurRad="38100" dist="38100" dir="2700000" algn="tl">
                    <a:srgbClr val="424634"/>
                  </a:outerShdw>
                </a:effectLst>
                <a:latin typeface="Calibri" pitchFamily="34" charset="0"/>
                <a:cs typeface="Calibri" pitchFamily="34" charset="0"/>
              </a:rPr>
              <a:t>listen</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to </a:t>
            </a:r>
            <a:b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my voice”</a:t>
            </a:r>
          </a:p>
          <a:p>
            <a:pPr lvl="0">
              <a:spcBef>
                <a:spcPts val="0"/>
              </a:spcBef>
              <a:spcAft>
                <a:spcPts val="600"/>
              </a:spcAft>
              <a:buFont typeface="Wingdings" pitchFamily="2" charset="2"/>
              <a:buChar char="q"/>
            </a:pPr>
            <a:r>
              <a:rPr lang="en-US" sz="5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“I </a:t>
            </a:r>
            <a:r>
              <a:rPr lang="en-US" sz="5500" b="1" u="sng" dirty="0" smtClean="0">
                <a:solidFill>
                  <a:srgbClr val="FFFF99"/>
                </a:solidFill>
                <a:effectLst>
                  <a:outerShdw blurRad="38100" dist="38100" dir="2700000" algn="tl">
                    <a:srgbClr val="424634"/>
                  </a:outerShdw>
                </a:effectLst>
                <a:latin typeface="Calibri" pitchFamily="34" charset="0"/>
                <a:cs typeface="Calibri" pitchFamily="34" charset="0"/>
              </a:rPr>
              <a:t>know</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them”</a:t>
            </a:r>
          </a:p>
          <a:p>
            <a:pPr lvl="0">
              <a:spcBef>
                <a:spcPts val="0"/>
              </a:spcBef>
              <a:buFont typeface="Wingdings" pitchFamily="2" charset="2"/>
              <a:buChar char="q"/>
            </a:pPr>
            <a:r>
              <a:rPr lang="en-US" sz="5500" b="1" dirty="0">
                <a:solidFill>
                  <a:schemeClr val="tx1"/>
                </a:solidFill>
                <a:effectLst>
                  <a:outerShdw blurRad="38100" dist="38100" dir="2700000" algn="tl">
                    <a:srgbClr val="424634"/>
                  </a:outerShdw>
                </a:effectLst>
                <a:latin typeface="Calibri" pitchFamily="34" charset="0"/>
                <a:cs typeface="Calibri" pitchFamily="34" charset="0"/>
              </a:rPr>
              <a:t> </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“They </a:t>
            </a:r>
            <a:r>
              <a:rPr lang="en-US" sz="5500" b="1" u="sng" dirty="0" smtClean="0">
                <a:solidFill>
                  <a:srgbClr val="FFFF99"/>
                </a:solidFill>
                <a:effectLst>
                  <a:outerShdw blurRad="38100" dist="38100" dir="2700000" algn="tl">
                    <a:srgbClr val="424634"/>
                  </a:outerShdw>
                </a:effectLst>
                <a:latin typeface="Calibri" pitchFamily="34" charset="0"/>
                <a:cs typeface="Calibri" pitchFamily="34" charset="0"/>
              </a:rPr>
              <a:t>follow</a:t>
            </a:r>
            <a:r>
              <a:rPr lang="en-US" sz="5500" b="1" dirty="0" smtClean="0">
                <a:solidFill>
                  <a:schemeClr val="tx1"/>
                </a:solidFill>
                <a:effectLst>
                  <a:outerShdw blurRad="38100" dist="38100" dir="2700000" algn="tl">
                    <a:srgbClr val="424634"/>
                  </a:outerShdw>
                </a:effectLst>
                <a:latin typeface="Calibri" pitchFamily="34" charset="0"/>
                <a:cs typeface="Calibri" pitchFamily="34" charset="0"/>
              </a:rPr>
              <a:t> me”</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65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2656127"/>
            <a:ext cx="6447318" cy="1371600"/>
          </a:xfrm>
        </p:spPr>
        <p:txBody>
          <a:bodyPr>
            <a:noAutofit/>
          </a:bodyPr>
          <a:lstStyle/>
          <a:p>
            <a:pPr marL="0" lvl="0" indent="0">
              <a:lnSpc>
                <a:spcPct val="80000"/>
              </a:lnSpc>
              <a:spcBef>
                <a:spcPts val="0"/>
              </a:spcBef>
              <a:buNone/>
            </a:pPr>
            <a:r>
              <a:rPr lang="en-US" sz="80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Is Once Saved, Always Saved?</a:t>
            </a:r>
            <a:endParaRPr lang="en-US" sz="80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itle 1"/>
          <p:cNvSpPr txBox="1">
            <a:spLocks/>
          </p:cNvSpPr>
          <p:nvPr/>
        </p:nvSpPr>
        <p:spPr>
          <a:xfrm>
            <a:off x="609600" y="4800600"/>
            <a:ext cx="4876799"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effectLst>
                  <a:outerShdw blurRad="38100" dist="38100" dir="2700000" algn="tl">
                    <a:srgbClr val="000000">
                      <a:alpha val="43137"/>
                    </a:srgbClr>
                  </a:outerShdw>
                </a:effectLst>
                <a:latin typeface="Calibri" pitchFamily="34" charset="0"/>
                <a:cs typeface="Calibri" pitchFamily="34" charset="0"/>
              </a:rPr>
              <a:t>JOHN 10:22-42</a:t>
            </a:r>
            <a:endParaRPr lang="en-US" sz="6000" b="1"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12" name="Group 11"/>
          <p:cNvGrpSpPr/>
          <p:nvPr/>
        </p:nvGrpSpPr>
        <p:grpSpPr>
          <a:xfrm>
            <a:off x="4419599" y="152400"/>
            <a:ext cx="4906417" cy="2275127"/>
            <a:chOff x="6705600" y="5790843"/>
            <a:chExt cx="2209800" cy="1024694"/>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15" name="Straight Connector 14"/>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33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8600"/>
            <a:ext cx="8686800" cy="3916363"/>
          </a:xfrm>
        </p:spPr>
        <p:txBody>
          <a:bodyPr>
            <a:noAutofit/>
          </a:bodyPr>
          <a:lstStyle/>
          <a:p>
            <a:pPr marL="0" lvl="0" indent="0">
              <a:lnSpc>
                <a:spcPct val="90000"/>
              </a:lnSpc>
              <a:spcBef>
                <a:spcPts val="0"/>
              </a:spcBef>
              <a:spcAft>
                <a:spcPts val="1200"/>
              </a:spcAft>
              <a:buNone/>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Two extremes:</a:t>
            </a:r>
          </a:p>
          <a:p>
            <a:pPr marL="0" lvl="0" indent="0">
              <a:lnSpc>
                <a:spcPct val="90000"/>
              </a:lnSpc>
              <a:spcBef>
                <a:spcPts val="0"/>
              </a:spcBef>
              <a:spcAft>
                <a:spcPts val="1200"/>
              </a:spcAft>
              <a:buNone/>
            </a:pPr>
            <a:r>
              <a:rPr lang="en-US" sz="5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1) </a:t>
            </a:r>
            <a:r>
              <a:rPr lang="en-US" sz="5000" b="1" u="sng" dirty="0" smtClean="0">
                <a:solidFill>
                  <a:srgbClr val="FFFF99"/>
                </a:solidFill>
                <a:effectLst>
                  <a:outerShdw blurRad="38100" dist="38100" dir="2700000" algn="tl">
                    <a:srgbClr val="424634"/>
                  </a:outerShdw>
                </a:effectLst>
                <a:latin typeface="Calibri" pitchFamily="34" charset="0"/>
                <a:cs typeface="Calibri" pitchFamily="34" charset="0"/>
              </a:rPr>
              <a:t>Watch out! </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
            </a:r>
            <a:b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4500" b="1" dirty="0" smtClean="0">
                <a:solidFill>
                  <a:schemeClr val="tx1"/>
                </a:solidFill>
                <a:effectLst>
                  <a:outerShdw blurRad="38100" dist="38100" dir="2700000" algn="tl">
                    <a:srgbClr val="424634"/>
                  </a:outerShdw>
                </a:effectLst>
                <a:latin typeface="Calibri" pitchFamily="34" charset="0"/>
                <a:cs typeface="Calibri" pitchFamily="34" charset="0"/>
              </a:rPr>
              <a:t>You are constantly in danger of losing your salvation</a:t>
            </a:r>
          </a:p>
          <a:p>
            <a:pPr marL="0" lvl="0" indent="0">
              <a:lnSpc>
                <a:spcPct val="90000"/>
              </a:lnSpc>
              <a:spcBef>
                <a:spcPts val="0"/>
              </a:spcBef>
              <a:spcAft>
                <a:spcPts val="1200"/>
              </a:spcAft>
              <a:buNone/>
            </a:pPr>
            <a:r>
              <a:rPr lang="en-US" sz="5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2) </a:t>
            </a:r>
            <a:r>
              <a:rPr lang="en-US" sz="5000" b="1" u="sng" smtClean="0">
                <a:solidFill>
                  <a:srgbClr val="FFFF99"/>
                </a:solidFill>
                <a:effectLst>
                  <a:outerShdw blurRad="38100" dist="38100" dir="2700000" algn="tl">
                    <a:srgbClr val="424634"/>
                  </a:outerShdw>
                </a:effectLst>
                <a:latin typeface="Calibri" pitchFamily="34" charset="0"/>
                <a:cs typeface="Calibri" pitchFamily="34" charset="0"/>
              </a:rPr>
              <a:t>Chill out </a:t>
            </a:r>
            <a:r>
              <a:rPr lang="en-US" sz="4500" b="1" dirty="0" smtClean="0">
                <a:solidFill>
                  <a:schemeClr val="tx1"/>
                </a:solidFill>
                <a:effectLst>
                  <a:outerShdw blurRad="38100" dist="38100" dir="2700000" algn="tl">
                    <a:srgbClr val="424634"/>
                  </a:outerShdw>
                </a:effectLst>
                <a:latin typeface="Calibri" pitchFamily="34" charset="0"/>
                <a:cs typeface="Calibri" pitchFamily="34" charset="0"/>
              </a:rPr>
              <a:t/>
            </a:r>
            <a:br>
              <a:rPr lang="en-US" sz="4500" b="1" dirty="0" smtClean="0">
                <a:solidFill>
                  <a:schemeClr val="tx1"/>
                </a:solidFill>
                <a:effectLst>
                  <a:outerShdw blurRad="38100" dist="38100" dir="2700000" algn="tl">
                    <a:srgbClr val="424634"/>
                  </a:outerShdw>
                </a:effectLst>
                <a:latin typeface="Calibri" pitchFamily="34" charset="0"/>
                <a:cs typeface="Calibri" pitchFamily="34" charset="0"/>
              </a:rPr>
            </a:br>
            <a:r>
              <a:rPr lang="en-US" sz="4500" b="1" dirty="0" smtClean="0">
                <a:solidFill>
                  <a:schemeClr val="tx1"/>
                </a:solidFill>
                <a:effectLst>
                  <a:outerShdw blurRad="38100" dist="38100" dir="2700000" algn="tl">
                    <a:srgbClr val="424634"/>
                  </a:outerShdw>
                </a:effectLst>
                <a:latin typeface="Calibri" pitchFamily="34" charset="0"/>
                <a:cs typeface="Calibri" pitchFamily="34" charset="0"/>
              </a:rPr>
              <a:t>All you have to do is repeat the sinner’s prayer and believe that Jesus is the Son of God; no changes are needed ever</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43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228600"/>
            <a:ext cx="8458200" cy="3916363"/>
          </a:xfrm>
        </p:spPr>
        <p:txBody>
          <a:bodyPr>
            <a:noAutofit/>
          </a:bodyPr>
          <a:lstStyle/>
          <a:p>
            <a:pPr marL="0" lvl="0" indent="0">
              <a:lnSpc>
                <a:spcPct val="90000"/>
              </a:lnSpc>
              <a:spcBef>
                <a:spcPts val="0"/>
              </a:spcBef>
              <a:spcAft>
                <a:spcPts val="1200"/>
              </a:spcAft>
              <a:buNone/>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One Divine Tension:</a:t>
            </a:r>
          </a:p>
          <a:p>
            <a:pPr marL="0" lvl="0" indent="0">
              <a:lnSpc>
                <a:spcPct val="90000"/>
              </a:lnSpc>
              <a:spcBef>
                <a:spcPts val="1200"/>
              </a:spcBef>
              <a:spcAft>
                <a:spcPts val="1200"/>
              </a:spcAft>
              <a:buNone/>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Scriptural evidence for…</a:t>
            </a:r>
          </a:p>
          <a:p>
            <a:pPr lvl="1">
              <a:lnSpc>
                <a:spcPct val="90000"/>
              </a:lnSpc>
              <a:spcBef>
                <a:spcPts val="1200"/>
              </a:spcBef>
              <a:spcAft>
                <a:spcPts val="1200"/>
              </a:spcAft>
              <a:buFont typeface="Wingdings" pitchFamily="2" charset="2"/>
              <a:buChar char="q"/>
            </a:pPr>
            <a:r>
              <a:rPr lang="en-US" sz="5000" b="1" dirty="0">
                <a:effectLst>
                  <a:outerShdw blurRad="38100" dist="38100" dir="2700000" algn="tl">
                    <a:srgbClr val="424634"/>
                  </a:outerShdw>
                </a:effectLst>
                <a:latin typeface="Calibri" pitchFamily="34" charset="0"/>
                <a:cs typeface="Calibri" pitchFamily="34" charset="0"/>
              </a:rPr>
              <a:t> </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eternal </a:t>
            </a:r>
            <a:r>
              <a:rPr lang="en-US" sz="5000" b="1" u="sng" dirty="0" smtClean="0">
                <a:solidFill>
                  <a:srgbClr val="FFFF99"/>
                </a:solidFill>
                <a:effectLst>
                  <a:outerShdw blurRad="38100" dist="38100" dir="2700000" algn="tl">
                    <a:srgbClr val="424634"/>
                  </a:outerShdw>
                </a:effectLst>
                <a:latin typeface="Calibri" pitchFamily="34" charset="0"/>
                <a:cs typeface="Calibri" pitchFamily="34" charset="0"/>
              </a:rPr>
              <a:t>security</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 of salvation</a:t>
            </a:r>
            <a:endParaRPr lang="en-US" sz="5000" b="1" dirty="0">
              <a:effectLst>
                <a:outerShdw blurRad="38100" dist="38100" dir="2700000" algn="tl">
                  <a:srgbClr val="424634"/>
                </a:outerShdw>
              </a:effectLst>
              <a:latin typeface="Calibri" pitchFamily="34" charset="0"/>
              <a:cs typeface="Calibri" pitchFamily="34" charset="0"/>
            </a:endParaRPr>
          </a:p>
          <a:p>
            <a:pPr lvl="1">
              <a:lnSpc>
                <a:spcPct val="90000"/>
              </a:lnSpc>
              <a:spcBef>
                <a:spcPts val="0"/>
              </a:spcBef>
              <a:spcAft>
                <a:spcPts val="1200"/>
              </a:spcAft>
              <a:buFont typeface="Wingdings" pitchFamily="2" charset="2"/>
              <a:buChar char="q"/>
            </a:pP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 only those who </a:t>
            </a:r>
            <a:r>
              <a:rPr lang="en-US" sz="5000" b="1" u="sng" dirty="0" smtClean="0">
                <a:solidFill>
                  <a:srgbClr val="FFFF99"/>
                </a:solidFill>
                <a:effectLst>
                  <a:outerShdw blurRad="38100" dist="38100" dir="2700000" algn="tl">
                    <a:srgbClr val="424634"/>
                  </a:outerShdw>
                </a:effectLst>
                <a:latin typeface="Calibri" pitchFamily="34" charset="0"/>
                <a:cs typeface="Calibri" pitchFamily="34" charset="0"/>
              </a:rPr>
              <a:t>continue</a:t>
            </a:r>
            <a:r>
              <a:rPr lang="en-US" sz="5000" b="1" dirty="0" smtClean="0">
                <a:solidFill>
                  <a:schemeClr val="tx1"/>
                </a:solidFill>
                <a:effectLst>
                  <a:outerShdw blurRad="38100" dist="38100" dir="2700000" algn="tl">
                    <a:srgbClr val="424634"/>
                  </a:outerShdw>
                </a:effectLst>
                <a:latin typeface="Calibri" pitchFamily="34" charset="0"/>
                <a:cs typeface="Calibri" pitchFamily="34" charset="0"/>
              </a:rPr>
              <a:t> to the end will be saved</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380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ternal security of salvation</a:t>
            </a:r>
            <a:endPar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buFont typeface="Wingdings" pitchFamily="2" charset="2"/>
              <a:buChar char="q"/>
            </a:pP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600" b="1" u="sng" dirty="0" smtClean="0">
                <a:solidFill>
                  <a:schemeClr val="tx1"/>
                </a:solidFill>
                <a:effectLst>
                  <a:outerShdw blurRad="38100" dist="38100" dir="2700000" algn="tl">
                    <a:srgbClr val="424634"/>
                  </a:outerShdw>
                </a:effectLst>
                <a:latin typeface="Calibri" pitchFamily="34" charset="0"/>
                <a:cs typeface="Calibri" pitchFamily="34" charset="0"/>
              </a:rPr>
              <a:t>John </a:t>
            </a:r>
            <a:r>
              <a:rPr lang="en-US" sz="3600" b="1" u="sng" dirty="0">
                <a:solidFill>
                  <a:schemeClr val="tx1"/>
                </a:solidFill>
                <a:effectLst>
                  <a:outerShdw blurRad="38100" dist="38100" dir="2700000" algn="tl">
                    <a:srgbClr val="424634"/>
                  </a:outerShdw>
                </a:effectLst>
                <a:latin typeface="Calibri" pitchFamily="34" charset="0"/>
                <a:cs typeface="Calibri" pitchFamily="34" charset="0"/>
              </a:rPr>
              <a:t>10:27-29</a:t>
            </a:r>
            <a:r>
              <a:rPr lang="en-US" sz="3600" b="1" dirty="0">
                <a:solidFill>
                  <a:schemeClr val="tx1"/>
                </a:solidFill>
                <a:effectLst>
                  <a:outerShdw blurRad="38100" dist="38100" dir="2700000" algn="tl">
                    <a:srgbClr val="424634"/>
                  </a:outerShdw>
                </a:effectLst>
                <a:latin typeface="Calibri" pitchFamily="34" charset="0"/>
                <a:cs typeface="Calibri" pitchFamily="34" charset="0"/>
              </a:rPr>
              <a:t> </a:t>
            </a: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My </a:t>
            </a:r>
            <a:r>
              <a:rPr lang="en-US" sz="3600" b="1" dirty="0">
                <a:solidFill>
                  <a:schemeClr val="tx1"/>
                </a:solidFill>
                <a:effectLst>
                  <a:outerShdw blurRad="38100" dist="38100" dir="2700000" algn="tl">
                    <a:srgbClr val="424634"/>
                  </a:outerShdw>
                </a:effectLst>
                <a:latin typeface="Calibri" pitchFamily="34" charset="0"/>
                <a:cs typeface="Calibri" pitchFamily="34" charset="0"/>
              </a:rPr>
              <a:t>sheep listen to my voice; I know them, and they follow me. I give them eternal life, and they shall never perish; no one can snatch them out of my hand. My Father, who has given them to me, is greater than all; no one can snatch them out of my Father’s hand</a:t>
            </a: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a:t>
            </a:r>
          </a:p>
          <a:p>
            <a:pPr>
              <a:lnSpc>
                <a:spcPct val="90000"/>
              </a:lnSpc>
              <a:spcBef>
                <a:spcPts val="0"/>
              </a:spcBef>
              <a:spcAft>
                <a:spcPts val="1200"/>
              </a:spcAft>
              <a:buFont typeface="Wingdings" pitchFamily="2" charset="2"/>
              <a:buChar char="q"/>
            </a:pPr>
            <a:r>
              <a:rPr lang="en-US" sz="3600" b="1" dirty="0">
                <a:solidFill>
                  <a:schemeClr val="tx1"/>
                </a:solidFill>
                <a:effectLst>
                  <a:outerShdw blurRad="38100" dist="38100" dir="2700000" algn="tl">
                    <a:srgbClr val="424634"/>
                  </a:outerShdw>
                </a:effectLst>
                <a:latin typeface="Calibri" pitchFamily="34" charset="0"/>
                <a:cs typeface="Calibri" pitchFamily="34" charset="0"/>
              </a:rPr>
              <a:t> </a:t>
            </a:r>
            <a:r>
              <a:rPr lang="en-US" sz="3600" b="1" u="sng" dirty="0">
                <a:solidFill>
                  <a:schemeClr val="tx1"/>
                </a:solidFill>
                <a:effectLst>
                  <a:outerShdw blurRad="38100" dist="38100" dir="2700000" algn="tl">
                    <a:srgbClr val="424634"/>
                  </a:outerShdw>
                </a:effectLst>
                <a:latin typeface="Calibri" pitchFamily="34" charset="0"/>
                <a:cs typeface="Calibri" pitchFamily="34" charset="0"/>
              </a:rPr>
              <a:t>John 5:24</a:t>
            </a:r>
            <a:r>
              <a:rPr lang="en-US" sz="3600" b="1" dirty="0">
                <a:solidFill>
                  <a:schemeClr val="tx1"/>
                </a:solidFill>
                <a:effectLst>
                  <a:outerShdw blurRad="38100" dist="38100" dir="2700000" algn="tl">
                    <a:srgbClr val="424634"/>
                  </a:outerShdw>
                </a:effectLst>
                <a:latin typeface="Calibri" pitchFamily="34" charset="0"/>
                <a:cs typeface="Calibri" pitchFamily="34" charset="0"/>
              </a:rPr>
              <a:t> </a:t>
            </a: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a:t>
            </a:r>
            <a:r>
              <a:rPr lang="en-US" sz="3600" b="1" dirty="0">
                <a:solidFill>
                  <a:schemeClr val="tx1"/>
                </a:solidFill>
                <a:effectLst>
                  <a:outerShdw blurRad="38100" dist="38100" dir="2700000" algn="tl">
                    <a:srgbClr val="424634"/>
                  </a:outerShdw>
                </a:effectLst>
                <a:latin typeface="Calibri" pitchFamily="34" charset="0"/>
                <a:cs typeface="Calibri" pitchFamily="34" charset="0"/>
              </a:rPr>
              <a:t>I tell you the truth, whoever hears my word and believes him who sent me has eternal life and will not be condemned; he has crossed over from death to life.</a:t>
            </a:r>
          </a:p>
          <a:p>
            <a:pPr>
              <a:lnSpc>
                <a:spcPct val="90000"/>
              </a:lnSpc>
              <a:spcBef>
                <a:spcPts val="0"/>
              </a:spcBef>
              <a:spcAft>
                <a:spcPts val="1200"/>
              </a:spcAft>
              <a:buFont typeface="Wingdings" pitchFamily="2" charset="2"/>
              <a:buChar char="q"/>
            </a:pPr>
            <a:endParaRPr lang="en-US" sz="36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spTree>
    <p:extLst>
      <p:ext uri="{BB962C8B-B14F-4D97-AF65-F5344CB8AC3E}">
        <p14:creationId xmlns:p14="http://schemas.microsoft.com/office/powerpoint/2010/main" val="580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ternal security of salvation</a:t>
            </a:r>
            <a:endPar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spcAft>
                <a:spcPts val="1200"/>
              </a:spcAft>
              <a:buFont typeface="Wingdings" pitchFamily="2" charset="2"/>
              <a:buChar char="q"/>
            </a:pP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800" b="1" u="sng" dirty="0">
                <a:solidFill>
                  <a:schemeClr val="tx1"/>
                </a:solidFill>
                <a:effectLst>
                  <a:outerShdw blurRad="38100" dist="38100" dir="2700000" algn="tl">
                    <a:srgbClr val="424634"/>
                  </a:outerShdw>
                </a:effectLst>
                <a:latin typeface="Calibri" pitchFamily="34" charset="0"/>
                <a:cs typeface="Calibri" pitchFamily="34" charset="0"/>
              </a:rPr>
              <a:t>John 6:38-40 </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a:r>
            <a:br>
              <a:rPr lang="en-US" sz="3800" b="1" dirty="0">
                <a:solidFill>
                  <a:schemeClr val="tx1"/>
                </a:solidFill>
                <a:effectLst>
                  <a:outerShdw blurRad="38100" dist="38100" dir="2700000" algn="tl">
                    <a:srgbClr val="424634"/>
                  </a:outerShdw>
                </a:effectLst>
                <a:latin typeface="Calibri" pitchFamily="34" charset="0"/>
                <a:cs typeface="Calibri" pitchFamily="34" charset="0"/>
              </a:rPr>
            </a:br>
            <a:r>
              <a:rPr lang="en-US" sz="3800" b="1" dirty="0">
                <a:solidFill>
                  <a:schemeClr val="tx1"/>
                </a:solidFill>
                <a:effectLst>
                  <a:outerShdw blurRad="38100" dist="38100" dir="2700000" algn="tl">
                    <a:srgbClr val="424634"/>
                  </a:outerShdw>
                </a:effectLst>
                <a:latin typeface="Calibri" pitchFamily="34" charset="0"/>
                <a:cs typeface="Calibri" pitchFamily="34" charset="0"/>
              </a:rPr>
              <a:t>For I have come down from heaven not to do my will but to do the will of him who sent me. And this is the will of him who sent me, that I shall lose none of all that he has given me, but raise them up at the last day. For my Father’s will is that everyone who looks to the Son and believes in him shall have eternal life, and I will raise him up at the </a:t>
            </a:r>
            <a: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t>last </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day</a:t>
            </a:r>
            <a:r>
              <a:rPr lang="en-US" sz="3800" b="1" dirty="0" smtClean="0">
                <a:solidFill>
                  <a:schemeClr val="tx1"/>
                </a:solidFill>
                <a:effectLst>
                  <a:outerShdw blurRad="38100" dist="38100" dir="2700000" algn="tl">
                    <a:srgbClr val="424634"/>
                  </a:outerShdw>
                </a:effectLst>
                <a:latin typeface="Calibri" pitchFamily="34" charset="0"/>
                <a:cs typeface="Calibri" pitchFamily="34" charset="0"/>
              </a:rPr>
              <a:t>.”</a:t>
            </a:r>
            <a:endParaRPr lang="en-US" sz="3800" b="1" dirty="0">
              <a:solidFill>
                <a:schemeClr val="tx1"/>
              </a:solidFill>
              <a:effectLst>
                <a:outerShdw blurRad="38100" dist="38100" dir="2700000" algn="tl">
                  <a:srgbClr val="424634"/>
                </a:outerShdw>
              </a:effectLst>
              <a:latin typeface="Calibri" pitchFamily="34" charset="0"/>
              <a:cs typeface="Calibri" pitchFamily="34" charset="0"/>
            </a:endParaRPr>
          </a:p>
        </p:txBody>
      </p:sp>
    </p:spTree>
    <p:extLst>
      <p:ext uri="{BB962C8B-B14F-4D97-AF65-F5344CB8AC3E}">
        <p14:creationId xmlns:p14="http://schemas.microsoft.com/office/powerpoint/2010/main" val="4129734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ternal security of salvation</a:t>
            </a:r>
            <a:endPar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spcAft>
                <a:spcPts val="1200"/>
              </a:spcAft>
              <a:buFont typeface="Wingdings" pitchFamily="2" charset="2"/>
              <a:buChar char="q"/>
            </a:pP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800" b="1" u="sng" dirty="0" smtClean="0">
                <a:solidFill>
                  <a:schemeClr val="tx1"/>
                </a:solidFill>
                <a:effectLst>
                  <a:outerShdw blurRad="38100" dist="38100" dir="2700000" algn="tl">
                    <a:srgbClr val="424634"/>
                  </a:outerShdw>
                </a:effectLst>
                <a:latin typeface="Calibri" pitchFamily="34" charset="0"/>
                <a:cs typeface="Calibri" pitchFamily="34" charset="0"/>
              </a:rPr>
              <a:t>1 Peter 1:3-5</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a:r>
            <a:br>
              <a:rPr lang="en-US" sz="3800" b="1" dirty="0">
                <a:solidFill>
                  <a:schemeClr val="tx1"/>
                </a:solidFill>
                <a:effectLst>
                  <a:outerShdw blurRad="38100" dist="38100" dir="2700000" algn="tl">
                    <a:srgbClr val="424634"/>
                  </a:outerShdw>
                </a:effectLst>
                <a:latin typeface="Calibri" pitchFamily="34" charset="0"/>
                <a:cs typeface="Calibri" pitchFamily="34" charset="0"/>
              </a:rPr>
            </a:br>
            <a:r>
              <a:rPr lang="en-US" sz="3800" b="1" dirty="0">
                <a:solidFill>
                  <a:schemeClr val="tx1"/>
                </a:solidFill>
                <a:effectLst>
                  <a:outerShdw blurRad="38100" dist="38100" dir="2700000" algn="tl">
                    <a:srgbClr val="424634"/>
                  </a:outerShdw>
                </a:effectLst>
                <a:latin typeface="Calibri" pitchFamily="34" charset="0"/>
                <a:cs typeface="Calibri" pitchFamily="34" charset="0"/>
              </a:rPr>
              <a:t>Praise be to the God and Father of our Lord Jesus Christ! In his great mercy he has given us new birth into a living hope through the resurrection of Jesus Christ from the dead, and into an inheritance that can never perish, spoil or fade—kept in heaven for you, who through faith are shielded by God’s power until the coming of the salvation that is ready to be revealed in the last time.</a:t>
            </a:r>
          </a:p>
        </p:txBody>
      </p:sp>
    </p:spTree>
    <p:extLst>
      <p:ext uri="{BB962C8B-B14F-4D97-AF65-F5344CB8AC3E}">
        <p14:creationId xmlns:p14="http://schemas.microsoft.com/office/powerpoint/2010/main" val="1850837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ternal security of salvation</a:t>
            </a:r>
            <a:endPar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endParaRPr>
          </a:p>
          <a:p>
            <a:pPr>
              <a:lnSpc>
                <a:spcPct val="90000"/>
              </a:lnSpc>
              <a:spcBef>
                <a:spcPts val="0"/>
              </a:spcBef>
              <a:spcAft>
                <a:spcPts val="1200"/>
              </a:spcAft>
              <a:buFont typeface="Wingdings" pitchFamily="2" charset="2"/>
              <a:buChar char="q"/>
            </a:pPr>
            <a:r>
              <a:rPr lang="en-US" sz="360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800" b="1" u="sng" dirty="0" smtClean="0">
                <a:solidFill>
                  <a:schemeClr val="tx1"/>
                </a:solidFill>
                <a:effectLst>
                  <a:outerShdw blurRad="38100" dist="38100" dir="2700000" algn="tl">
                    <a:srgbClr val="424634"/>
                  </a:outerShdw>
                </a:effectLst>
                <a:latin typeface="Calibri" pitchFamily="34" charset="0"/>
                <a:cs typeface="Calibri" pitchFamily="34" charset="0"/>
              </a:rPr>
              <a:t>Ephesians 1:13-14</a:t>
            </a:r>
            <a:r>
              <a:rPr lang="en-US" sz="3800" b="1" dirty="0">
                <a:solidFill>
                  <a:schemeClr val="tx1"/>
                </a:solidFill>
                <a:effectLst>
                  <a:outerShdw blurRad="38100" dist="38100" dir="2700000" algn="tl">
                    <a:srgbClr val="424634"/>
                  </a:outerShdw>
                </a:effectLst>
                <a:latin typeface="Calibri" pitchFamily="34" charset="0"/>
                <a:cs typeface="Calibri" pitchFamily="34" charset="0"/>
              </a:rPr>
              <a:t/>
            </a:r>
            <a:br>
              <a:rPr lang="en-US" sz="3800" b="1" dirty="0">
                <a:solidFill>
                  <a:schemeClr val="tx1"/>
                </a:solidFill>
                <a:effectLst>
                  <a:outerShdw blurRad="38100" dist="38100" dir="2700000" algn="tl">
                    <a:srgbClr val="424634"/>
                  </a:outerShdw>
                </a:effectLst>
                <a:latin typeface="Calibri" pitchFamily="34" charset="0"/>
                <a:cs typeface="Calibri" pitchFamily="34" charset="0"/>
              </a:rPr>
            </a:br>
            <a:r>
              <a:rPr lang="en-US" sz="3800" b="1" dirty="0">
                <a:solidFill>
                  <a:schemeClr val="tx1"/>
                </a:solidFill>
                <a:effectLst>
                  <a:outerShdw blurRad="38100" dist="38100" dir="2700000" algn="tl">
                    <a:srgbClr val="424634"/>
                  </a:outerShdw>
                </a:effectLst>
                <a:latin typeface="Calibri" pitchFamily="34" charset="0"/>
                <a:cs typeface="Calibri" pitchFamily="34" charset="0"/>
              </a:rPr>
              <a:t>And you also were included in Christ when you heard the word of truth, the gospel of your salvation. Having believed, you were marked in him with a seal, the promised Holy Spirit, who is a deposit guaranteeing our inheritance until the redemption of those who are God’s possession—to the praise of his glory.</a:t>
            </a:r>
          </a:p>
        </p:txBody>
      </p:sp>
    </p:spTree>
    <p:extLst>
      <p:ext uri="{BB962C8B-B14F-4D97-AF65-F5344CB8AC3E}">
        <p14:creationId xmlns:p14="http://schemas.microsoft.com/office/powerpoint/2010/main" val="215025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534400" cy="4144963"/>
          </a:xfrm>
        </p:spPr>
        <p:txBody>
          <a:bodyPr>
            <a:noAutofit/>
          </a:bodyPr>
          <a:lstStyle/>
          <a:p>
            <a:pPr marL="0" lvl="0" indent="0">
              <a:lnSpc>
                <a:spcPct val="90000"/>
              </a:lnSpc>
              <a:spcBef>
                <a:spcPts val="600"/>
              </a:spcBef>
              <a:spcAft>
                <a:spcPts val="600"/>
              </a:spcAft>
              <a:buNone/>
            </a:pP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Continue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to the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end, you </a:t>
            </a:r>
            <a:r>
              <a:rPr lang="en-US" sz="4000" b="1" dirty="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will be </a:t>
            </a:r>
            <a:r>
              <a:rPr lang="en-US" sz="4000" b="1" dirty="0" smtClean="0">
                <a:solidFill>
                  <a:schemeClr val="bg2">
                    <a:lumMod val="25000"/>
                    <a:lumOff val="75000"/>
                  </a:schemeClr>
                </a:solidFill>
                <a:effectLst>
                  <a:outerShdw blurRad="38100" dist="38100" dir="2700000" algn="tl">
                    <a:srgbClr val="424634"/>
                  </a:outerShdw>
                </a:effectLst>
                <a:latin typeface="Calibri" pitchFamily="34" charset="0"/>
                <a:cs typeface="Calibri" pitchFamily="34" charset="0"/>
              </a:rPr>
              <a:t>saved</a:t>
            </a:r>
            <a:endParaRPr lang="en-US" sz="3600" b="1" dirty="0">
              <a:solidFill>
                <a:schemeClr val="tx1"/>
              </a:solidFill>
              <a:effectLst>
                <a:outerShdw blurRad="38100" dist="38100" dir="2700000" algn="tl">
                  <a:srgbClr val="424634"/>
                </a:outerShdw>
              </a:effectLst>
              <a:latin typeface="Calibri" pitchFamily="34" charset="0"/>
              <a:cs typeface="Calibri" pitchFamily="34" charset="0"/>
            </a:endParaRPr>
          </a:p>
          <a:p>
            <a:pPr lvl="0">
              <a:lnSpc>
                <a:spcPct val="90000"/>
              </a:lnSpc>
              <a:spcBef>
                <a:spcPts val="0"/>
              </a:spcBef>
              <a:spcAft>
                <a:spcPts val="600"/>
              </a:spcAft>
              <a:buFont typeface="Wingdings" pitchFamily="2" charset="2"/>
              <a:buChar char="q"/>
            </a:pP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 </a:t>
            </a:r>
            <a:r>
              <a:rPr lang="en-US" sz="3350" b="1" u="sng" dirty="0" smtClean="0">
                <a:solidFill>
                  <a:schemeClr val="tx1"/>
                </a:solidFill>
                <a:effectLst>
                  <a:outerShdw blurRad="38100" dist="38100" dir="2700000" algn="tl">
                    <a:srgbClr val="424634"/>
                  </a:outerShdw>
                </a:effectLst>
                <a:latin typeface="Calibri" pitchFamily="34" charset="0"/>
                <a:cs typeface="Calibri" pitchFamily="34" charset="0"/>
              </a:rPr>
              <a:t>John 8:31-32</a:t>
            </a: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 To </a:t>
            </a:r>
            <a:r>
              <a:rPr lang="en-US" sz="3350" b="1" dirty="0">
                <a:solidFill>
                  <a:schemeClr val="tx1"/>
                </a:solidFill>
                <a:effectLst>
                  <a:outerShdw blurRad="38100" dist="38100" dir="2700000" algn="tl">
                    <a:srgbClr val="424634"/>
                  </a:outerShdw>
                </a:effectLst>
                <a:latin typeface="Calibri" pitchFamily="34" charset="0"/>
                <a:cs typeface="Calibri" pitchFamily="34" charset="0"/>
              </a:rPr>
              <a:t>the Jews who had believed him, Jesus said, “If you hold to my teaching, you are really my disciples. Then you will know the truth, and the truth will set you free</a:t>
            </a: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a:t>
            </a:r>
          </a:p>
          <a:p>
            <a:pPr lvl="0">
              <a:lnSpc>
                <a:spcPct val="90000"/>
              </a:lnSpc>
              <a:spcBef>
                <a:spcPts val="0"/>
              </a:spcBef>
              <a:spcAft>
                <a:spcPts val="600"/>
              </a:spcAft>
              <a:buFont typeface="Wingdings" pitchFamily="2" charset="2"/>
              <a:buChar char="q"/>
            </a:pPr>
            <a:r>
              <a:rPr lang="en-US" sz="3350" b="1" dirty="0">
                <a:solidFill>
                  <a:schemeClr val="tx1"/>
                </a:solidFill>
                <a:effectLst>
                  <a:outerShdw blurRad="38100" dist="38100" dir="2700000" algn="tl">
                    <a:srgbClr val="424634"/>
                  </a:outerShdw>
                </a:effectLst>
                <a:latin typeface="Calibri" pitchFamily="34" charset="0"/>
                <a:cs typeface="Calibri" pitchFamily="34" charset="0"/>
              </a:rPr>
              <a:t> </a:t>
            </a:r>
            <a:r>
              <a:rPr lang="en-US" sz="3350" b="1" u="sng" dirty="0" smtClean="0">
                <a:solidFill>
                  <a:schemeClr val="tx1"/>
                </a:solidFill>
                <a:effectLst>
                  <a:outerShdw blurRad="38100" dist="38100" dir="2700000" algn="tl">
                    <a:srgbClr val="424634"/>
                  </a:outerShdw>
                </a:effectLst>
                <a:latin typeface="Calibri" pitchFamily="34" charset="0"/>
                <a:cs typeface="Calibri" pitchFamily="34" charset="0"/>
              </a:rPr>
              <a:t>Matthew 10:22</a:t>
            </a:r>
            <a:r>
              <a:rPr lang="en-US" sz="3350" b="1" dirty="0">
                <a:solidFill>
                  <a:schemeClr val="tx1"/>
                </a:solidFill>
                <a:effectLst>
                  <a:outerShdw blurRad="38100" dist="38100" dir="2700000" algn="tl">
                    <a:srgbClr val="424634"/>
                  </a:outerShdw>
                </a:effectLst>
                <a:latin typeface="Calibri" pitchFamily="34" charset="0"/>
                <a:cs typeface="Calibri" pitchFamily="34" charset="0"/>
              </a:rPr>
              <a:t> </a:t>
            </a: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“All </a:t>
            </a:r>
            <a:r>
              <a:rPr lang="en-US" sz="3350" b="1" dirty="0">
                <a:solidFill>
                  <a:schemeClr val="tx1"/>
                </a:solidFill>
                <a:effectLst>
                  <a:outerShdw blurRad="38100" dist="38100" dir="2700000" algn="tl">
                    <a:srgbClr val="424634"/>
                  </a:outerShdw>
                </a:effectLst>
                <a:latin typeface="Calibri" pitchFamily="34" charset="0"/>
                <a:cs typeface="Calibri" pitchFamily="34" charset="0"/>
              </a:rPr>
              <a:t>men will hate you because of me, but he who stands firm to the end will be saved</a:t>
            </a: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a:t>
            </a:r>
          </a:p>
          <a:p>
            <a:pPr lvl="0">
              <a:lnSpc>
                <a:spcPct val="90000"/>
              </a:lnSpc>
              <a:spcBef>
                <a:spcPts val="0"/>
              </a:spcBef>
              <a:buFont typeface="Wingdings" pitchFamily="2" charset="2"/>
              <a:buChar char="q"/>
            </a:pPr>
            <a:r>
              <a:rPr lang="en-US" sz="3350" b="1" u="sng" dirty="0">
                <a:solidFill>
                  <a:schemeClr val="tx1"/>
                </a:solidFill>
                <a:effectLst>
                  <a:outerShdw blurRad="38100" dist="38100" dir="2700000" algn="tl">
                    <a:srgbClr val="424634"/>
                  </a:outerShdw>
                </a:effectLst>
                <a:latin typeface="Calibri" pitchFamily="34" charset="0"/>
                <a:cs typeface="Calibri" pitchFamily="34" charset="0"/>
              </a:rPr>
              <a:t> 2 John </a:t>
            </a:r>
            <a:r>
              <a:rPr lang="en-US" sz="3350" b="1" u="sng" dirty="0" smtClean="0">
                <a:solidFill>
                  <a:schemeClr val="tx1"/>
                </a:solidFill>
                <a:effectLst>
                  <a:outerShdw blurRad="38100" dist="38100" dir="2700000" algn="tl">
                    <a:srgbClr val="424634"/>
                  </a:outerShdw>
                </a:effectLst>
                <a:latin typeface="Calibri" pitchFamily="34" charset="0"/>
                <a:cs typeface="Calibri" pitchFamily="34" charset="0"/>
              </a:rPr>
              <a:t>1:9</a:t>
            </a:r>
            <a:r>
              <a:rPr lang="en-US" sz="3350" b="1" dirty="0" smtClean="0">
                <a:solidFill>
                  <a:schemeClr val="tx1"/>
                </a:solidFill>
                <a:effectLst>
                  <a:outerShdw blurRad="38100" dist="38100" dir="2700000" algn="tl">
                    <a:srgbClr val="424634"/>
                  </a:outerShdw>
                </a:effectLst>
                <a:latin typeface="Calibri" pitchFamily="34" charset="0"/>
                <a:cs typeface="Calibri" pitchFamily="34" charset="0"/>
              </a:rPr>
              <a:t> Anyone </a:t>
            </a:r>
            <a:r>
              <a:rPr lang="en-US" sz="3350" b="1" dirty="0">
                <a:solidFill>
                  <a:schemeClr val="tx1"/>
                </a:solidFill>
                <a:effectLst>
                  <a:outerShdw blurRad="38100" dist="38100" dir="2700000" algn="tl">
                    <a:srgbClr val="424634"/>
                  </a:outerShdw>
                </a:effectLst>
                <a:latin typeface="Calibri" pitchFamily="34" charset="0"/>
                <a:cs typeface="Calibri" pitchFamily="34" charset="0"/>
              </a:rPr>
              <a:t>who runs ahead and does not continue in the teaching of Christ does not have God; whoever continues in the teaching has both the Father and the Son.</a:t>
            </a:r>
          </a:p>
        </p:txBody>
      </p:sp>
    </p:spTree>
    <p:extLst>
      <p:ext uri="{BB962C8B-B14F-4D97-AF65-F5344CB8AC3E}">
        <p14:creationId xmlns:p14="http://schemas.microsoft.com/office/powerpoint/2010/main" val="367212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34955</TotalTime>
  <Words>613</Words>
  <Application>Microsoft Office PowerPoint</Application>
  <PresentationFormat>On-screen Show (4:3)</PresentationFormat>
  <Paragraphs>45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Tw Cen MT</vt:lpstr>
      <vt:lpstr>Calibri</vt:lpstr>
      <vt:lpstr>Wingdings</vt: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407</cp:revision>
  <dcterms:created xsi:type="dcterms:W3CDTF">2011-12-15T15:57:33Z</dcterms:created>
  <dcterms:modified xsi:type="dcterms:W3CDTF">2012-09-09T11:30:13Z</dcterms:modified>
</cp:coreProperties>
</file>