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sldIdLst>
    <p:sldId id="476" r:id="rId2"/>
    <p:sldId id="391" r:id="rId3"/>
    <p:sldId id="495" r:id="rId4"/>
    <p:sldId id="529" r:id="rId5"/>
    <p:sldId id="530" r:id="rId6"/>
    <p:sldId id="510" r:id="rId7"/>
    <p:sldId id="515" r:id="rId8"/>
    <p:sldId id="511" r:id="rId9"/>
    <p:sldId id="516" r:id="rId10"/>
    <p:sldId id="514" r:id="rId11"/>
    <p:sldId id="519" r:id="rId12"/>
    <p:sldId id="518" r:id="rId13"/>
    <p:sldId id="520" r:id="rId14"/>
    <p:sldId id="522" r:id="rId15"/>
    <p:sldId id="521" r:id="rId16"/>
    <p:sldId id="523" r:id="rId17"/>
    <p:sldId id="524" r:id="rId18"/>
    <p:sldId id="513" r:id="rId19"/>
    <p:sldId id="525" r:id="rId20"/>
    <p:sldId id="526" r:id="rId21"/>
    <p:sldId id="527" r:id="rId22"/>
    <p:sldId id="528" r:id="rId23"/>
    <p:sldId id="512" r:id="rId24"/>
  </p:sldIdLst>
  <p:sldSz cx="9144000" cy="6858000" type="screen4x3"/>
  <p:notesSz cx="6858000" cy="9144000"/>
  <p:embeddedFontLst>
    <p:embeddedFont>
      <p:font typeface="Tw Cen MT" pitchFamily="34"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FFFF99"/>
    <a:srgbClr val="424634"/>
    <a:srgbClr val="6B8EA5"/>
    <a:srgbClr val="828E8E"/>
    <a:srgbClr val="5F5C4F"/>
    <a:srgbClr val="D9D9D9"/>
    <a:srgbClr val="85978F"/>
    <a:srgbClr val="6F837A"/>
    <a:srgbClr val="8985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9" autoAdjust="0"/>
  </p:normalViewPr>
  <p:slideViewPr>
    <p:cSldViewPr>
      <p:cViewPr>
        <p:scale>
          <a:sx n="66" d="100"/>
          <a:sy n="66" d="100"/>
        </p:scale>
        <p:origin x="-270" y="-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pPr/>
              <a:t>10/6/2012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pPr/>
              <a:t>‹#›</a:t>
            </a:fld>
            <a:endParaRPr lang="en-US"/>
          </a:p>
        </p:txBody>
      </p:sp>
    </p:spTree>
    <p:extLst>
      <p:ext uri="{BB962C8B-B14F-4D97-AF65-F5344CB8AC3E}">
        <p14:creationId xmlns:p14="http://schemas.microsoft.com/office/powerpoint/2010/main" xmlns=""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F15D2-2588-4EA0-999E-14E313DA9000}" type="slidenum">
              <a:rPr lang="en-US" smtClean="0"/>
              <a:pPr/>
              <a:t>23</a:t>
            </a:fld>
            <a:endParaRPr lang="en-US"/>
          </a:p>
        </p:txBody>
      </p:sp>
    </p:spTree>
    <p:extLst>
      <p:ext uri="{BB962C8B-B14F-4D97-AF65-F5344CB8AC3E}">
        <p14:creationId xmlns:p14="http://schemas.microsoft.com/office/powerpoint/2010/main" xmlns="" val="110971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10/6/2012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pPr/>
              <a:t>10/6/2012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10995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3352800"/>
          </a:xfrm>
        </p:spPr>
        <p:txBody>
          <a:bodyPr>
            <a:noAutofit/>
          </a:bodyPr>
          <a:lstStyle/>
          <a:p>
            <a:pPr marL="0" indent="0">
              <a:buNone/>
            </a:pPr>
            <a:r>
              <a:rPr lang="en-US" sz="3600" dirty="0" smtClean="0">
                <a:latin typeface="Calibri" pitchFamily="34" charset="0"/>
              </a:rPr>
              <a:t>“Rejoice greatly, O Daughter of Zion! Shout, Daughter of Jerusalem! See, your king comes to you, righteous and having salvation, gentle and riding on a donkey, on a colt, the foal of a donkey.” </a:t>
            </a:r>
          </a:p>
          <a:p>
            <a:pPr marL="0" indent="0">
              <a:spcBef>
                <a:spcPts val="0"/>
              </a:spcBef>
              <a:spcAft>
                <a:spcPts val="1200"/>
              </a:spcAft>
              <a:buNone/>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Zachariah 9:9</a:t>
            </a: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14400"/>
            <a:ext cx="8610600" cy="4648200"/>
          </a:xfrm>
        </p:spPr>
        <p:txBody>
          <a:bodyPr>
            <a:noAutofit/>
          </a:bodyPr>
          <a:lstStyle/>
          <a:p>
            <a:pPr marL="0" indent="0">
              <a:buNone/>
            </a:pPr>
            <a:r>
              <a:rPr lang="en-US" sz="2600" dirty="0" smtClean="0">
                <a:latin typeface="Calibri" pitchFamily="34" charset="0"/>
              </a:rPr>
              <a:t>11 I saw heaven standing open and there before me was a white horse, whose rider is called Faithful and True. With justice he judges and makes war. 12 His eyes are like blazing fire, and on his head are many crowns. He has a name written on him that no one knows but he himself. 13 He is dressed in a robe dipped in blood, and his name is the Word of God. 14 The armies of heaven were following him, riding on white horses and dressed in fine linen, white and clean. 15 Out of his mouth comes a sharp sword with which to strike down the nations. “He will rule them with an iron scepter</a:t>
            </a:r>
            <a:r>
              <a:rPr lang="en-US" sz="2600" dirty="0" smtClean="0">
                <a:latin typeface="Calibri" pitchFamily="34" charset="0"/>
              </a:rPr>
              <a:t>.” He </a:t>
            </a:r>
            <a:r>
              <a:rPr lang="en-US" sz="2600" dirty="0" smtClean="0">
                <a:latin typeface="Calibri" pitchFamily="34" charset="0"/>
              </a:rPr>
              <a:t>treads the winepress of the fury of the wrath of God Almighty. 16 On his robe and on his thigh he has this name written: King of kings and lord of lords.</a:t>
            </a:r>
          </a:p>
          <a:p>
            <a:pPr marL="0" indent="0">
              <a:spcBef>
                <a:spcPts val="0"/>
              </a:spcBef>
              <a:spcAft>
                <a:spcPts val="1200"/>
              </a:spcAft>
              <a:buNone/>
            </a:pPr>
            <a:endParaRPr lang="en-US" sz="18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Revelation 19:11-16</a:t>
            </a:r>
            <a:endPar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800600"/>
          </a:xfrm>
        </p:spPr>
        <p:txBody>
          <a:bodyPr>
            <a:noAutofit/>
          </a:bodyPr>
          <a:lstStyle/>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Jesus came?</a:t>
            </a:r>
          </a:p>
          <a:p>
            <a:pPr>
              <a:spcBef>
                <a:spcPts val="0"/>
              </a:spcBef>
              <a:spcAft>
                <a:spcPts val="1200"/>
              </a:spcAft>
            </a:pPr>
            <a:r>
              <a:rPr lang="en-US" sz="3600" dirty="0" smtClean="0">
                <a:solidFill>
                  <a:schemeClr val="tx1"/>
                </a:solidFill>
                <a:latin typeface="Calibri" pitchFamily="34" charset="0"/>
                <a:cs typeface="Calibri" pitchFamily="34" charset="0"/>
              </a:rPr>
              <a:t>How was He received?</a:t>
            </a:r>
          </a:p>
          <a:p>
            <a:pPr>
              <a:spcBef>
                <a:spcPts val="0"/>
              </a:spcBef>
              <a:spcAft>
                <a:spcPts val="1200"/>
              </a:spcAft>
              <a:buNone/>
            </a:pPr>
            <a:endParaRPr lang="en-US" sz="44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228600" y="228600"/>
            <a:ext cx="89154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lang="en-US" sz="4400" b="1" dirty="0" smtClean="0">
                <a:effectLst>
                  <a:outerShdw blurRad="38100" dist="38100" dir="2700000" algn="tl">
                    <a:srgbClr val="000000">
                      <a:alpha val="43137"/>
                    </a:srgbClr>
                  </a:outerShdw>
                </a:effectLst>
                <a:latin typeface="Calibri" pitchFamily="34" charset="0"/>
                <a:cs typeface="Calibri" pitchFamily="34" charset="0"/>
              </a:rPr>
              <a:t>A Comparison of Triumphal Entries  </a:t>
            </a:r>
            <a:endPar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609600"/>
            <a:ext cx="8483600" cy="5334000"/>
          </a:xfrm>
        </p:spPr>
        <p:txBody>
          <a:bodyPr>
            <a:noAutofit/>
          </a:bodyPr>
          <a:lstStyle/>
          <a:p>
            <a:pPr>
              <a:spcBef>
                <a:spcPts val="0"/>
              </a:spcBef>
              <a:spcAft>
                <a:spcPts val="1200"/>
              </a:spcAft>
              <a:buNone/>
            </a:pPr>
            <a:r>
              <a:rPr lang="en-US" sz="4400" dirty="0" smtClean="0">
                <a:solidFill>
                  <a:srgbClr val="FFFF00"/>
                </a:solidFill>
                <a:latin typeface="Calibri" pitchFamily="34" charset="0"/>
                <a:cs typeface="Calibri" pitchFamily="34" charset="0"/>
              </a:rPr>
              <a:t>“Hosanna” </a:t>
            </a:r>
            <a:r>
              <a:rPr lang="en-US" sz="4400" dirty="0" smtClean="0">
                <a:solidFill>
                  <a:schemeClr val="tx1"/>
                </a:solidFill>
                <a:latin typeface="Calibri" pitchFamily="34" charset="0"/>
                <a:cs typeface="Calibri" pitchFamily="34" charset="0"/>
              </a:rPr>
              <a:t>– ‘Save’ ‘Save Now’</a:t>
            </a:r>
          </a:p>
          <a:p>
            <a:pPr>
              <a:spcBef>
                <a:spcPts val="0"/>
              </a:spcBef>
              <a:spcAft>
                <a:spcPts val="1200"/>
              </a:spcAft>
              <a:buNone/>
            </a:pPr>
            <a:r>
              <a:rPr lang="en-US" sz="4400" dirty="0" smtClean="0">
                <a:solidFill>
                  <a:srgbClr val="FFFF00"/>
                </a:solidFill>
                <a:latin typeface="Calibri" pitchFamily="34" charset="0"/>
                <a:cs typeface="Calibri" pitchFamily="34" charset="0"/>
              </a:rPr>
              <a:t>“Blessed is he who comes in the name of the Lord” </a:t>
            </a:r>
            <a:r>
              <a:rPr lang="en-US" sz="4400" dirty="0" smtClean="0">
                <a:solidFill>
                  <a:schemeClr val="tx1"/>
                </a:solidFill>
                <a:latin typeface="Calibri" pitchFamily="34" charset="0"/>
                <a:cs typeface="Calibri" pitchFamily="34" charset="0"/>
              </a:rPr>
              <a:t>– Psalm 118:26</a:t>
            </a:r>
          </a:p>
          <a:p>
            <a:pPr>
              <a:spcBef>
                <a:spcPts val="0"/>
              </a:spcBef>
              <a:spcAft>
                <a:spcPts val="1200"/>
              </a:spcAft>
              <a:buNone/>
            </a:pPr>
            <a:r>
              <a:rPr lang="en-US" sz="4400" dirty="0" smtClean="0">
                <a:solidFill>
                  <a:srgbClr val="FFFF00"/>
                </a:solidFill>
                <a:latin typeface="Calibri" pitchFamily="34" charset="0"/>
                <a:cs typeface="Calibri" pitchFamily="34" charset="0"/>
              </a:rPr>
              <a:t>“King of Israel”</a:t>
            </a:r>
            <a:endParaRPr lang="en-US" sz="4400" dirty="0" smtClean="0">
              <a:solidFill>
                <a:srgbClr val="FFFF00"/>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Content Placeholder 8"/>
          <p:cNvSpPr>
            <a:spLocks noGrp="1"/>
          </p:cNvSpPr>
          <p:nvPr>
            <p:ph idx="1"/>
          </p:nvPr>
        </p:nvSpPr>
        <p:spPr>
          <a:xfrm>
            <a:off x="304800" y="228600"/>
            <a:ext cx="8229600" cy="6324600"/>
          </a:xfrm>
        </p:spPr>
        <p:txBody>
          <a:bodyPr/>
          <a:lstStyle/>
          <a:p>
            <a:pPr marL="0" lvl="3" indent="0">
              <a:buClr>
                <a:schemeClr val="accent1">
                  <a:lumMod val="60000"/>
                  <a:lumOff val="40000"/>
                </a:schemeClr>
              </a:buClr>
              <a:buNone/>
            </a:pPr>
            <a:r>
              <a:rPr lang="en-US" sz="2800" b="1" u="sng" dirty="0" smtClean="0">
                <a:latin typeface="Calibri" pitchFamily="34" charset="0"/>
              </a:rPr>
              <a:t>2 Peter 3:3-4 </a:t>
            </a:r>
            <a:r>
              <a:rPr lang="en-US" sz="2800" b="1" dirty="0" smtClean="0">
                <a:latin typeface="Calibri" pitchFamily="34" charset="0"/>
              </a:rPr>
              <a:t>– </a:t>
            </a:r>
            <a:r>
              <a:rPr lang="en-US" sz="2800" i="1" dirty="0" smtClean="0">
                <a:latin typeface="Calibri" pitchFamily="34" charset="0"/>
              </a:rPr>
              <a:t>“</a:t>
            </a:r>
            <a:r>
              <a:rPr lang="en-US" sz="2800" i="1" baseline="30000" dirty="0" smtClean="0">
                <a:latin typeface="Calibri" pitchFamily="34" charset="0"/>
              </a:rPr>
              <a:t>3 </a:t>
            </a:r>
            <a:r>
              <a:rPr lang="en-US" sz="2800" i="1" dirty="0" smtClean="0">
                <a:latin typeface="Calibri" pitchFamily="34" charset="0"/>
              </a:rPr>
              <a:t>First of all, you must understand that in the last days scoffers will come, scoffing and following their own evil desires. </a:t>
            </a:r>
            <a:r>
              <a:rPr lang="en-US" sz="2800" i="1" baseline="30000" dirty="0" smtClean="0">
                <a:latin typeface="Calibri" pitchFamily="34" charset="0"/>
              </a:rPr>
              <a:t>4 </a:t>
            </a:r>
            <a:r>
              <a:rPr lang="en-US" sz="2800" i="1" dirty="0" smtClean="0">
                <a:latin typeface="Calibri" pitchFamily="34" charset="0"/>
              </a:rPr>
              <a:t>They will say, “</a:t>
            </a:r>
            <a:r>
              <a:rPr lang="en-US" sz="2800" i="1" dirty="0" smtClean="0">
                <a:solidFill>
                  <a:srgbClr val="FFFF00"/>
                </a:solidFill>
                <a:latin typeface="Calibri" pitchFamily="34" charset="0"/>
              </a:rPr>
              <a:t>Where is this ‘coming’ he promised?</a:t>
            </a:r>
            <a:r>
              <a:rPr lang="en-US" sz="2800" i="1" dirty="0" smtClean="0">
                <a:latin typeface="Calibri" pitchFamily="34" charset="0"/>
              </a:rPr>
              <a:t> Ever since our fathers died, everything goes on as it has since the beginning of </a:t>
            </a:r>
            <a:r>
              <a:rPr lang="en-US" sz="2800" i="1" dirty="0" smtClean="0">
                <a:latin typeface="Calibri" pitchFamily="34" charset="0"/>
              </a:rPr>
              <a:t>creation.”</a:t>
            </a:r>
            <a:br>
              <a:rPr lang="en-US" sz="2800" i="1" dirty="0" smtClean="0">
                <a:latin typeface="Calibri" pitchFamily="34" charset="0"/>
              </a:rPr>
            </a:br>
            <a:endParaRPr lang="en-US" sz="1400" i="1" dirty="0" smtClean="0">
              <a:latin typeface="Calibri" pitchFamily="34" charset="0"/>
            </a:endParaRPr>
          </a:p>
          <a:p>
            <a:pPr marL="0" lvl="3" indent="0">
              <a:buClr>
                <a:schemeClr val="accent1">
                  <a:lumMod val="60000"/>
                  <a:lumOff val="40000"/>
                </a:schemeClr>
              </a:buClr>
              <a:buNone/>
            </a:pPr>
            <a:r>
              <a:rPr lang="en-US" sz="2800" u="sng" dirty="0" smtClean="0">
                <a:latin typeface="Calibri" pitchFamily="34" charset="0"/>
              </a:rPr>
              <a:t>Revelation 19 </a:t>
            </a:r>
            <a:r>
              <a:rPr lang="en-US" sz="2800" dirty="0" smtClean="0">
                <a:latin typeface="Calibri" pitchFamily="34" charset="0"/>
              </a:rPr>
              <a:t>– Battle of </a:t>
            </a:r>
            <a:r>
              <a:rPr lang="en-US" sz="2800" dirty="0" smtClean="0">
                <a:solidFill>
                  <a:srgbClr val="FFFF00"/>
                </a:solidFill>
                <a:latin typeface="Calibri" pitchFamily="34" charset="0"/>
              </a:rPr>
              <a:t>Armageddon</a:t>
            </a:r>
            <a:r>
              <a:rPr lang="en-US" sz="2800" dirty="0" smtClean="0">
                <a:latin typeface="Calibri" pitchFamily="34" charset="0"/>
              </a:rPr>
              <a:t/>
            </a:r>
            <a:br>
              <a:rPr lang="en-US" sz="2800" dirty="0" smtClean="0">
                <a:latin typeface="Calibri" pitchFamily="34" charset="0"/>
              </a:rPr>
            </a:br>
            <a:endParaRPr lang="en-US" sz="1400" dirty="0" smtClean="0">
              <a:latin typeface="Calibri" pitchFamily="34" charset="0"/>
            </a:endParaRPr>
          </a:p>
          <a:p>
            <a:pPr marL="0" lvl="3" indent="0">
              <a:buClr>
                <a:schemeClr val="accent1">
                  <a:lumMod val="60000"/>
                  <a:lumOff val="40000"/>
                </a:schemeClr>
              </a:buClr>
              <a:buNone/>
            </a:pPr>
            <a:r>
              <a:rPr lang="en-US" sz="2800" u="sng" dirty="0" smtClean="0">
                <a:latin typeface="Calibri" pitchFamily="34" charset="0"/>
              </a:rPr>
              <a:t>Matthew 24:30 </a:t>
            </a:r>
            <a:r>
              <a:rPr lang="en-US" sz="2800" dirty="0" smtClean="0">
                <a:latin typeface="Calibri" pitchFamily="34" charset="0"/>
              </a:rPr>
              <a:t>– </a:t>
            </a:r>
            <a:r>
              <a:rPr lang="en-US" sz="2800" i="1" baseline="30000" dirty="0" smtClean="0">
                <a:latin typeface="Calibri" pitchFamily="34" charset="0"/>
              </a:rPr>
              <a:t> </a:t>
            </a:r>
            <a:r>
              <a:rPr lang="en-US" sz="2800" i="1" dirty="0" smtClean="0">
                <a:latin typeface="Calibri" pitchFamily="34" charset="0"/>
              </a:rPr>
              <a:t>“At that time the sign of the Son of Man will appear in the sky, and </a:t>
            </a:r>
            <a:r>
              <a:rPr lang="en-US" sz="2800" i="1" dirty="0" smtClean="0">
                <a:solidFill>
                  <a:srgbClr val="FFFF00"/>
                </a:solidFill>
                <a:latin typeface="Calibri" pitchFamily="34" charset="0"/>
              </a:rPr>
              <a:t>all the nations of the earth will mourn</a:t>
            </a:r>
            <a:r>
              <a:rPr lang="en-US" sz="2800" i="1" dirty="0" smtClean="0">
                <a:latin typeface="Calibri" pitchFamily="34" charset="0"/>
              </a:rPr>
              <a:t>. They will see the Son of Man coming on the clouds of the sky, with power and great glory.</a:t>
            </a:r>
            <a:endParaRPr lang="en-US" sz="2800" dirty="0" smtClean="0">
              <a:latin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800600"/>
          </a:xfrm>
        </p:spPr>
        <p:txBody>
          <a:bodyPr>
            <a:noAutofit/>
          </a:bodyPr>
          <a:lstStyle/>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Jesus came?</a:t>
            </a:r>
          </a:p>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was He received?</a:t>
            </a:r>
          </a:p>
          <a:p>
            <a:pPr>
              <a:spcBef>
                <a:spcPts val="0"/>
              </a:spcBef>
              <a:spcAft>
                <a:spcPts val="1200"/>
              </a:spcAft>
            </a:pPr>
            <a:r>
              <a:rPr lang="en-US" sz="3600" dirty="0" smtClean="0">
                <a:solidFill>
                  <a:schemeClr val="tx1"/>
                </a:solidFill>
                <a:latin typeface="Calibri" pitchFamily="34" charset="0"/>
                <a:cs typeface="Calibri" pitchFamily="34" charset="0"/>
              </a:rPr>
              <a:t>How did He respond?</a:t>
            </a:r>
          </a:p>
          <a:p>
            <a:pPr>
              <a:spcBef>
                <a:spcPts val="0"/>
              </a:spcBef>
              <a:spcAft>
                <a:spcPts val="1200"/>
              </a:spcAft>
              <a:buNone/>
            </a:pPr>
            <a:endParaRPr lang="en-US" sz="44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228600" y="228600"/>
            <a:ext cx="89154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lang="en-US" sz="4400" b="1" dirty="0" smtClean="0">
                <a:effectLst>
                  <a:outerShdw blurRad="38100" dist="38100" dir="2700000" algn="tl">
                    <a:srgbClr val="000000">
                      <a:alpha val="43137"/>
                    </a:srgbClr>
                  </a:outerShdw>
                </a:effectLst>
                <a:latin typeface="Calibri" pitchFamily="34" charset="0"/>
                <a:cs typeface="Calibri" pitchFamily="34" charset="0"/>
              </a:rPr>
              <a:t>A Comparison of Triumphal Entries  </a:t>
            </a:r>
            <a:endPar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5181600"/>
          </a:xfrm>
        </p:spPr>
        <p:txBody>
          <a:bodyPr>
            <a:noAutofit/>
          </a:bodyPr>
          <a:lstStyle/>
          <a:p>
            <a:pPr marL="0" indent="0">
              <a:buNone/>
            </a:pPr>
            <a:r>
              <a:rPr lang="en-US" sz="2000" dirty="0" smtClean="0">
                <a:latin typeface="Calibri" pitchFamily="34" charset="0"/>
              </a:rPr>
              <a:t>41</a:t>
            </a:r>
            <a:r>
              <a:rPr lang="en-US" sz="3000" dirty="0" smtClean="0">
                <a:latin typeface="Calibri" pitchFamily="34" charset="0"/>
              </a:rPr>
              <a:t> When He approached Jerusalem, He saw the city and wept over it, </a:t>
            </a:r>
            <a:r>
              <a:rPr lang="en-US" sz="3000" dirty="0" smtClean="0">
                <a:latin typeface="Calibri" pitchFamily="34" charset="0"/>
              </a:rPr>
              <a:t> </a:t>
            </a:r>
            <a:r>
              <a:rPr lang="en-US" sz="2000" dirty="0" smtClean="0">
                <a:latin typeface="Calibri" pitchFamily="34" charset="0"/>
              </a:rPr>
              <a:t>42</a:t>
            </a:r>
            <a:r>
              <a:rPr lang="en-US" sz="3000" dirty="0" smtClean="0">
                <a:latin typeface="Calibri" pitchFamily="34" charset="0"/>
              </a:rPr>
              <a:t> </a:t>
            </a:r>
            <a:r>
              <a:rPr lang="en-US" sz="3000" dirty="0" smtClean="0">
                <a:latin typeface="Calibri" pitchFamily="34" charset="0"/>
              </a:rPr>
              <a:t>saying, “If you had known in this day, even you, the things which make for peace! But now they have been hidden from your eyes. </a:t>
            </a:r>
            <a:r>
              <a:rPr lang="en-US" sz="3000" dirty="0" smtClean="0">
                <a:latin typeface="Calibri" pitchFamily="34" charset="0"/>
              </a:rPr>
              <a:t> </a:t>
            </a:r>
            <a:r>
              <a:rPr lang="en-US" sz="2000" dirty="0" smtClean="0">
                <a:latin typeface="Calibri" pitchFamily="34" charset="0"/>
              </a:rPr>
              <a:t>43</a:t>
            </a:r>
            <a:r>
              <a:rPr lang="en-US" sz="3000" dirty="0" smtClean="0">
                <a:latin typeface="Calibri" pitchFamily="34" charset="0"/>
              </a:rPr>
              <a:t> </a:t>
            </a:r>
            <a:r>
              <a:rPr lang="en-US" sz="3000" dirty="0" smtClean="0">
                <a:latin typeface="Calibri" pitchFamily="34" charset="0"/>
              </a:rPr>
              <a:t>“For the days will come upon you when your enemies will throw up a barricade against you, and surround you and hem you in on every side, </a:t>
            </a:r>
            <a:r>
              <a:rPr lang="en-US" sz="2000" dirty="0" smtClean="0">
                <a:latin typeface="Calibri" pitchFamily="34" charset="0"/>
              </a:rPr>
              <a:t>44</a:t>
            </a:r>
            <a:r>
              <a:rPr lang="en-US" sz="3000" dirty="0" smtClean="0">
                <a:latin typeface="Calibri" pitchFamily="34" charset="0"/>
              </a:rPr>
              <a:t> </a:t>
            </a:r>
            <a:r>
              <a:rPr lang="en-US" sz="3000" dirty="0" smtClean="0">
                <a:latin typeface="Calibri" pitchFamily="34" charset="0"/>
              </a:rPr>
              <a:t>and they will level you to the ground and your children within you, and they will not leave in you one stone upon another, because you did not recognize the time of your visitation.”</a:t>
            </a:r>
            <a:endParaRPr lang="en-US" sz="30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Luke 19:41-44</a:t>
            </a:r>
            <a:endPar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14400"/>
            <a:ext cx="8610600" cy="4648200"/>
          </a:xfrm>
        </p:spPr>
        <p:txBody>
          <a:bodyPr>
            <a:noAutofit/>
          </a:bodyPr>
          <a:lstStyle/>
          <a:p>
            <a:pPr marL="0" indent="0">
              <a:buNone/>
            </a:pPr>
            <a:r>
              <a:rPr lang="en-US" sz="2600" dirty="0" smtClean="0">
                <a:latin typeface="Calibri" pitchFamily="34" charset="0"/>
              </a:rPr>
              <a:t>11 I saw heaven standing open and there before me was a white horse, whose rider is called Faithful and True. </a:t>
            </a:r>
            <a:r>
              <a:rPr lang="en-US" sz="2600" dirty="0" smtClean="0">
                <a:solidFill>
                  <a:srgbClr val="FFFF00"/>
                </a:solidFill>
                <a:latin typeface="Calibri" pitchFamily="34" charset="0"/>
              </a:rPr>
              <a:t>With justice he judges and makes war. 12 His </a:t>
            </a:r>
            <a:r>
              <a:rPr lang="en-US" sz="2600" dirty="0" smtClean="0">
                <a:solidFill>
                  <a:srgbClr val="FFFF00"/>
                </a:solidFill>
                <a:latin typeface="Calibri" pitchFamily="34" charset="0"/>
              </a:rPr>
              <a:t>eyes are like blazing fire, </a:t>
            </a:r>
            <a:r>
              <a:rPr lang="en-US" sz="2600" dirty="0" smtClean="0">
                <a:latin typeface="Calibri" pitchFamily="34" charset="0"/>
              </a:rPr>
              <a:t>and on his head are many crowns. He has a name written on him that no one knows but he himself. 13 He is dressed in a robe dipped in blood, and his name is the Word of God. 14 The armies of heaven were following him, riding on white horses and dressed in fine linen, white and clean. 15 </a:t>
            </a:r>
            <a:r>
              <a:rPr lang="en-US" sz="2600" dirty="0" smtClean="0">
                <a:solidFill>
                  <a:srgbClr val="FFFF00"/>
                </a:solidFill>
                <a:latin typeface="Calibri" pitchFamily="34" charset="0"/>
              </a:rPr>
              <a:t>Out of his mouth comes a sharp sword with which to strike down the nations. “He will rule them with an iron scepter</a:t>
            </a:r>
            <a:r>
              <a:rPr lang="en-US" sz="2600" dirty="0" smtClean="0">
                <a:solidFill>
                  <a:srgbClr val="FFFF00"/>
                </a:solidFill>
                <a:latin typeface="Calibri" pitchFamily="34" charset="0"/>
              </a:rPr>
              <a:t>.” He </a:t>
            </a:r>
            <a:r>
              <a:rPr lang="en-US" sz="2600" dirty="0" smtClean="0">
                <a:solidFill>
                  <a:srgbClr val="FFFF00"/>
                </a:solidFill>
                <a:latin typeface="Calibri" pitchFamily="34" charset="0"/>
              </a:rPr>
              <a:t>treads the winepress of the fury of the wrath of God Almighty</a:t>
            </a:r>
            <a:r>
              <a:rPr lang="en-US" sz="2600" dirty="0" smtClean="0">
                <a:latin typeface="Calibri" pitchFamily="34" charset="0"/>
              </a:rPr>
              <a:t>. 16 On his robe and on his thigh he has this name written: King of kings and lord of lords.</a:t>
            </a:r>
          </a:p>
          <a:p>
            <a:pPr marL="0" indent="0">
              <a:spcBef>
                <a:spcPts val="0"/>
              </a:spcBef>
              <a:spcAft>
                <a:spcPts val="1200"/>
              </a:spcAft>
              <a:buNone/>
            </a:pPr>
            <a:endParaRPr lang="en-US" sz="18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Revelation 19:11-16</a:t>
            </a:r>
            <a:endPar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800600"/>
          </a:xfrm>
        </p:spPr>
        <p:txBody>
          <a:bodyPr>
            <a:noAutofit/>
          </a:bodyPr>
          <a:lstStyle/>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Jesus came?</a:t>
            </a:r>
          </a:p>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was He received?</a:t>
            </a:r>
          </a:p>
          <a:p>
            <a:pPr>
              <a:spcBef>
                <a:spcPts val="0"/>
              </a:spcBef>
              <a:spcAft>
                <a:spcPts val="1200"/>
              </a:spcAft>
            </a:pPr>
            <a:r>
              <a:rPr lang="en-US" sz="3600" dirty="0" smtClean="0">
                <a:solidFill>
                  <a:schemeClr val="bg1">
                    <a:lumMod val="50000"/>
                    <a:lumOff val="50000"/>
                  </a:schemeClr>
                </a:solidFill>
                <a:latin typeface="Calibri" pitchFamily="34" charset="0"/>
                <a:cs typeface="Calibri" pitchFamily="34" charset="0"/>
              </a:rPr>
              <a:t>How did He respond?</a:t>
            </a:r>
          </a:p>
          <a:p>
            <a:pPr>
              <a:spcBef>
                <a:spcPts val="0"/>
              </a:spcBef>
              <a:spcAft>
                <a:spcPts val="1200"/>
              </a:spcAft>
            </a:pPr>
            <a:r>
              <a:rPr lang="en-US" sz="3600" dirty="0" smtClean="0">
                <a:solidFill>
                  <a:schemeClr val="tx1"/>
                </a:solidFill>
                <a:latin typeface="Calibri" pitchFamily="34" charset="0"/>
                <a:cs typeface="Calibri" pitchFamily="34" charset="0"/>
              </a:rPr>
              <a:t>What was the final outcome?</a:t>
            </a:r>
            <a:endParaRPr lang="en-US" sz="3600" dirty="0" smtClean="0">
              <a:solidFill>
                <a:schemeClr val="tx1"/>
              </a:solidFill>
              <a:latin typeface="Calibri" pitchFamily="34" charset="0"/>
              <a:cs typeface="Calibri" pitchFamily="34" charset="0"/>
            </a:endParaRPr>
          </a:p>
          <a:p>
            <a:pPr>
              <a:spcBef>
                <a:spcPts val="0"/>
              </a:spcBef>
              <a:spcAft>
                <a:spcPts val="1200"/>
              </a:spcAft>
            </a:pPr>
            <a:endParaRPr lang="en-US" sz="44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228600" y="228600"/>
            <a:ext cx="89154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lang="en-US" sz="4400" b="1" dirty="0" smtClean="0">
                <a:effectLst>
                  <a:outerShdw blurRad="38100" dist="38100" dir="2700000" algn="tl">
                    <a:srgbClr val="000000">
                      <a:alpha val="43137"/>
                    </a:srgbClr>
                  </a:outerShdw>
                </a:effectLst>
                <a:latin typeface="Calibri" pitchFamily="34" charset="0"/>
                <a:cs typeface="Calibri" pitchFamily="34" charset="0"/>
              </a:rPr>
              <a:t>A Comparison of Triumphal Entries  </a:t>
            </a:r>
            <a:endPar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14400"/>
            <a:ext cx="8610600" cy="9601200"/>
          </a:xfrm>
        </p:spPr>
        <p:txBody>
          <a:bodyPr>
            <a:noAutofit/>
          </a:bodyPr>
          <a:lstStyle/>
          <a:p>
            <a:pPr marL="0" indent="0">
              <a:buNone/>
            </a:pPr>
            <a:r>
              <a:rPr lang="en-US" sz="2800" baseline="30000" dirty="0" smtClean="0"/>
              <a:t>1</a:t>
            </a:r>
            <a:r>
              <a:rPr lang="en-US" sz="2800" dirty="0" smtClean="0"/>
              <a:t> Then </a:t>
            </a:r>
            <a:r>
              <a:rPr lang="en-US" sz="2800" dirty="0" smtClean="0"/>
              <a:t>I saw a new heaven and a new earth, for the first heaven and the first earth had passed away, and there was no longer any sea. </a:t>
            </a:r>
            <a:r>
              <a:rPr lang="en-US" sz="2800" baseline="30000" dirty="0" smtClean="0"/>
              <a:t>2 </a:t>
            </a:r>
            <a:r>
              <a:rPr lang="en-US" sz="2800" dirty="0" smtClean="0"/>
              <a:t>I saw the Holy City, the new Jerusalem, coming down out of heaven from God, prepared as a bride beautifully dressed for her husband. </a:t>
            </a:r>
            <a:r>
              <a:rPr lang="en-US" sz="2800" baseline="30000" dirty="0" smtClean="0"/>
              <a:t>3 </a:t>
            </a:r>
            <a:r>
              <a:rPr lang="en-US" sz="2800" dirty="0" smtClean="0"/>
              <a:t>And I heard a loud voice from the throne saying, “Now the dwelling of God is with men, and he will live with them. They will be his people, and God himself will be with them and be their God. </a:t>
            </a:r>
            <a:r>
              <a:rPr lang="en-US" sz="2800" baseline="30000" dirty="0" smtClean="0"/>
              <a:t>4 </a:t>
            </a:r>
            <a:r>
              <a:rPr lang="en-US" sz="2800" dirty="0" smtClean="0"/>
              <a:t>He will wipe every tear from their eyes. There will be no more death or mourning or crying or pain, for the old order of things has passed away</a:t>
            </a:r>
            <a:r>
              <a:rPr lang="en-US" sz="2800" dirty="0" smtClean="0"/>
              <a:t>.”</a:t>
            </a:r>
          </a:p>
          <a:p>
            <a:pPr marL="0" indent="0">
              <a:buNone/>
            </a:pPr>
            <a:r>
              <a:rPr lang="en-US" sz="2800" dirty="0" smtClean="0">
                <a:solidFill>
                  <a:schemeClr val="tx1"/>
                </a:solidFill>
                <a:latin typeface="Calibri" pitchFamily="34" charset="0"/>
                <a:cs typeface="Calibri" pitchFamily="34" charset="0"/>
              </a:rPr>
              <a:t>Cont….</a:t>
            </a:r>
            <a:endParaRPr lang="en-US" sz="18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Revelation 21:1-7</a:t>
            </a:r>
            <a:endPar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427526"/>
            <a:ext cx="8153400" cy="1992073"/>
          </a:xfrm>
        </p:spPr>
        <p:txBody>
          <a:bodyPr>
            <a:noAutofit/>
          </a:bodyPr>
          <a:lstStyle/>
          <a:p>
            <a:pPr marL="0" lvl="0" indent="0">
              <a:lnSpc>
                <a:spcPct val="80000"/>
              </a:lnSpc>
              <a:spcBef>
                <a:spcPts val="0"/>
              </a:spcBef>
              <a:buNone/>
            </a:pPr>
            <a:r>
              <a:rPr lang="en-US" sz="66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The Final </a:t>
            </a:r>
            <a:r>
              <a:rPr lang="en-US" sz="66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Triumphal </a:t>
            </a:r>
            <a:r>
              <a:rPr lang="en-US" sz="66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Entrance of Jesus</a:t>
            </a:r>
            <a:endParaRPr lang="en-US" sz="66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533400" y="4572000"/>
            <a:ext cx="68580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smtClean="0">
                <a:effectLst>
                  <a:outerShdw blurRad="38100" dist="38100" dir="2700000" algn="tl">
                    <a:srgbClr val="000000">
                      <a:alpha val="43137"/>
                    </a:srgbClr>
                  </a:outerShdw>
                </a:effectLst>
                <a:latin typeface="Calibri" pitchFamily="34" charset="0"/>
                <a:cs typeface="Calibri" pitchFamily="34" charset="0"/>
              </a:rPr>
              <a:t>JOHN 12:12-19</a:t>
            </a:r>
            <a:endParaRPr lang="en-US" sz="6000"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2" name="Group 1"/>
          <p:cNvGrpSpPr/>
          <p:nvPr/>
        </p:nvGrpSpPr>
        <p:grpSpPr>
          <a:xfrm>
            <a:off x="4419599" y="152400"/>
            <a:ext cx="4906417" cy="2275127"/>
            <a:chOff x="4419599" y="152400"/>
            <a:chExt cx="4906417" cy="2275127"/>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9599" y="152400"/>
              <a:ext cx="4906417" cy="2275127"/>
            </a:xfrm>
            <a:prstGeom prst="rect">
              <a:avLst/>
            </a:prstGeom>
          </p:spPr>
        </p:pic>
        <p:cxnSp>
          <p:nvCxnSpPr>
            <p:cNvPr id="15" name="Straight Connector 14"/>
            <p:cNvCxnSpPr/>
            <p:nvPr/>
          </p:nvCxnSpPr>
          <p:spPr>
            <a:xfrm>
              <a:off x="4588786" y="322379"/>
              <a:ext cx="0" cy="135349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53348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14400"/>
            <a:ext cx="8610600" cy="9601200"/>
          </a:xfrm>
        </p:spPr>
        <p:txBody>
          <a:bodyPr>
            <a:noAutofit/>
          </a:bodyPr>
          <a:lstStyle/>
          <a:p>
            <a:pPr marL="0" indent="0">
              <a:buNone/>
            </a:pPr>
            <a:r>
              <a:rPr lang="en-US" sz="2800" baseline="30000" dirty="0" smtClean="0"/>
              <a:t>5 </a:t>
            </a:r>
            <a:r>
              <a:rPr lang="en-US" sz="2800" dirty="0" smtClean="0"/>
              <a:t>He who was seated on the throne said, “I am making everything new!” Then he said, “Write this down, for these words are trustworthy and true.” </a:t>
            </a:r>
            <a:r>
              <a:rPr lang="en-US" sz="2800" baseline="30000" dirty="0" smtClean="0"/>
              <a:t>6 </a:t>
            </a:r>
            <a:r>
              <a:rPr lang="en-US" sz="2800" dirty="0" smtClean="0"/>
              <a:t>He said to me: “It is done. I am the Alpha and the Omega, the Beginning and the End. To him who is thirsty I will give to drink without cost from the spring of the water of life. </a:t>
            </a:r>
            <a:r>
              <a:rPr lang="en-US" sz="2800" baseline="30000" dirty="0" smtClean="0"/>
              <a:t>7 </a:t>
            </a:r>
            <a:r>
              <a:rPr lang="en-US" sz="2800" dirty="0" smtClean="0"/>
              <a:t>He who overcomes will inherit all this, and I will be his God and he will be my son. </a:t>
            </a:r>
          </a:p>
          <a:p>
            <a:pPr marL="0" indent="0">
              <a:spcBef>
                <a:spcPts val="0"/>
              </a:spcBef>
              <a:spcAft>
                <a:spcPts val="1200"/>
              </a:spcAft>
              <a:buNone/>
            </a:pPr>
            <a:endParaRPr lang="en-US" sz="18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Revelation 21:1-7 </a:t>
            </a:r>
            <a:r>
              <a:rPr kumimoji="0" lang="en-US" sz="3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cont…</a:t>
            </a:r>
            <a:endParaRPr kumimoji="0" lang="en-US" sz="3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057400"/>
            <a:ext cx="8483600" cy="30480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2 Peter 3:10-14</a:t>
            </a:r>
          </a:p>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endParaRPr lang="en-US" sz="4000" dirty="0" smtClean="0">
              <a:effectLst>
                <a:outerShdw blurRad="38100" dist="38100" dir="2700000" algn="tl">
                  <a:srgbClr val="000000">
                    <a:alpha val="43137"/>
                  </a:srgbClr>
                </a:outerShdw>
              </a:effectLst>
              <a:latin typeface="Calibri" pitchFamily="34" charset="0"/>
              <a:cs typeface="Calibri" pitchFamily="34" charset="0"/>
            </a:endParaRPr>
          </a:p>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I Thess</a:t>
            </a:r>
            <a:r>
              <a:rPr lang="en-US" sz="4000" dirty="0" err="1" smtClean="0">
                <a:effectLst>
                  <a:outerShdw blurRad="38100" dist="38100" dir="2700000" algn="tl">
                    <a:srgbClr val="000000">
                      <a:alpha val="43137"/>
                    </a:srgbClr>
                  </a:outerShdw>
                </a:effectLst>
                <a:latin typeface="Calibri" pitchFamily="34" charset="0"/>
                <a:cs typeface="Calibri" pitchFamily="34" charset="0"/>
              </a:rPr>
              <a:t>alonians</a:t>
            </a:r>
            <a:r>
              <a:rPr lang="en-US" sz="4000" dirty="0" smtClean="0">
                <a:effectLst>
                  <a:outerShdw blurRad="38100" dist="38100" dir="2700000" algn="tl">
                    <a:srgbClr val="000000">
                      <a:alpha val="43137"/>
                    </a:srgbClr>
                  </a:outerShdw>
                </a:effectLst>
                <a:latin typeface="Calibri" pitchFamily="34" charset="0"/>
                <a:cs typeface="Calibri" pitchFamily="34" charset="0"/>
              </a:rPr>
              <a:t> 5:1-11</a:t>
            </a:r>
            <a:endParaRPr kumimoji="0" lang="en-US" sz="4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
        <p:nvSpPr>
          <p:cNvPr id="10" name="Content Placeholder 4"/>
          <p:cNvSpPr txBox="1">
            <a:spLocks/>
          </p:cNvSpPr>
          <p:nvPr/>
        </p:nvSpPr>
        <p:spPr>
          <a:xfrm>
            <a:off x="457200" y="304800"/>
            <a:ext cx="8483600" cy="9144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For the Believers…</a:t>
            </a:r>
            <a:endParaRPr kumimoji="0" lang="en-US" sz="3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04800" y="1828800"/>
            <a:ext cx="8483600" cy="4267200"/>
          </a:xfrm>
          <a:prstGeom prst="rect">
            <a:avLst/>
          </a:prstGeom>
        </p:spPr>
        <p:txBody>
          <a:bodyPr vert="horz" lIns="91440" tIns="45720" rIns="91440" bIns="45720" rtlCol="0">
            <a:noAutofit/>
          </a:bodyPr>
          <a:lstStyle/>
          <a:p>
            <a:r>
              <a:rPr kumimoji="0" lang="en-US" sz="320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Revelation</a:t>
            </a:r>
            <a:r>
              <a:rPr kumimoji="0" lang="en-US" sz="3200" i="0" u="sng"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3200" i="0" u="sng"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3:19-21 </a:t>
            </a:r>
            <a:r>
              <a:rPr lang="en-US" sz="3200" baseline="30000" dirty="0" smtClean="0">
                <a:latin typeface="Calibri" pitchFamily="34" charset="0"/>
              </a:rPr>
              <a:t>19 </a:t>
            </a:r>
            <a:r>
              <a:rPr lang="en-US" sz="3200" dirty="0" smtClean="0">
                <a:latin typeface="Calibri" pitchFamily="34" charset="0"/>
              </a:rPr>
              <a:t>Those whom I love I rebuke and discipline. So be earnest, and repent. </a:t>
            </a:r>
            <a:r>
              <a:rPr lang="en-US" sz="3200" baseline="30000" dirty="0" smtClean="0">
                <a:latin typeface="Calibri" pitchFamily="34" charset="0"/>
              </a:rPr>
              <a:t>20 </a:t>
            </a:r>
            <a:r>
              <a:rPr lang="en-US" sz="3200" dirty="0" smtClean="0">
                <a:latin typeface="Calibri" pitchFamily="34" charset="0"/>
              </a:rPr>
              <a:t>Here I am! I stand at the door and knock. If anyone hears my voice and opens the door, I will come in and eat with him, and he with me. </a:t>
            </a:r>
          </a:p>
          <a:p>
            <a:r>
              <a:rPr lang="en-US" sz="3200" baseline="30000" dirty="0" smtClean="0">
                <a:latin typeface="Calibri" pitchFamily="34" charset="0"/>
              </a:rPr>
              <a:t>21 </a:t>
            </a:r>
            <a:r>
              <a:rPr lang="en-US" sz="3200" dirty="0" smtClean="0">
                <a:latin typeface="Calibri" pitchFamily="34" charset="0"/>
              </a:rPr>
              <a:t>To him who overcomes, I will give the right to sit with me on my throne, just as I overcame and sat down with my Father on his throne.</a:t>
            </a:r>
          </a:p>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0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 </a:t>
            </a:r>
            <a:endParaRPr kumimoji="0" lang="en-US" sz="4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
        <p:nvSpPr>
          <p:cNvPr id="10" name="Content Placeholder 4"/>
          <p:cNvSpPr txBox="1">
            <a:spLocks/>
          </p:cNvSpPr>
          <p:nvPr/>
        </p:nvSpPr>
        <p:spPr>
          <a:xfrm>
            <a:off x="304800" y="304800"/>
            <a:ext cx="8636000" cy="16764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48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For those who have not yet believed…</a:t>
            </a:r>
            <a:endParaRPr kumimoji="0" lang="en-US" sz="3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91027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267200"/>
          </a:xfrm>
        </p:spPr>
        <p:txBody>
          <a:bodyPr>
            <a:noAutofit/>
          </a:bodyPr>
          <a:lstStyle/>
          <a:p>
            <a:pPr marL="406400" indent="-406400">
              <a:spcBef>
                <a:spcPts val="0"/>
              </a:spcBef>
              <a:spcAft>
                <a:spcPts val="1200"/>
              </a:spcAft>
            </a:pPr>
            <a:r>
              <a:rPr lang="en-US" sz="4400" dirty="0" smtClean="0">
                <a:solidFill>
                  <a:schemeClr val="tx1"/>
                </a:solidFill>
                <a:latin typeface="Calibri" pitchFamily="34" charset="0"/>
                <a:cs typeface="Calibri" pitchFamily="34" charset="0"/>
              </a:rPr>
              <a:t>The day after Mary anointed his feet with oil</a:t>
            </a:r>
          </a:p>
          <a:p>
            <a:pPr marL="406400" indent="-406400">
              <a:spcBef>
                <a:spcPts val="0"/>
              </a:spcBef>
              <a:spcAft>
                <a:spcPts val="1200"/>
              </a:spcAft>
            </a:pPr>
            <a:r>
              <a:rPr lang="en-US" sz="4400" dirty="0" smtClean="0">
                <a:solidFill>
                  <a:schemeClr val="tx1"/>
                </a:solidFill>
                <a:latin typeface="Calibri" pitchFamily="34" charset="0"/>
                <a:cs typeface="Calibri" pitchFamily="34" charset="0"/>
              </a:rPr>
              <a:t>During the time of the </a:t>
            </a:r>
            <a:r>
              <a:rPr lang="en-US" sz="4400" dirty="0" smtClean="0">
                <a:solidFill>
                  <a:schemeClr val="tx1"/>
                </a:solidFill>
                <a:latin typeface="Calibri" pitchFamily="34" charset="0"/>
                <a:cs typeface="Calibri" pitchFamily="34" charset="0"/>
              </a:rPr>
              <a:t>Passover</a:t>
            </a:r>
          </a:p>
          <a:p>
            <a:pPr marL="406400" indent="-406400">
              <a:spcBef>
                <a:spcPts val="0"/>
              </a:spcBef>
              <a:spcAft>
                <a:spcPts val="1200"/>
              </a:spcAft>
            </a:pPr>
            <a:r>
              <a:rPr lang="en-US" sz="4400" dirty="0" smtClean="0">
                <a:solidFill>
                  <a:schemeClr val="tx1"/>
                </a:solidFill>
                <a:latin typeface="Calibri" pitchFamily="34" charset="0"/>
                <a:cs typeface="Calibri" pitchFamily="34" charset="0"/>
              </a:rPr>
              <a:t>Palm Sunday</a:t>
            </a:r>
            <a:endParaRPr lang="en-US" sz="4400" dirty="0" smtClean="0">
              <a:solidFill>
                <a:schemeClr val="tx1"/>
              </a:solidFill>
              <a:latin typeface="Calibri" pitchFamily="34" charset="0"/>
              <a:cs typeface="Calibri" pitchFamily="34" charset="0"/>
            </a:endParaRPr>
          </a:p>
          <a:p>
            <a:pPr marL="406400" indent="-406400">
              <a:spcBef>
                <a:spcPts val="0"/>
              </a:spcBef>
              <a:spcAft>
                <a:spcPts val="1200"/>
              </a:spcAft>
            </a:pPr>
            <a:r>
              <a:rPr lang="en-US" sz="4400" dirty="0" smtClean="0">
                <a:solidFill>
                  <a:schemeClr val="tx1"/>
                </a:solidFill>
                <a:latin typeface="Calibri" pitchFamily="34" charset="0"/>
                <a:cs typeface="Calibri" pitchFamily="34" charset="0"/>
              </a:rPr>
              <a:t>Account occurs </a:t>
            </a:r>
            <a:r>
              <a:rPr lang="en-US" sz="4400" dirty="0" smtClean="0">
                <a:solidFill>
                  <a:schemeClr val="tx1"/>
                </a:solidFill>
                <a:latin typeface="Calibri" pitchFamily="34" charset="0"/>
                <a:cs typeface="Calibri" pitchFamily="34" charset="0"/>
              </a:rPr>
              <a:t>in all four </a:t>
            </a:r>
            <a:r>
              <a:rPr lang="en-US" sz="4400" dirty="0" smtClean="0">
                <a:solidFill>
                  <a:schemeClr val="tx1"/>
                </a:solidFill>
                <a:latin typeface="Calibri" pitchFamily="34" charset="0"/>
                <a:cs typeface="Calibri" pitchFamily="34" charset="0"/>
              </a:rPr>
              <a:t>gospels</a:t>
            </a:r>
          </a:p>
          <a:p>
            <a:pPr marL="798513" lvl="1" indent="-433388">
              <a:spcBef>
                <a:spcPts val="0"/>
              </a:spcBef>
              <a:spcAft>
                <a:spcPts val="1200"/>
              </a:spcAft>
            </a:pPr>
            <a:r>
              <a:rPr lang="en-US" sz="4000" dirty="0" smtClean="0">
                <a:latin typeface="Calibri" pitchFamily="34" charset="0"/>
                <a:cs typeface="Calibri" pitchFamily="34" charset="0"/>
              </a:rPr>
              <a:t>Luke’s account most detailed</a:t>
            </a:r>
            <a:endParaRPr lang="en-US" sz="40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The</a:t>
            </a:r>
            <a:r>
              <a:rPr kumimoji="0" lang="en-US" sz="54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 </a:t>
            </a:r>
            <a:r>
              <a:rPr kumimoji="0" lang="en-US" sz="54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Triumphal</a:t>
            </a:r>
            <a:r>
              <a:rPr lang="en-US" sz="5400" dirty="0" smtClean="0">
                <a:effectLst>
                  <a:outerShdw blurRad="38100" dist="38100" dir="2700000" algn="tl">
                    <a:srgbClr val="000000">
                      <a:alpha val="43137"/>
                    </a:srgbClr>
                  </a:outerShdw>
                </a:effectLst>
                <a:latin typeface="Calibri" pitchFamily="34" charset="0"/>
                <a:cs typeface="Calibri" pitchFamily="34" charset="0"/>
              </a:rPr>
              <a:t> </a:t>
            </a:r>
            <a:r>
              <a:rPr lang="en-US" sz="5400" dirty="0" smtClean="0">
                <a:effectLst>
                  <a:outerShdw blurRad="38100" dist="38100" dir="2700000" algn="tl">
                    <a:srgbClr val="000000">
                      <a:alpha val="43137"/>
                    </a:srgbClr>
                  </a:outerShdw>
                </a:effectLst>
                <a:latin typeface="Calibri" pitchFamily="34" charset="0"/>
                <a:cs typeface="Calibri" pitchFamily="34" charset="0"/>
              </a:rPr>
              <a:t>Entry</a:t>
            </a:r>
            <a:endPar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267200"/>
          </a:xfrm>
        </p:spPr>
        <p:txBody>
          <a:bodyPr>
            <a:noAutofit/>
          </a:bodyPr>
          <a:lstStyle/>
          <a:p>
            <a:pPr marL="406400" indent="-406400">
              <a:spcBef>
                <a:spcPts val="0"/>
              </a:spcBef>
              <a:spcAft>
                <a:spcPts val="1200"/>
              </a:spcAft>
            </a:pPr>
            <a:r>
              <a:rPr lang="en-US" sz="4000" dirty="0" smtClean="0">
                <a:solidFill>
                  <a:schemeClr val="tx1"/>
                </a:solidFill>
                <a:latin typeface="Calibri" pitchFamily="34" charset="0"/>
                <a:cs typeface="Calibri" pitchFamily="34" charset="0"/>
              </a:rPr>
              <a:t>Triumphal entrances were reserved for kings and conquering generals</a:t>
            </a:r>
          </a:p>
          <a:p>
            <a:pPr marL="406400" indent="-406400">
              <a:spcBef>
                <a:spcPts val="0"/>
              </a:spcBef>
              <a:spcAft>
                <a:spcPts val="1200"/>
              </a:spcAft>
            </a:pPr>
            <a:r>
              <a:rPr lang="en-US" sz="4000" dirty="0" smtClean="0">
                <a:solidFill>
                  <a:schemeClr val="tx1"/>
                </a:solidFill>
                <a:latin typeface="Calibri" pitchFamily="34" charset="0"/>
                <a:cs typeface="Calibri" pitchFamily="34" charset="0"/>
              </a:rPr>
              <a:t>Big in Roman times</a:t>
            </a:r>
          </a:p>
          <a:p>
            <a:pPr marL="406400" indent="-406400">
              <a:spcBef>
                <a:spcPts val="0"/>
              </a:spcBef>
              <a:spcAft>
                <a:spcPts val="1200"/>
              </a:spcAft>
            </a:pPr>
            <a:r>
              <a:rPr lang="en-US" sz="4000" dirty="0" smtClean="0">
                <a:solidFill>
                  <a:schemeClr val="tx1"/>
                </a:solidFill>
                <a:latin typeface="Calibri" pitchFamily="34" charset="0"/>
                <a:cs typeface="Calibri" pitchFamily="34" charset="0"/>
              </a:rPr>
              <a:t>Video clip of Ben </a:t>
            </a:r>
            <a:r>
              <a:rPr lang="en-US" sz="4000" dirty="0" err="1" smtClean="0">
                <a:solidFill>
                  <a:schemeClr val="tx1"/>
                </a:solidFill>
                <a:latin typeface="Calibri" pitchFamily="34" charset="0"/>
                <a:cs typeface="Calibri" pitchFamily="34" charset="0"/>
              </a:rPr>
              <a:t>Hur</a:t>
            </a:r>
            <a:endParaRPr lang="en-US" sz="40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Why a Triumphal Entry?</a:t>
            </a:r>
            <a:endPar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2286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Ben </a:t>
            </a:r>
            <a:r>
              <a:rPr kumimoji="0" lang="en-US" sz="540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Hur</a:t>
            </a:r>
            <a:endPar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pic>
        <p:nvPicPr>
          <p:cNvPr id="1026" name="Picture 2" descr="http://4.bp.blogspot.com/_n-ASrjd9fRM/TK4DcP3R3PI/AAAAAAAABFM/NiV7m1bpZE0/s1600/ben-hur-2-1024.jpg"/>
          <p:cNvPicPr>
            <a:picLocks noChangeAspect="1" noChangeArrowheads="1"/>
          </p:cNvPicPr>
          <p:nvPr/>
        </p:nvPicPr>
        <p:blipFill>
          <a:blip r:embed="rId3" cstate="print"/>
          <a:srcRect/>
          <a:stretch>
            <a:fillRect/>
          </a:stretch>
        </p:blipFill>
        <p:spPr bwMode="auto">
          <a:xfrm>
            <a:off x="1600200" y="990600"/>
            <a:ext cx="6324600" cy="4743450"/>
          </a:xfrm>
          <a:prstGeom prst="rect">
            <a:avLst/>
          </a:prstGeom>
          <a:noFill/>
        </p:spPr>
      </p:pic>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705600" y="5909506"/>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04800" y="2743200"/>
            <a:ext cx="8483600" cy="1066800"/>
          </a:xfrm>
          <a:prstGeom prst="rect">
            <a:avLst/>
          </a:prstGeom>
        </p:spPr>
        <p:txBody>
          <a:bodyPr vert="horz" lIns="91440" tIns="45720" rIns="91440" bIns="45720" rtlCol="0">
            <a:noAutofit/>
          </a:bodyPr>
          <a:lstStyle/>
          <a:p>
            <a:pPr marL="274320" marR="0" lvl="0" indent="-274320" algn="ctr"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John 12:12-19</a:t>
            </a:r>
            <a:endPar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14400"/>
            <a:ext cx="8483600" cy="5562600"/>
          </a:xfrm>
        </p:spPr>
        <p:txBody>
          <a:bodyPr>
            <a:noAutofit/>
          </a:bodyPr>
          <a:lstStyle/>
          <a:p>
            <a:pPr marL="0" indent="0">
              <a:spcBef>
                <a:spcPts val="0"/>
              </a:spcBef>
              <a:spcAft>
                <a:spcPts val="1200"/>
              </a:spcAft>
              <a:buNone/>
            </a:pPr>
            <a:r>
              <a:rPr lang="en-US" sz="2000" dirty="0" smtClean="0">
                <a:latin typeface="Calibri" pitchFamily="34" charset="0"/>
              </a:rPr>
              <a:t>28</a:t>
            </a:r>
            <a:r>
              <a:rPr lang="en-US" sz="3600" dirty="0" smtClean="0">
                <a:latin typeface="Calibri" pitchFamily="34" charset="0"/>
              </a:rPr>
              <a:t> After Jesus had said this, he went on ahead, going up to Jerusalem. </a:t>
            </a:r>
            <a:r>
              <a:rPr lang="en-US" sz="2000" dirty="0" smtClean="0">
                <a:latin typeface="Calibri" pitchFamily="34" charset="0"/>
              </a:rPr>
              <a:t>29</a:t>
            </a:r>
            <a:r>
              <a:rPr lang="en-US" sz="3600" dirty="0" smtClean="0">
                <a:latin typeface="Calibri" pitchFamily="34" charset="0"/>
              </a:rPr>
              <a:t> As he approached Bethpage and Bethany at the hill called the Mount of Olives, he sent two of his disciples, saying to them, </a:t>
            </a:r>
            <a:r>
              <a:rPr lang="en-US" sz="2000" dirty="0" smtClean="0">
                <a:latin typeface="Calibri" pitchFamily="34" charset="0"/>
              </a:rPr>
              <a:t>30</a:t>
            </a:r>
            <a:r>
              <a:rPr lang="en-US" sz="3600" dirty="0" smtClean="0">
                <a:latin typeface="Calibri" pitchFamily="34" charset="0"/>
              </a:rPr>
              <a:t> “Go to the village ahead of you, and as you enter it, you will find a colt tied there, which no one has ever ridden. Untie it and bring it here. </a:t>
            </a:r>
            <a:r>
              <a:rPr lang="en-US" sz="2000" dirty="0" smtClean="0">
                <a:latin typeface="Calibri" pitchFamily="34" charset="0"/>
              </a:rPr>
              <a:t>31</a:t>
            </a:r>
            <a:r>
              <a:rPr lang="en-US" sz="3600" dirty="0" smtClean="0">
                <a:latin typeface="Calibri" pitchFamily="34" charset="0"/>
              </a:rPr>
              <a:t> If anyone asks you, ‘Why are you untying it?’ tell him, ‘The Lord needs it.’ ”</a:t>
            </a:r>
          </a:p>
          <a:p>
            <a:pPr marL="0" indent="0">
              <a:spcBef>
                <a:spcPts val="0"/>
              </a:spcBef>
              <a:spcAft>
                <a:spcPts val="1200"/>
              </a:spcAft>
              <a:buNone/>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909506"/>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152400"/>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Luke 19:29-31</a:t>
            </a: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084944"/>
            <a:ext cx="8483600" cy="4038600"/>
          </a:xfrm>
        </p:spPr>
        <p:txBody>
          <a:bodyPr>
            <a:noAutofit/>
          </a:bodyPr>
          <a:lstStyle/>
          <a:p>
            <a:pPr marL="0" indent="0">
              <a:spcBef>
                <a:spcPts val="0"/>
              </a:spcBef>
              <a:spcAft>
                <a:spcPts val="1200"/>
              </a:spcAft>
              <a:buNone/>
            </a:pPr>
            <a:r>
              <a:rPr lang="en-US" sz="2000" dirty="0" smtClean="0">
                <a:latin typeface="Calibri" pitchFamily="34" charset="0"/>
              </a:rPr>
              <a:t>32</a:t>
            </a:r>
            <a:r>
              <a:rPr lang="en-US" sz="3600" dirty="0" smtClean="0">
                <a:latin typeface="Calibri" pitchFamily="34" charset="0"/>
              </a:rPr>
              <a:t> Those who were sent ahead went and found it just as he had told them. </a:t>
            </a:r>
            <a:r>
              <a:rPr lang="en-US" sz="2000" dirty="0" smtClean="0">
                <a:latin typeface="Calibri" pitchFamily="34" charset="0"/>
              </a:rPr>
              <a:t>33</a:t>
            </a:r>
            <a:r>
              <a:rPr lang="en-US" sz="3600" dirty="0" smtClean="0">
                <a:latin typeface="Calibri" pitchFamily="34" charset="0"/>
              </a:rPr>
              <a:t> As they were untying the colt, its owners asked them, “Why are you untying the colt?” </a:t>
            </a:r>
            <a:r>
              <a:rPr lang="en-US" sz="2000" dirty="0" smtClean="0">
                <a:latin typeface="Calibri" pitchFamily="34" charset="0"/>
              </a:rPr>
              <a:t>34</a:t>
            </a:r>
            <a:r>
              <a:rPr lang="en-US" sz="3600" dirty="0" smtClean="0">
                <a:latin typeface="Calibri" pitchFamily="34" charset="0"/>
              </a:rPr>
              <a:t> They replied, “The Lord needs it.” </a:t>
            </a:r>
            <a:r>
              <a:rPr lang="en-US" sz="2000" dirty="0" smtClean="0">
                <a:latin typeface="Calibri" pitchFamily="34" charset="0"/>
              </a:rPr>
              <a:t>35</a:t>
            </a:r>
            <a:r>
              <a:rPr lang="en-US" sz="3600" dirty="0" smtClean="0">
                <a:latin typeface="Calibri" pitchFamily="34" charset="0"/>
              </a:rPr>
              <a:t> They brought it to Jesus, threw their cloaks on the colt and put Jesus on it.</a:t>
            </a:r>
            <a:endParaRPr lang="en-US" sz="36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381000" y="195942"/>
            <a:ext cx="84836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kumimoji="0" lang="en-US" sz="5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rPr>
              <a:t>Luke 19:32-35</a:t>
            </a: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43000"/>
            <a:ext cx="8483600" cy="4800600"/>
          </a:xfrm>
        </p:spPr>
        <p:txBody>
          <a:bodyPr>
            <a:noAutofit/>
          </a:bodyPr>
          <a:lstStyle/>
          <a:p>
            <a:pPr>
              <a:spcBef>
                <a:spcPts val="0"/>
              </a:spcBef>
              <a:spcAft>
                <a:spcPts val="1200"/>
              </a:spcAft>
            </a:pPr>
            <a:r>
              <a:rPr lang="en-US" sz="3600" dirty="0" smtClean="0">
                <a:solidFill>
                  <a:schemeClr val="tx1"/>
                </a:solidFill>
                <a:latin typeface="Calibri" pitchFamily="34" charset="0"/>
                <a:cs typeface="Calibri" pitchFamily="34" charset="0"/>
              </a:rPr>
              <a:t>How Jesus came?</a:t>
            </a:r>
            <a:endParaRPr lang="en-US" sz="4400" dirty="0" smtClean="0">
              <a:solidFill>
                <a:schemeClr val="tx1"/>
              </a:solidFill>
              <a:latin typeface="Calibri" pitchFamily="34" charset="0"/>
              <a:cs typeface="Calibri" pitchFamily="34" charset="0"/>
            </a:endParaRPr>
          </a:p>
          <a:p>
            <a:pPr>
              <a:spcBef>
                <a:spcPts val="0"/>
              </a:spcBef>
              <a:spcAft>
                <a:spcPts val="1200"/>
              </a:spcAft>
            </a:pPr>
            <a:endParaRPr lang="en-US" sz="3200" dirty="0" smtClean="0">
              <a:solidFill>
                <a:schemeClr val="tx1"/>
              </a:solidFill>
              <a:latin typeface="Calibri" pitchFamily="34" charset="0"/>
              <a:cs typeface="Calibri" pitchFamily="34" charset="0"/>
            </a:endParaRPr>
          </a:p>
        </p:txBody>
      </p:sp>
      <p:grpSp>
        <p:nvGrpSpPr>
          <p:cNvPr id="2"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Content Placeholder 4"/>
          <p:cNvSpPr txBox="1">
            <a:spLocks/>
          </p:cNvSpPr>
          <p:nvPr/>
        </p:nvSpPr>
        <p:spPr>
          <a:xfrm>
            <a:off x="228600" y="228600"/>
            <a:ext cx="8915400" cy="10668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0"/>
              </a:spcBef>
              <a:spcAft>
                <a:spcPts val="1200"/>
              </a:spcAft>
              <a:buClr>
                <a:schemeClr val="accent1">
                  <a:lumMod val="60000"/>
                  <a:lumOff val="40000"/>
                </a:schemeClr>
              </a:buClr>
              <a:buSzTx/>
              <a:tabLst/>
              <a:defRPr/>
            </a:pPr>
            <a:r>
              <a:rPr lang="en-US" sz="4400" b="1" dirty="0" smtClean="0">
                <a:effectLst>
                  <a:outerShdw blurRad="38100" dist="38100" dir="2700000" algn="tl">
                    <a:srgbClr val="000000">
                      <a:alpha val="43137"/>
                    </a:srgbClr>
                  </a:outerShdw>
                </a:effectLst>
                <a:latin typeface="Calibri" pitchFamily="34" charset="0"/>
                <a:cs typeface="Calibri" pitchFamily="34" charset="0"/>
              </a:rPr>
              <a:t>A Comparison of Triumphal Entries  </a:t>
            </a:r>
            <a:endPar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xmlns="" val="334858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37373</TotalTime>
  <Words>1268</Words>
  <Application>Microsoft Office PowerPoint</Application>
  <PresentationFormat>On-screen Show (4:3)</PresentationFormat>
  <Paragraphs>60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Tw Cen MT</vt:lpstr>
      <vt:lpstr>Calibri</vt:lpstr>
      <vt:lpstr>Thatch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444</cp:revision>
  <dcterms:created xsi:type="dcterms:W3CDTF">2011-12-15T15:57:33Z</dcterms:created>
  <dcterms:modified xsi:type="dcterms:W3CDTF">2012-10-07T11:36:53Z</dcterms:modified>
</cp:coreProperties>
</file>