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5"/>
  </p:notesMasterIdLst>
  <p:sldIdLst>
    <p:sldId id="311" r:id="rId2"/>
    <p:sldId id="260" r:id="rId3"/>
    <p:sldId id="280" r:id="rId4"/>
    <p:sldId id="308" r:id="rId5"/>
    <p:sldId id="292" r:id="rId6"/>
    <p:sldId id="293" r:id="rId7"/>
    <p:sldId id="309" r:id="rId8"/>
    <p:sldId id="310" r:id="rId9"/>
    <p:sldId id="312" r:id="rId10"/>
    <p:sldId id="313" r:id="rId11"/>
    <p:sldId id="314" r:id="rId12"/>
    <p:sldId id="315" r:id="rId13"/>
    <p:sldId id="31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BCD1"/>
    <a:srgbClr val="3EA1BC"/>
    <a:srgbClr val="317E93"/>
    <a:srgbClr val="2C7184"/>
    <a:srgbClr val="235B6A"/>
    <a:srgbClr val="215968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4" autoAdjust="0"/>
    <p:restoredTop sz="86489" autoAdjust="0"/>
  </p:normalViewPr>
  <p:slideViewPr>
    <p:cSldViewPr>
      <p:cViewPr>
        <p:scale>
          <a:sx n="70" d="100"/>
          <a:sy n="70" d="100"/>
        </p:scale>
        <p:origin x="-840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9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7D2D1-436F-4325-B615-0CAB0AC74F3C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990DE-5B6C-481A-A3AC-03345B00F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49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990DE-5B6C-481A-A3AC-03345B00FB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54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14000"/>
                <a:satMod val="280000"/>
              </a:schemeClr>
              <a:schemeClr val="bg2">
                <a:tint val="60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Diffused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A1B8999-CE9A-4518-A544-46D460C012E1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22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0100" y="0"/>
            <a:ext cx="7543800" cy="6096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Anger</a:t>
            </a:r>
            <a:endParaRPr lang="en-US" sz="30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4800600"/>
          </a:xfrm>
        </p:spPr>
        <p:txBody>
          <a:bodyPr numCol="1" anchor="t">
            <a:noAutofit/>
          </a:bodyPr>
          <a:lstStyle/>
          <a:p>
            <a:pPr marL="18288" indent="0"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None/>
            </a:pP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It is sin when…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It </a:t>
            </a:r>
            <a:r>
              <a:rPr lang="en-US" sz="3600" b="1" dirty="0">
                <a:solidFill>
                  <a:srgbClr val="71BCD1"/>
                </a:solidFill>
                <a:latin typeface="Calibri" panose="020F0502020204030204" pitchFamily="34" charset="0"/>
              </a:rPr>
              <a:t>controls our thoughts and emotions </a:t>
            </a:r>
            <a:r>
              <a:rPr lang="en-US" sz="36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/>
            </a:r>
            <a:br>
              <a:rPr lang="en-US" sz="3600" b="1" dirty="0" smtClean="0">
                <a:solidFill>
                  <a:srgbClr val="71BCD1"/>
                </a:solidFill>
                <a:latin typeface="Calibri" panose="020F0502020204030204" pitchFamily="34" charset="0"/>
              </a:rPr>
            </a:br>
            <a:r>
              <a:rPr lang="en-US" sz="36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 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inward poisoning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We </a:t>
            </a:r>
            <a:r>
              <a:rPr lang="en-US" sz="3600" b="1" dirty="0">
                <a:solidFill>
                  <a:srgbClr val="71BCD1"/>
                </a:solidFill>
                <a:latin typeface="Calibri" panose="020F0502020204030204" pitchFamily="34" charset="0"/>
              </a:rPr>
              <a:t>have an expression of anger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 (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outward outbursts) </a:t>
            </a:r>
            <a:endParaRPr lang="en-US" sz="3600" b="1" dirty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u="sng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Proverbs </a:t>
            </a:r>
            <a:r>
              <a:rPr lang="en-US" sz="3600" b="1" u="sng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29:11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A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fool gives full vent to his anger, but a wise man keeps himself under control.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61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0100" y="0"/>
            <a:ext cx="7543800" cy="6096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Deception</a:t>
            </a:r>
            <a:endParaRPr lang="en-US" sz="30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48006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829101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87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0100" y="0"/>
            <a:ext cx="7543800" cy="6096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Deception</a:t>
            </a:r>
            <a:endParaRPr lang="en-US" sz="30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4800600"/>
          </a:xfrm>
        </p:spPr>
        <p:txBody>
          <a:bodyPr numCol="1" anchor="t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A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healthy person looks in the mirror to do something, not just to admire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their image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Careful scrutiny 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Remembering and doing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Not reasoning out of life change</a:t>
            </a:r>
            <a:endParaRPr lang="en-US" sz="3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45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2209800"/>
            <a:ext cx="8534400" cy="2590800"/>
          </a:xfrm>
        </p:spPr>
        <p:txBody>
          <a:bodyPr anchor="t">
            <a:noAutofit/>
          </a:bodyPr>
          <a:lstStyle/>
          <a:p>
            <a:pPr marL="18288" indent="0" algn="ctr">
              <a:lnSpc>
                <a:spcPct val="80000"/>
              </a:lnSpc>
              <a:spcBef>
                <a:spcPts val="0"/>
              </a:spcBef>
              <a:buClr>
                <a:srgbClr val="317E93"/>
              </a:buClr>
              <a:buSzPct val="100000"/>
              <a:buNone/>
            </a:pPr>
            <a:r>
              <a:rPr lang="en-US" sz="9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Transformative</a:t>
            </a:r>
            <a:endParaRPr lang="en-US" sz="90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58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34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12"/>
          <p:cNvSpPr>
            <a:spLocks noGrp="1"/>
          </p:cNvSpPr>
          <p:nvPr>
            <p:ph idx="1"/>
          </p:nvPr>
        </p:nvSpPr>
        <p:spPr>
          <a:xfrm>
            <a:off x="1219200" y="5334000"/>
            <a:ext cx="6858000" cy="685799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en-US" sz="4500" b="1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</a:rPr>
              <a:t>(James </a:t>
            </a:r>
            <a:r>
              <a:rPr lang="en-US" sz="4500" b="1" dirty="0" smtClean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</a:rPr>
              <a:t>1:19-27)</a:t>
            </a:r>
            <a:endParaRPr lang="en-US" sz="4500" b="1" dirty="0">
              <a:solidFill>
                <a:schemeClr val="tx1">
                  <a:lumMod val="8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4724400"/>
            <a:ext cx="9144000" cy="685800"/>
          </a:xfrm>
        </p:spPr>
        <p:txBody>
          <a:bodyPr>
            <a:noAutofit/>
          </a:bodyPr>
          <a:lstStyle/>
          <a:p>
            <a:pPr algn="ctr"/>
            <a:r>
              <a:rPr lang="en-US" sz="4500" b="1" cap="none" dirty="0">
                <a:solidFill>
                  <a:srgbClr val="71BCD1"/>
                </a:solidFill>
                <a:latin typeface="Calibri" panose="020F0502020204030204" pitchFamily="34" charset="0"/>
              </a:rPr>
              <a:t>Week </a:t>
            </a:r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4: Anger &amp; Deception</a:t>
            </a:r>
            <a:endParaRPr lang="en-US" sz="4500" b="1" cap="none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50" y="762000"/>
            <a:ext cx="8278900" cy="303066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4343400"/>
            <a:ext cx="914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23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191000"/>
          </a:xfrm>
        </p:spPr>
        <p:txBody>
          <a:bodyPr anchor="t">
            <a:noAutofit/>
          </a:bodyPr>
          <a:lstStyle/>
          <a:p>
            <a:pPr marL="18288" indent="0" algn="ctr">
              <a:lnSpc>
                <a:spcPct val="80000"/>
              </a:lnSpc>
              <a:spcBef>
                <a:spcPts val="0"/>
              </a:spcBef>
              <a:buClr>
                <a:srgbClr val="317E93"/>
              </a:buClr>
              <a:buSzPct val="100000"/>
              <a:buNone/>
            </a:pPr>
            <a:r>
              <a:rPr lang="en-US" sz="12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Quick to listen</a:t>
            </a:r>
            <a:endParaRPr lang="en-US" sz="125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31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3733800"/>
          </a:xfrm>
        </p:spPr>
        <p:txBody>
          <a:bodyPr anchor="t">
            <a:noAutofit/>
          </a:bodyPr>
          <a:lstStyle/>
          <a:p>
            <a:pPr marL="18288" indent="0" algn="ctr">
              <a:lnSpc>
                <a:spcPct val="80000"/>
              </a:lnSpc>
              <a:spcBef>
                <a:spcPts val="0"/>
              </a:spcBef>
              <a:buClr>
                <a:srgbClr val="317E93"/>
              </a:buClr>
              <a:buSzPct val="100000"/>
              <a:buNone/>
            </a:pPr>
            <a:r>
              <a:rPr lang="en-US" sz="9000" b="1" u="sng" dirty="0" smtClean="0">
                <a:solidFill>
                  <a:srgbClr val="71BCD1"/>
                </a:solidFill>
                <a:latin typeface="Calibri" panose="020F0502020204030204" pitchFamily="34" charset="0"/>
              </a:rPr>
              <a:t>James</a:t>
            </a:r>
            <a:r>
              <a:rPr lang="en-US" sz="9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  concerned with what others see</a:t>
            </a:r>
            <a:endParaRPr lang="en-US" sz="90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38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0100" y="0"/>
            <a:ext cx="7543800" cy="6096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Anger</a:t>
            </a:r>
            <a:endParaRPr lang="en-US" sz="30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authortonypiazza.files.wordpress.com/2012/02/hulk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5181600" cy="462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20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0100" y="0"/>
            <a:ext cx="7543800" cy="6096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Anger</a:t>
            </a:r>
            <a:endParaRPr lang="en-US" sz="30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4800600"/>
          </a:xfrm>
        </p:spPr>
        <p:txBody>
          <a:bodyPr numCol="1" anchor="t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71BCD1"/>
                </a:solidFill>
                <a:latin typeface="Calibri" panose="020F0502020204030204" pitchFamily="34" charset="0"/>
              </a:rPr>
              <a:t>strong </a:t>
            </a:r>
            <a:r>
              <a:rPr lang="en-US" sz="36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feeling </a:t>
            </a:r>
            <a:r>
              <a:rPr lang="en-US" sz="3600" b="1" dirty="0">
                <a:solidFill>
                  <a:srgbClr val="71BCD1"/>
                </a:solidFill>
                <a:latin typeface="Calibri" panose="020F0502020204030204" pitchFamily="34" charset="0"/>
              </a:rPr>
              <a:t>of annoyance, displeasure, or hostility caused by a wrong or </a:t>
            </a:r>
            <a:r>
              <a:rPr lang="en-US" sz="36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injustice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“When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angry, count to four. When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very</a:t>
            </a:r>
            <a:b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   angry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, swear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.”—Mark Twain</a:t>
            </a:r>
            <a:endParaRPr lang="en-US" sz="3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“A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man is about as big as the things that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   make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him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angry”—Winston Churchill</a:t>
            </a:r>
            <a:endParaRPr lang="en-US" sz="3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“For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every minute you are angry you lose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   sixty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seconds of happiness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.”</a:t>
            </a:r>
            <a:b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   —Ralph Waldo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Emerson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endParaRPr lang="en-US" sz="3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74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0100" y="0"/>
            <a:ext cx="7543800" cy="6096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Anger</a:t>
            </a:r>
            <a:endParaRPr lang="en-US" sz="30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4800600"/>
          </a:xfrm>
        </p:spPr>
        <p:txBody>
          <a:bodyPr numCol="1" anchor="t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“Speak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when you are angry - and you'll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  make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the best speech you'll ever regret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.”</a:t>
            </a:r>
            <a:b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  —Dr. Laurence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J. Peter 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“When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anger rises, think of the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  consequences”—Confucius</a:t>
            </a:r>
            <a:endParaRPr lang="en-US" sz="3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“It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is wise to direct your anger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towards </a:t>
            </a:r>
            <a:b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  problems—not people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; to focus your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  energies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on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answers—not excuses.”</a:t>
            </a:r>
            <a:b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  —William Arthur Ward</a:t>
            </a:r>
            <a:endParaRPr lang="en-US" sz="3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01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0100" y="0"/>
            <a:ext cx="7543800" cy="6096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Anger</a:t>
            </a:r>
            <a:endParaRPr lang="en-US" sz="30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4800600"/>
          </a:xfrm>
        </p:spPr>
        <p:txBody>
          <a:bodyPr numCol="1" anchor="t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“Anger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, if not restrained, is frequently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 more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hurtful to us than the injury that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 provokes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it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”—Seneca  (1st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century AD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We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feel these things so </a:t>
            </a:r>
            <a:r>
              <a:rPr lang="en-US" sz="3600" b="1" dirty="0">
                <a:solidFill>
                  <a:srgbClr val="71BCD1"/>
                </a:solidFill>
                <a:latin typeface="Calibri" panose="020F0502020204030204" pitchFamily="34" charset="0"/>
              </a:rPr>
              <a:t>deeply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in us.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We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don’t always know how to </a:t>
            </a:r>
            <a:r>
              <a:rPr lang="en-US" sz="3600" b="1" dirty="0">
                <a:solidFill>
                  <a:srgbClr val="71BCD1"/>
                </a:solidFill>
                <a:latin typeface="Calibri" panose="020F0502020204030204" pitchFamily="34" charset="0"/>
              </a:rPr>
              <a:t>control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them or </a:t>
            </a:r>
            <a:r>
              <a:rPr lang="en-US" sz="3600" b="1" dirty="0">
                <a:solidFill>
                  <a:srgbClr val="71BCD1"/>
                </a:solidFill>
                <a:latin typeface="Calibri" panose="020F0502020204030204" pitchFamily="34" charset="0"/>
              </a:rPr>
              <a:t>process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them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Much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of our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anger comes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from being </a:t>
            </a:r>
            <a:r>
              <a:rPr lang="en-US" sz="36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self-centered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and not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others-centered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87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0100" y="0"/>
            <a:ext cx="7543800" cy="6096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Anger</a:t>
            </a:r>
            <a:endParaRPr lang="en-US" sz="30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838200"/>
            <a:ext cx="8305800" cy="4800600"/>
          </a:xfrm>
        </p:spPr>
        <p:txBody>
          <a:bodyPr numCol="1" anchor="t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baseline="300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21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Man’s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anger does not bring about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the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righteous life that God desires!</a:t>
            </a:r>
          </a:p>
          <a:p>
            <a:pPr marL="18288" indent="0" algn="r">
              <a:lnSpc>
                <a:spcPct val="90000"/>
              </a:lnSpc>
              <a:spcBef>
                <a:spcPts val="1800"/>
              </a:spcBef>
              <a:buClr>
                <a:srgbClr val="71BCD1"/>
              </a:buClr>
              <a:buSzPct val="80000"/>
              <a:buNone/>
            </a:pPr>
            <a:r>
              <a:rPr lang="en-US" sz="4200" b="1" u="sng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Ephesians </a:t>
            </a:r>
            <a:r>
              <a:rPr lang="en-US" sz="4200" b="1" u="sng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4:26-27</a:t>
            </a:r>
            <a:r>
              <a:rPr lang="en-US" sz="42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(NLT) </a:t>
            </a:r>
            <a:r>
              <a:rPr lang="en-US" sz="42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42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4200" b="1" baseline="300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26</a:t>
            </a:r>
            <a:r>
              <a:rPr lang="en-US" sz="42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42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And </a:t>
            </a:r>
            <a:r>
              <a:rPr lang="en-US" sz="4200" b="1" dirty="0">
                <a:solidFill>
                  <a:srgbClr val="71BCD1"/>
                </a:solidFill>
                <a:latin typeface="Calibri" panose="020F0502020204030204" pitchFamily="34" charset="0"/>
              </a:rPr>
              <a:t>“don’t sin by letting anger control you.” </a:t>
            </a:r>
            <a:r>
              <a:rPr lang="en-US" sz="42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Don’t let the sun go down while you are still angry, </a:t>
            </a:r>
            <a:r>
              <a:rPr lang="en-US" sz="4200" b="1" baseline="300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27</a:t>
            </a:r>
            <a:r>
              <a:rPr lang="en-US" sz="42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for </a:t>
            </a:r>
            <a:r>
              <a:rPr lang="en-US" sz="4200" b="1" dirty="0">
                <a:solidFill>
                  <a:srgbClr val="71BCD1"/>
                </a:solidFill>
                <a:latin typeface="Calibri" panose="020F0502020204030204" pitchFamily="34" charset="0"/>
              </a:rPr>
              <a:t>anger gives a foothold to the devil</a:t>
            </a:r>
            <a:r>
              <a:rPr lang="en-US" sz="42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37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3873</TotalTime>
  <Words>140</Words>
  <Application>Microsoft Office PowerPoint</Application>
  <PresentationFormat>On-screen Show (4:3)</PresentationFormat>
  <Paragraphs>34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Elemental</vt:lpstr>
      <vt:lpstr>PowerPoint Presentation</vt:lpstr>
      <vt:lpstr>Week 4: Anger &amp; Deception</vt:lpstr>
      <vt:lpstr>PowerPoint Presentation</vt:lpstr>
      <vt:lpstr>PowerPoint Presentation</vt:lpstr>
      <vt:lpstr>Anger</vt:lpstr>
      <vt:lpstr>Anger</vt:lpstr>
      <vt:lpstr>Anger</vt:lpstr>
      <vt:lpstr>Anger</vt:lpstr>
      <vt:lpstr>Anger</vt:lpstr>
      <vt:lpstr>Anger</vt:lpstr>
      <vt:lpstr>Deception</vt:lpstr>
      <vt:lpstr>Deception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</dc:creator>
  <cp:lastModifiedBy>Shawn</cp:lastModifiedBy>
  <cp:revision>131</cp:revision>
  <dcterms:created xsi:type="dcterms:W3CDTF">2015-08-04T19:29:33Z</dcterms:created>
  <dcterms:modified xsi:type="dcterms:W3CDTF">2015-10-25T10:45:31Z</dcterms:modified>
</cp:coreProperties>
</file>