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73" r:id="rId2"/>
    <p:sldId id="335" r:id="rId3"/>
    <p:sldId id="258" r:id="rId4"/>
    <p:sldId id="299" r:id="rId5"/>
    <p:sldId id="301" r:id="rId6"/>
    <p:sldId id="305" r:id="rId7"/>
    <p:sldId id="311" r:id="rId8"/>
    <p:sldId id="312" r:id="rId9"/>
    <p:sldId id="313" r:id="rId10"/>
    <p:sldId id="314" r:id="rId11"/>
    <p:sldId id="315" r:id="rId12"/>
    <p:sldId id="316" r:id="rId13"/>
    <p:sldId id="302" r:id="rId14"/>
    <p:sldId id="303" r:id="rId15"/>
    <p:sldId id="264" r:id="rId16"/>
    <p:sldId id="259" r:id="rId17"/>
    <p:sldId id="274" r:id="rId18"/>
    <p:sldId id="323" r:id="rId19"/>
    <p:sldId id="325" r:id="rId20"/>
    <p:sldId id="317" r:id="rId21"/>
    <p:sldId id="319" r:id="rId22"/>
    <p:sldId id="320" r:id="rId23"/>
    <p:sldId id="330" r:id="rId24"/>
    <p:sldId id="329" r:id="rId25"/>
    <p:sldId id="331" r:id="rId26"/>
    <p:sldId id="332" r:id="rId27"/>
    <p:sldId id="321" r:id="rId28"/>
    <p:sldId id="333" r:id="rId29"/>
    <p:sldId id="334" r:id="rId30"/>
    <p:sldId id="322" r:id="rId31"/>
    <p:sldId id="32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C400"/>
    <a:srgbClr val="FFFF66"/>
    <a:srgbClr val="000000"/>
    <a:srgbClr val="FF0000"/>
    <a:srgbClr val="0F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5" autoAdjust="0"/>
    <p:restoredTop sz="94670" autoAdjust="0"/>
  </p:normalViewPr>
  <p:slideViewPr>
    <p:cSldViewPr>
      <p:cViewPr>
        <p:scale>
          <a:sx n="70" d="100"/>
          <a:sy n="70" d="100"/>
        </p:scale>
        <p:origin x="-522" y="-942"/>
      </p:cViewPr>
      <p:guideLst>
        <p:guide orient="horz" pos="2160"/>
        <p:guide pos="2880"/>
      </p:guideLst>
    </p:cSldViewPr>
  </p:slideViewPr>
  <p:outlineViewPr>
    <p:cViewPr>
      <p:scale>
        <a:sx n="33" d="100"/>
        <a:sy n="33" d="100"/>
      </p:scale>
      <p:origin x="0" y="451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BF213C-0441-4213-9000-6D231E6666A2}" type="datetimeFigureOut">
              <a:rPr lang="en-US" smtClean="0"/>
              <a:t>12/20/2014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90A130-C409-4426-BF12-8A5B51CDE8FD}" type="slidenum">
              <a:rPr lang="en-US" smtClean="0"/>
              <a:t>‹#›</a:t>
            </a:fld>
            <a:endParaRPr lang="en-US"/>
          </a:p>
        </p:txBody>
      </p:sp>
    </p:spTree>
    <p:extLst>
      <p:ext uri="{BB962C8B-B14F-4D97-AF65-F5344CB8AC3E}">
        <p14:creationId xmlns:p14="http://schemas.microsoft.com/office/powerpoint/2010/main" val="502609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90A130-C409-4426-BF12-8A5B51CDE8FD}" type="slidenum">
              <a:rPr lang="en-US" smtClean="0"/>
              <a:t>3</a:t>
            </a:fld>
            <a:endParaRPr lang="en-US"/>
          </a:p>
        </p:txBody>
      </p:sp>
    </p:spTree>
    <p:extLst>
      <p:ext uri="{BB962C8B-B14F-4D97-AF65-F5344CB8AC3E}">
        <p14:creationId xmlns:p14="http://schemas.microsoft.com/office/powerpoint/2010/main" val="1759264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785130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821617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182445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413114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3B3E77-7A2B-43F9-A0F8-871B3E88620C}" type="datetimeFigureOut">
              <a:rPr lang="en-US" smtClean="0"/>
              <a:t>12/20/2014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2903628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3B3E77-7A2B-43F9-A0F8-871B3E88620C}" type="datetimeFigureOut">
              <a:rPr lang="en-US" smtClean="0"/>
              <a:t>12/20/2014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131061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3B3E77-7A2B-43F9-A0F8-871B3E88620C}" type="datetimeFigureOut">
              <a:rPr lang="en-US" smtClean="0"/>
              <a:t>12/20/2014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849370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3B3E77-7A2B-43F9-A0F8-871B3E88620C}" type="datetimeFigureOut">
              <a:rPr lang="en-US" smtClean="0"/>
              <a:t>12/20/2014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3189983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3B3E77-7A2B-43F9-A0F8-871B3E88620C}" type="datetimeFigureOut">
              <a:rPr lang="en-US" smtClean="0"/>
              <a:t>12/20/2014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259490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3B3E77-7A2B-43F9-A0F8-871B3E88620C}" type="datetimeFigureOut">
              <a:rPr lang="en-US" smtClean="0"/>
              <a:t>12/20/2014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1201511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3B3E77-7A2B-43F9-A0F8-871B3E88620C}" type="datetimeFigureOut">
              <a:rPr lang="en-US" smtClean="0"/>
              <a:t>12/20/2014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2416999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B3E77-7A2B-43F9-A0F8-871B3E88620C}" type="datetimeFigureOut">
              <a:rPr lang="en-US" smtClean="0"/>
              <a:t>12/20/2014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B05F07-3146-47A1-9919-2417D5B99227}" type="slidenum">
              <a:rPr lang="en-US" smtClean="0"/>
              <a:t>‹#›</a:t>
            </a:fld>
            <a:endParaRPr lang="en-US"/>
          </a:p>
        </p:txBody>
      </p:sp>
    </p:spTree>
    <p:extLst>
      <p:ext uri="{BB962C8B-B14F-4D97-AF65-F5344CB8AC3E}">
        <p14:creationId xmlns:p14="http://schemas.microsoft.com/office/powerpoint/2010/main" val="1226670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45915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ctrTitle"/>
          </p:nvPr>
        </p:nvSpPr>
        <p:spPr>
          <a:xfrm>
            <a:off x="4035188" y="1226999"/>
            <a:ext cx="4572000" cy="1371599"/>
          </a:xfrm>
        </p:spPr>
        <p:txBody>
          <a:bodyPr anchor="t">
            <a:noAutofit/>
          </a:bodyPr>
          <a:lstStyle/>
          <a:p>
            <a:r>
              <a:rPr lang="en-US" sz="10500" b="1" dirty="0" smtClean="0">
                <a:solidFill>
                  <a:srgbClr val="FF0000"/>
                </a:solidFill>
                <a:effectLst>
                  <a:glow>
                    <a:schemeClr val="tx1"/>
                  </a:glow>
                </a:effectLst>
              </a:rPr>
              <a:t>GRACE</a:t>
            </a:r>
            <a:r>
              <a:rPr lang="en-US" sz="10500" b="1" dirty="0" smtClean="0">
                <a:effectLst>
                  <a:glow>
                    <a:schemeClr val="tx1"/>
                  </a:glow>
                </a:effectLst>
              </a:rPr>
              <a:t/>
            </a:r>
            <a:br>
              <a:rPr lang="en-US" sz="10500" b="1" dirty="0" smtClean="0">
                <a:effectLst>
                  <a:glow>
                    <a:schemeClr val="tx1"/>
                  </a:glow>
                </a:effectLst>
              </a:rPr>
            </a:br>
            <a:endParaRPr lang="en-US" sz="10500" b="1" dirty="0">
              <a:solidFill>
                <a:srgbClr val="FF0000"/>
              </a:solidFill>
              <a:effectLst>
                <a:glow>
                  <a:schemeClr val="tx1"/>
                </a:glow>
              </a:effectLst>
            </a:endParaRPr>
          </a:p>
        </p:txBody>
      </p:sp>
      <p:sp>
        <p:nvSpPr>
          <p:cNvPr id="2" name="Rectangle 1"/>
          <p:cNvSpPr/>
          <p:nvPr/>
        </p:nvSpPr>
        <p:spPr>
          <a:xfrm>
            <a:off x="225188" y="2936317"/>
            <a:ext cx="3429000" cy="1338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6"/>
          <p:cNvSpPr>
            <a:spLocks noGrp="1"/>
          </p:cNvSpPr>
          <p:nvPr>
            <p:ph type="subTitle" idx="1"/>
          </p:nvPr>
        </p:nvSpPr>
        <p:spPr>
          <a:xfrm>
            <a:off x="225188" y="3124200"/>
            <a:ext cx="8918811" cy="2667000"/>
          </a:xfrm>
        </p:spPr>
        <p:txBody>
          <a:bodyPr>
            <a:noAutofit/>
          </a:bodyPr>
          <a:lstStyle/>
          <a:p>
            <a:pPr>
              <a:lnSpc>
                <a:spcPct val="90000"/>
              </a:lnSpc>
              <a:spcBef>
                <a:spcPts val="1000"/>
              </a:spcBef>
            </a:pPr>
            <a:r>
              <a:rPr lang="en-US" sz="4300" b="1" u="sng" dirty="0">
                <a:solidFill>
                  <a:srgbClr val="FF0000"/>
                </a:solidFill>
              </a:rPr>
              <a:t>Justice</a:t>
            </a:r>
            <a:r>
              <a:rPr lang="en-US" sz="4300" b="1" dirty="0">
                <a:solidFill>
                  <a:srgbClr val="FF0000"/>
                </a:solidFill>
              </a:rPr>
              <a:t> is getting what we </a:t>
            </a:r>
            <a:r>
              <a:rPr lang="en-US" sz="4300" b="1" dirty="0" smtClean="0">
                <a:solidFill>
                  <a:srgbClr val="FF0000"/>
                </a:solidFill>
              </a:rPr>
              <a:t>deserve; </a:t>
            </a:r>
            <a:endParaRPr lang="en-US" sz="4300" b="1" dirty="0" smtClean="0">
              <a:solidFill>
                <a:srgbClr val="FF0000"/>
              </a:solidFill>
            </a:endParaRPr>
          </a:p>
          <a:p>
            <a:pPr>
              <a:lnSpc>
                <a:spcPct val="90000"/>
              </a:lnSpc>
              <a:spcBef>
                <a:spcPts val="1000"/>
              </a:spcBef>
            </a:pPr>
            <a:r>
              <a:rPr lang="en-US" sz="4300" b="1" u="sng" dirty="0" smtClean="0">
                <a:solidFill>
                  <a:srgbClr val="FF0000"/>
                </a:solidFill>
              </a:rPr>
              <a:t>Mercy</a:t>
            </a:r>
            <a:r>
              <a:rPr lang="en-US" sz="4300" b="1" dirty="0" smtClean="0">
                <a:solidFill>
                  <a:srgbClr val="FF0000"/>
                </a:solidFill>
              </a:rPr>
              <a:t> </a:t>
            </a:r>
            <a:r>
              <a:rPr lang="en-US" sz="4300" b="1" dirty="0">
                <a:solidFill>
                  <a:srgbClr val="FF0000"/>
                </a:solidFill>
              </a:rPr>
              <a:t>is not getting what we </a:t>
            </a:r>
            <a:r>
              <a:rPr lang="en-US" sz="4300" b="1" dirty="0" smtClean="0">
                <a:solidFill>
                  <a:srgbClr val="FF0000"/>
                </a:solidFill>
              </a:rPr>
              <a:t>deserve; </a:t>
            </a:r>
            <a:endParaRPr lang="en-US" sz="4300" b="1" dirty="0" smtClean="0">
              <a:solidFill>
                <a:srgbClr val="FF0000"/>
              </a:solidFill>
            </a:endParaRPr>
          </a:p>
          <a:p>
            <a:pPr>
              <a:lnSpc>
                <a:spcPct val="80000"/>
              </a:lnSpc>
              <a:spcBef>
                <a:spcPts val="1000"/>
              </a:spcBef>
            </a:pPr>
            <a:r>
              <a:rPr lang="en-US" sz="4300" b="1" u="sng" dirty="0" smtClean="0">
                <a:solidFill>
                  <a:srgbClr val="FF0000"/>
                </a:solidFill>
              </a:rPr>
              <a:t>Grace</a:t>
            </a:r>
            <a:r>
              <a:rPr lang="en-US" sz="4300" b="1" dirty="0" smtClean="0">
                <a:solidFill>
                  <a:srgbClr val="FF0000"/>
                </a:solidFill>
              </a:rPr>
              <a:t> </a:t>
            </a:r>
            <a:r>
              <a:rPr lang="en-US" sz="4300" b="1" dirty="0">
                <a:solidFill>
                  <a:srgbClr val="FF0000"/>
                </a:solidFill>
              </a:rPr>
              <a:t>is getting what we do not </a:t>
            </a:r>
            <a:r>
              <a:rPr lang="en-US" sz="4300" b="1" dirty="0" smtClean="0">
                <a:solidFill>
                  <a:srgbClr val="FF0000"/>
                </a:solidFill>
              </a:rPr>
              <a:t>deserve</a:t>
            </a:r>
            <a:r>
              <a:rPr lang="en-US" sz="4300" b="1" dirty="0">
                <a:solidFill>
                  <a:srgbClr val="FF0000"/>
                </a:solidFill>
              </a:rPr>
              <a:t>. </a:t>
            </a:r>
          </a:p>
        </p:txBody>
      </p:sp>
    </p:spTree>
    <p:extLst>
      <p:ext uri="{BB962C8B-B14F-4D97-AF65-F5344CB8AC3E}">
        <p14:creationId xmlns:p14="http://schemas.microsoft.com/office/powerpoint/2010/main" val="812403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ctrTitle"/>
          </p:nvPr>
        </p:nvSpPr>
        <p:spPr>
          <a:xfrm>
            <a:off x="4035188" y="1226999"/>
            <a:ext cx="4572000" cy="1371599"/>
          </a:xfrm>
        </p:spPr>
        <p:txBody>
          <a:bodyPr anchor="t">
            <a:noAutofit/>
          </a:bodyPr>
          <a:lstStyle/>
          <a:p>
            <a:r>
              <a:rPr lang="en-US" sz="10500" b="1" dirty="0" smtClean="0">
                <a:solidFill>
                  <a:srgbClr val="FF0000"/>
                </a:solidFill>
                <a:effectLst>
                  <a:glow>
                    <a:schemeClr val="tx1"/>
                  </a:glow>
                </a:effectLst>
              </a:rPr>
              <a:t>GRACE</a:t>
            </a:r>
            <a:r>
              <a:rPr lang="en-US" sz="10500" b="1" dirty="0" smtClean="0">
                <a:effectLst>
                  <a:glow>
                    <a:schemeClr val="tx1"/>
                  </a:glow>
                </a:effectLst>
              </a:rPr>
              <a:t/>
            </a:r>
            <a:br>
              <a:rPr lang="en-US" sz="10500" b="1" dirty="0" smtClean="0">
                <a:effectLst>
                  <a:glow>
                    <a:schemeClr val="tx1"/>
                  </a:glow>
                </a:effectLst>
              </a:rPr>
            </a:br>
            <a:endParaRPr lang="en-US" sz="10500" b="1" dirty="0">
              <a:solidFill>
                <a:srgbClr val="FF0000"/>
              </a:solidFill>
              <a:effectLst>
                <a:glow>
                  <a:schemeClr val="tx1"/>
                </a:glow>
              </a:effectLst>
            </a:endParaRPr>
          </a:p>
        </p:txBody>
      </p:sp>
      <p:sp>
        <p:nvSpPr>
          <p:cNvPr id="2" name="Rectangle 1"/>
          <p:cNvSpPr/>
          <p:nvPr/>
        </p:nvSpPr>
        <p:spPr>
          <a:xfrm>
            <a:off x="225188" y="2936317"/>
            <a:ext cx="3429000" cy="1338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6"/>
          <p:cNvSpPr>
            <a:spLocks noGrp="1"/>
          </p:cNvSpPr>
          <p:nvPr>
            <p:ph type="subTitle" idx="1"/>
          </p:nvPr>
        </p:nvSpPr>
        <p:spPr>
          <a:xfrm>
            <a:off x="304800" y="3048000"/>
            <a:ext cx="8534400" cy="2743200"/>
          </a:xfrm>
        </p:spPr>
        <p:txBody>
          <a:bodyPr>
            <a:noAutofit/>
          </a:bodyPr>
          <a:lstStyle/>
          <a:p>
            <a:pPr>
              <a:lnSpc>
                <a:spcPct val="80000"/>
              </a:lnSpc>
              <a:spcBef>
                <a:spcPts val="0"/>
              </a:spcBef>
            </a:pPr>
            <a:r>
              <a:rPr lang="en-US" sz="4300" b="1" u="sng" dirty="0">
                <a:solidFill>
                  <a:srgbClr val="FF0000"/>
                </a:solidFill>
              </a:rPr>
              <a:t>G</a:t>
            </a:r>
            <a:r>
              <a:rPr lang="en-US" sz="4300" b="1" dirty="0">
                <a:solidFill>
                  <a:srgbClr val="FF0000"/>
                </a:solidFill>
              </a:rPr>
              <a:t>od's </a:t>
            </a:r>
            <a:r>
              <a:rPr lang="en-US" sz="4300" b="1" u="sng" dirty="0">
                <a:solidFill>
                  <a:srgbClr val="FF0000"/>
                </a:solidFill>
              </a:rPr>
              <a:t>R</a:t>
            </a:r>
            <a:r>
              <a:rPr lang="en-US" sz="4300" b="1" dirty="0">
                <a:solidFill>
                  <a:srgbClr val="FF0000"/>
                </a:solidFill>
              </a:rPr>
              <a:t>iches </a:t>
            </a:r>
            <a:r>
              <a:rPr lang="en-US" sz="4300" b="1" u="sng" dirty="0">
                <a:solidFill>
                  <a:srgbClr val="FF0000"/>
                </a:solidFill>
              </a:rPr>
              <a:t>A</a:t>
            </a:r>
            <a:r>
              <a:rPr lang="en-US" sz="4300" b="1" dirty="0">
                <a:solidFill>
                  <a:srgbClr val="FF0000"/>
                </a:solidFill>
              </a:rPr>
              <a:t>t </a:t>
            </a:r>
            <a:r>
              <a:rPr lang="en-US" sz="4300" b="1" u="sng" dirty="0">
                <a:solidFill>
                  <a:srgbClr val="FF0000"/>
                </a:solidFill>
              </a:rPr>
              <a:t>C</a:t>
            </a:r>
            <a:r>
              <a:rPr lang="en-US" sz="4300" b="1" dirty="0">
                <a:solidFill>
                  <a:srgbClr val="FF0000"/>
                </a:solidFill>
              </a:rPr>
              <a:t>hrist's </a:t>
            </a:r>
            <a:r>
              <a:rPr lang="en-US" sz="4300" b="1" u="sng" dirty="0">
                <a:solidFill>
                  <a:srgbClr val="FF0000"/>
                </a:solidFill>
              </a:rPr>
              <a:t>E</a:t>
            </a:r>
            <a:r>
              <a:rPr lang="en-US" sz="4300" b="1" dirty="0">
                <a:solidFill>
                  <a:srgbClr val="FF0000"/>
                </a:solidFill>
              </a:rPr>
              <a:t>xpense. Grace rules out all human </a:t>
            </a:r>
            <a:r>
              <a:rPr lang="en-US" sz="4300" b="1" dirty="0" smtClean="0">
                <a:solidFill>
                  <a:srgbClr val="FF0000"/>
                </a:solidFill>
              </a:rPr>
              <a:t>merit. Given </a:t>
            </a:r>
            <a:r>
              <a:rPr lang="en-US" sz="4300" b="1" dirty="0">
                <a:solidFill>
                  <a:srgbClr val="FF0000"/>
                </a:solidFill>
              </a:rPr>
              <a:t>by God </a:t>
            </a:r>
            <a:r>
              <a:rPr lang="en-US" sz="4300" b="1" dirty="0" smtClean="0">
                <a:solidFill>
                  <a:srgbClr val="FF0000"/>
                </a:solidFill>
              </a:rPr>
              <a:t>through faith because </a:t>
            </a:r>
            <a:r>
              <a:rPr lang="en-US" sz="4300" b="1" dirty="0">
                <a:solidFill>
                  <a:srgbClr val="FF0000"/>
                </a:solidFill>
              </a:rPr>
              <a:t>of who He is and not </a:t>
            </a:r>
            <a:r>
              <a:rPr lang="en-US" sz="4300" b="1" dirty="0" smtClean="0">
                <a:solidFill>
                  <a:srgbClr val="FF0000"/>
                </a:solidFill>
              </a:rPr>
              <a:t>because </a:t>
            </a:r>
            <a:r>
              <a:rPr lang="en-US" sz="4300" b="1" dirty="0">
                <a:solidFill>
                  <a:srgbClr val="FF0000"/>
                </a:solidFill>
              </a:rPr>
              <a:t>of </a:t>
            </a:r>
            <a:r>
              <a:rPr lang="en-US" sz="4300" b="1" dirty="0" smtClean="0">
                <a:solidFill>
                  <a:srgbClr val="FF0000"/>
                </a:solidFill>
              </a:rPr>
              <a:t>whom </a:t>
            </a:r>
            <a:r>
              <a:rPr lang="en-US" sz="4300" b="1" dirty="0">
                <a:solidFill>
                  <a:srgbClr val="FF0000"/>
                </a:solidFill>
              </a:rPr>
              <a:t>we are</a:t>
            </a:r>
            <a:r>
              <a:rPr lang="en-US" sz="4300" b="1" dirty="0" smtClean="0">
                <a:solidFill>
                  <a:srgbClr val="FF0000"/>
                </a:solidFill>
              </a:rPr>
              <a:t>. </a:t>
            </a:r>
            <a:r>
              <a:rPr lang="en-US" sz="4300" b="1" dirty="0" smtClean="0">
                <a:solidFill>
                  <a:srgbClr val="FF0000"/>
                </a:solidFill>
              </a:rPr>
              <a:t>Grace brings </a:t>
            </a:r>
            <a:r>
              <a:rPr lang="en-US" sz="4300" b="1" dirty="0" smtClean="0">
                <a:solidFill>
                  <a:schemeClr val="tx1"/>
                </a:solidFill>
              </a:rPr>
              <a:t>life</a:t>
            </a:r>
            <a:r>
              <a:rPr lang="en-US" sz="4300" b="1" dirty="0" smtClean="0">
                <a:solidFill>
                  <a:srgbClr val="FF0000"/>
                </a:solidFill>
              </a:rPr>
              <a:t>!</a:t>
            </a:r>
            <a:endParaRPr lang="en-US" sz="4300" b="1" dirty="0">
              <a:solidFill>
                <a:srgbClr val="FF0000"/>
              </a:solidFill>
            </a:endParaRPr>
          </a:p>
        </p:txBody>
      </p:sp>
    </p:spTree>
    <p:extLst>
      <p:ext uri="{BB962C8B-B14F-4D97-AF65-F5344CB8AC3E}">
        <p14:creationId xmlns:p14="http://schemas.microsoft.com/office/powerpoint/2010/main" val="831125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sp>
        <p:nvSpPr>
          <p:cNvPr id="3" name="Title 2"/>
          <p:cNvSpPr>
            <a:spLocks noGrp="1"/>
          </p:cNvSpPr>
          <p:nvPr>
            <p:ph type="title"/>
          </p:nvPr>
        </p:nvSpPr>
        <p:spPr>
          <a:xfrm>
            <a:off x="3551148" y="2133600"/>
            <a:ext cx="5360840" cy="2571767"/>
          </a:xfrm>
        </p:spPr>
        <p:txBody>
          <a:bodyPr>
            <a:noAutofit/>
          </a:bodyPr>
          <a:lstStyle/>
          <a:p>
            <a:pPr algn="r">
              <a:lnSpc>
                <a:spcPct val="80000"/>
              </a:lnSpc>
              <a:spcBef>
                <a:spcPts val="400"/>
              </a:spcBef>
            </a:pPr>
            <a:r>
              <a:rPr lang="en-US" sz="5100" b="1" dirty="0">
                <a:solidFill>
                  <a:srgbClr val="0FAD00"/>
                </a:solidFill>
                <a:effectLst>
                  <a:glow>
                    <a:schemeClr val="tx1"/>
                  </a:glow>
                </a:effectLst>
              </a:rPr>
              <a:t>The old written covenant ends in </a:t>
            </a:r>
            <a:r>
              <a:rPr lang="en-US" sz="5100" b="1" u="sng" dirty="0">
                <a:solidFill>
                  <a:srgbClr val="0FAD00"/>
                </a:solidFill>
                <a:effectLst>
                  <a:glow>
                    <a:schemeClr val="tx1"/>
                  </a:glow>
                </a:effectLst>
              </a:rPr>
              <a:t>death</a:t>
            </a:r>
            <a:r>
              <a:rPr lang="en-US" sz="5100" b="1" dirty="0">
                <a:solidFill>
                  <a:srgbClr val="0FAD00"/>
                </a:solidFill>
                <a:effectLst>
                  <a:glow>
                    <a:schemeClr val="tx1"/>
                  </a:glow>
                </a:effectLst>
              </a:rPr>
              <a:t>; </a:t>
            </a:r>
            <a:r>
              <a:rPr lang="en-US" sz="5100" b="1" dirty="0">
                <a:solidFill>
                  <a:srgbClr val="FF0000"/>
                </a:solidFill>
                <a:effectLst>
                  <a:glow>
                    <a:schemeClr val="tx1"/>
                  </a:glow>
                </a:effectLst>
              </a:rPr>
              <a:t>but </a:t>
            </a:r>
            <a:r>
              <a:rPr lang="en-US" sz="5100" b="1" dirty="0" smtClean="0">
                <a:solidFill>
                  <a:srgbClr val="FF0000"/>
                </a:solidFill>
                <a:effectLst>
                  <a:glow>
                    <a:schemeClr val="tx1"/>
                  </a:glow>
                </a:effectLst>
              </a:rPr>
              <a:t>under the new covenant</a:t>
            </a:r>
            <a:r>
              <a:rPr lang="en-US" sz="5100" b="1" dirty="0">
                <a:solidFill>
                  <a:srgbClr val="FF0000"/>
                </a:solidFill>
                <a:effectLst>
                  <a:glow>
                    <a:schemeClr val="tx1"/>
                  </a:glow>
                </a:effectLst>
              </a:rPr>
              <a:t>, the Spirit gives </a:t>
            </a:r>
            <a:r>
              <a:rPr lang="en-US" sz="5100" b="1" u="sng" dirty="0">
                <a:solidFill>
                  <a:srgbClr val="FF0000"/>
                </a:solidFill>
                <a:effectLst>
                  <a:glow>
                    <a:schemeClr val="tx1"/>
                  </a:glow>
                </a:effectLst>
              </a:rPr>
              <a:t>life</a:t>
            </a:r>
            <a:r>
              <a:rPr lang="en-US" sz="5100" b="1" dirty="0" smtClean="0">
                <a:solidFill>
                  <a:srgbClr val="FF0000"/>
                </a:solidFill>
                <a:effectLst>
                  <a:glow>
                    <a:schemeClr val="tx1"/>
                  </a:glow>
                </a:effectLst>
              </a:rPr>
              <a:t>.</a:t>
            </a:r>
            <a:br>
              <a:rPr lang="en-US" sz="5100" b="1" dirty="0" smtClean="0">
                <a:solidFill>
                  <a:srgbClr val="FF0000"/>
                </a:solidFill>
                <a:effectLst>
                  <a:glow>
                    <a:schemeClr val="tx1"/>
                  </a:glow>
                </a:effectLst>
              </a:rPr>
            </a:br>
            <a:r>
              <a:rPr lang="en-US" sz="4500" b="1" dirty="0" smtClean="0">
                <a:solidFill>
                  <a:srgbClr val="000000"/>
                </a:solidFill>
                <a:effectLst>
                  <a:glow>
                    <a:schemeClr val="tx1"/>
                  </a:glow>
                </a:effectLst>
              </a:rPr>
              <a:t>(2 </a:t>
            </a:r>
            <a:r>
              <a:rPr lang="en-US" sz="4500" b="1" dirty="0" err="1" smtClean="0">
                <a:solidFill>
                  <a:srgbClr val="000000"/>
                </a:solidFill>
                <a:effectLst>
                  <a:glow>
                    <a:schemeClr val="tx1"/>
                  </a:glow>
                </a:effectLst>
              </a:rPr>
              <a:t>Cor</a:t>
            </a:r>
            <a:r>
              <a:rPr lang="en-US" sz="4500" b="1" dirty="0" smtClean="0">
                <a:solidFill>
                  <a:srgbClr val="000000"/>
                </a:solidFill>
                <a:effectLst>
                  <a:glow>
                    <a:schemeClr val="tx1"/>
                  </a:glow>
                </a:effectLst>
              </a:rPr>
              <a:t> 3:6 </a:t>
            </a:r>
            <a:r>
              <a:rPr lang="en-US" sz="3500" b="1" dirty="0" smtClean="0">
                <a:solidFill>
                  <a:srgbClr val="000000"/>
                </a:solidFill>
                <a:effectLst>
                  <a:glow>
                    <a:schemeClr val="tx1"/>
                  </a:glow>
                </a:effectLst>
              </a:rPr>
              <a:t>NLT</a:t>
            </a:r>
            <a:r>
              <a:rPr lang="en-US" sz="4500" b="1" dirty="0" smtClean="0">
                <a:solidFill>
                  <a:srgbClr val="000000"/>
                </a:solidFill>
                <a:effectLst>
                  <a:glow>
                    <a:schemeClr val="tx1"/>
                  </a:glow>
                </a:effectLst>
              </a:rPr>
              <a:t>)</a:t>
            </a:r>
            <a:endParaRPr lang="en-US" sz="4500" b="1" dirty="0">
              <a:solidFill>
                <a:srgbClr val="000000"/>
              </a:solidFill>
              <a:effectLst>
                <a:glow>
                  <a:schemeClr val="tx1"/>
                </a:glow>
              </a:effectLst>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5568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AD00"/>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2819400"/>
            <a:ext cx="9144000" cy="1143000"/>
          </a:xfrm>
        </p:spPr>
        <p:txBody>
          <a:bodyPr>
            <a:normAutofit/>
          </a:bodyPr>
          <a:lstStyle/>
          <a:p>
            <a:r>
              <a:rPr lang="en-US" sz="3500" b="1" dirty="0" smtClean="0"/>
              <a:t>THE LAW</a:t>
            </a:r>
            <a:endParaRPr lang="en-US" sz="3500" b="1" dirty="0"/>
          </a:p>
        </p:txBody>
      </p:sp>
    </p:spTree>
    <p:extLst>
      <p:ext uri="{BB962C8B-B14F-4D97-AF65-F5344CB8AC3E}">
        <p14:creationId xmlns:p14="http://schemas.microsoft.com/office/powerpoint/2010/main" val="452986419"/>
      </p:ext>
    </p:extLst>
  </p:cSld>
  <p:clrMapOvr>
    <a:masterClrMapping/>
  </p:clrMapOvr>
  <mc:AlternateContent xmlns:mc="http://schemas.openxmlformats.org/markup-compatibility/2006" xmlns:p14="http://schemas.microsoft.com/office/powerpoint/2010/main">
    <mc:Choice Requires="p14">
      <p:transition spd="med" p14:dur="700" advClick="0" advTm="30000">
        <p:fade/>
      </p:transition>
    </mc:Choice>
    <mc:Fallback xmlns="">
      <p:transition spd="med" advClick="0" advTm="30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0" y="2819400"/>
            <a:ext cx="9144000" cy="114300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t>GRACE</a:t>
            </a:r>
            <a:endParaRPr lang="en-US" sz="3500" b="1" dirty="0"/>
          </a:p>
        </p:txBody>
      </p:sp>
    </p:spTree>
    <p:extLst>
      <p:ext uri="{BB962C8B-B14F-4D97-AF65-F5344CB8AC3E}">
        <p14:creationId xmlns:p14="http://schemas.microsoft.com/office/powerpoint/2010/main" val="6143028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75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304801" y="1143000"/>
            <a:ext cx="8534400" cy="3733800"/>
          </a:xfrm>
        </p:spPr>
        <p:txBody>
          <a:bodyPr anchor="ctr">
            <a:noAutofit/>
          </a:bodyPr>
          <a:lstStyle/>
          <a:p>
            <a:pPr marL="0" indent="0" algn="ctr">
              <a:lnSpc>
                <a:spcPct val="75000"/>
              </a:lnSpc>
              <a:spcBef>
                <a:spcPts val="0"/>
              </a:spcBef>
              <a:buNone/>
            </a:pPr>
            <a:r>
              <a:rPr lang="en-US" sz="12000" b="1" dirty="0" smtClean="0">
                <a:ln w="19050">
                  <a:noFill/>
                </a:ln>
                <a:solidFill>
                  <a:schemeClr val="bg1"/>
                </a:solidFill>
                <a:effectLst>
                  <a:glow rad="127000">
                    <a:schemeClr val="tx1"/>
                  </a:glow>
                </a:effectLst>
              </a:rPr>
              <a:t>Romans </a:t>
            </a:r>
          </a:p>
          <a:p>
            <a:pPr marL="0" indent="0" algn="ctr">
              <a:lnSpc>
                <a:spcPct val="75000"/>
              </a:lnSpc>
              <a:spcBef>
                <a:spcPts val="0"/>
              </a:spcBef>
              <a:buNone/>
            </a:pPr>
            <a:r>
              <a:rPr lang="en-US" sz="12000" b="1" dirty="0" smtClean="0">
                <a:ln w="19050">
                  <a:noFill/>
                </a:ln>
                <a:solidFill>
                  <a:schemeClr val="bg1"/>
                </a:solidFill>
                <a:effectLst>
                  <a:glow rad="127000">
                    <a:schemeClr val="tx1"/>
                  </a:glow>
                </a:effectLst>
              </a:rPr>
              <a:t>7:7-15</a:t>
            </a:r>
            <a:endParaRPr lang="en-US" sz="12000" b="1" dirty="0">
              <a:ln w="19050">
                <a:noFill/>
              </a:ln>
              <a:solidFill>
                <a:schemeClr val="bg1"/>
              </a:solidFill>
              <a:effectLst>
                <a:glow rad="127000">
                  <a:schemeClr val="tx1"/>
                </a:glow>
              </a:effectLst>
            </a:endParaRPr>
          </a:p>
        </p:txBody>
      </p:sp>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571924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 y="838200"/>
            <a:ext cx="8915399" cy="4267199"/>
          </a:xfrm>
        </p:spPr>
        <p:txBody>
          <a:bodyPr anchor="ctr">
            <a:noAutofit/>
          </a:bodyPr>
          <a:lstStyle/>
          <a:p>
            <a:pPr marL="914400" indent="-914400" algn="r">
              <a:lnSpc>
                <a:spcPct val="85000"/>
              </a:lnSpc>
              <a:spcBef>
                <a:spcPts val="0"/>
              </a:spcBef>
              <a:spcAft>
                <a:spcPts val="3600"/>
              </a:spcAft>
              <a:buFont typeface="+mj-lt"/>
              <a:buAutoNum type="arabicParenR"/>
            </a:pPr>
            <a:r>
              <a:rPr lang="en-US" sz="6500" b="1" dirty="0">
                <a:ln w="19050">
                  <a:noFill/>
                </a:ln>
                <a:solidFill>
                  <a:schemeClr val="bg1"/>
                </a:solidFill>
                <a:effectLst>
                  <a:glow rad="152400">
                    <a:schemeClr val="tx1"/>
                  </a:glow>
                </a:effectLst>
              </a:rPr>
              <a:t>The Law </a:t>
            </a:r>
            <a:r>
              <a:rPr lang="en-US" sz="6500" b="1" dirty="0">
                <a:ln w="19050">
                  <a:noFill/>
                </a:ln>
                <a:solidFill>
                  <a:srgbClr val="92D050"/>
                </a:solidFill>
                <a:effectLst>
                  <a:glow rad="152400">
                    <a:schemeClr val="tx1"/>
                  </a:glow>
                </a:effectLst>
              </a:rPr>
              <a:t>reveals</a:t>
            </a:r>
            <a:r>
              <a:rPr lang="en-US" sz="6500" b="1" dirty="0">
                <a:ln w="19050">
                  <a:noFill/>
                </a:ln>
                <a:solidFill>
                  <a:schemeClr val="bg1"/>
                </a:solidFill>
                <a:effectLst>
                  <a:glow rad="152400">
                    <a:schemeClr val="tx1"/>
                  </a:glow>
                </a:effectLst>
              </a:rPr>
              <a:t> </a:t>
            </a:r>
            <a:r>
              <a:rPr lang="en-US" sz="6500" b="1" dirty="0" smtClean="0">
                <a:ln w="19050">
                  <a:noFill/>
                </a:ln>
                <a:solidFill>
                  <a:schemeClr val="bg1"/>
                </a:solidFill>
                <a:effectLst>
                  <a:glow rad="152400">
                    <a:schemeClr val="tx1"/>
                  </a:glow>
                </a:effectLst>
              </a:rPr>
              <a:t>sin</a:t>
            </a:r>
          </a:p>
          <a:p>
            <a:pPr marL="914400" indent="-914400" algn="r">
              <a:lnSpc>
                <a:spcPct val="85000"/>
              </a:lnSpc>
              <a:spcBef>
                <a:spcPts val="0"/>
              </a:spcBef>
              <a:spcAft>
                <a:spcPts val="3600"/>
              </a:spcAft>
              <a:buFont typeface="+mj-lt"/>
              <a:buAutoNum type="arabicParenR"/>
            </a:pPr>
            <a:r>
              <a:rPr lang="en-US" sz="6500" b="1" dirty="0" smtClean="0">
                <a:ln w="19050">
                  <a:noFill/>
                </a:ln>
                <a:solidFill>
                  <a:schemeClr val="bg1"/>
                </a:solidFill>
                <a:effectLst>
                  <a:glow rad="152400">
                    <a:schemeClr val="tx1"/>
                  </a:glow>
                </a:effectLst>
              </a:rPr>
              <a:t>The </a:t>
            </a:r>
            <a:r>
              <a:rPr lang="en-US" sz="6500" b="1" dirty="0">
                <a:ln w="19050">
                  <a:noFill/>
                </a:ln>
                <a:solidFill>
                  <a:schemeClr val="bg1"/>
                </a:solidFill>
                <a:effectLst>
                  <a:glow rad="152400">
                    <a:schemeClr val="tx1"/>
                  </a:glow>
                </a:effectLst>
              </a:rPr>
              <a:t>Law actually </a:t>
            </a:r>
            <a:r>
              <a:rPr lang="en-US" sz="6500" b="1" dirty="0">
                <a:ln w="19050">
                  <a:noFill/>
                </a:ln>
                <a:solidFill>
                  <a:srgbClr val="92D050"/>
                </a:solidFill>
                <a:effectLst>
                  <a:glow rad="152400">
                    <a:schemeClr val="tx1"/>
                  </a:glow>
                </a:effectLst>
              </a:rPr>
              <a:t>provokes </a:t>
            </a:r>
            <a:r>
              <a:rPr lang="en-US" sz="6500" b="1" dirty="0" smtClean="0">
                <a:ln w="19050">
                  <a:noFill/>
                </a:ln>
                <a:solidFill>
                  <a:schemeClr val="bg1"/>
                </a:solidFill>
                <a:effectLst>
                  <a:glow rad="152400">
                    <a:schemeClr val="tx1"/>
                  </a:glow>
                </a:effectLst>
              </a:rPr>
              <a:t>sin</a:t>
            </a:r>
          </a:p>
          <a:p>
            <a:pPr marL="914400" indent="-914400" algn="r">
              <a:lnSpc>
                <a:spcPct val="85000"/>
              </a:lnSpc>
              <a:spcBef>
                <a:spcPts val="0"/>
              </a:spcBef>
              <a:spcAft>
                <a:spcPts val="3600"/>
              </a:spcAft>
              <a:buFont typeface="+mj-lt"/>
              <a:buAutoNum type="arabicParenR"/>
            </a:pPr>
            <a:r>
              <a:rPr lang="en-US" sz="6500" b="1" dirty="0" smtClean="0">
                <a:ln w="19050">
                  <a:noFill/>
                </a:ln>
                <a:solidFill>
                  <a:schemeClr val="bg1"/>
                </a:solidFill>
                <a:effectLst>
                  <a:glow rad="152400">
                    <a:schemeClr val="tx1"/>
                  </a:glow>
                </a:effectLst>
              </a:rPr>
              <a:t>The </a:t>
            </a:r>
            <a:r>
              <a:rPr lang="en-US" sz="6500" b="1" dirty="0">
                <a:ln w="19050">
                  <a:noFill/>
                </a:ln>
                <a:solidFill>
                  <a:schemeClr val="bg1"/>
                </a:solidFill>
                <a:effectLst>
                  <a:glow rad="152400">
                    <a:schemeClr val="tx1"/>
                  </a:glow>
                </a:effectLst>
              </a:rPr>
              <a:t>Law </a:t>
            </a:r>
            <a:r>
              <a:rPr lang="en-US" sz="6500" b="1" dirty="0">
                <a:ln w="19050">
                  <a:noFill/>
                </a:ln>
                <a:solidFill>
                  <a:srgbClr val="92D050"/>
                </a:solidFill>
                <a:effectLst>
                  <a:glow rad="152400">
                    <a:schemeClr val="tx1"/>
                  </a:glow>
                </a:effectLst>
              </a:rPr>
              <a:t>condemns</a:t>
            </a:r>
            <a:r>
              <a:rPr lang="en-US" sz="6500" b="1" dirty="0">
                <a:ln w="19050">
                  <a:noFill/>
                </a:ln>
                <a:solidFill>
                  <a:schemeClr val="bg1"/>
                </a:solidFill>
                <a:effectLst>
                  <a:glow rad="152400">
                    <a:schemeClr val="tx1"/>
                  </a:glow>
                </a:effectLst>
              </a:rPr>
              <a:t> sin</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9497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457201" y="76200"/>
            <a:ext cx="8229600" cy="1143000"/>
          </a:xfrm>
        </p:spPr>
        <p:txBody>
          <a:bodyPr>
            <a:normAutofit/>
          </a:bodyPr>
          <a:lstStyle/>
          <a:p>
            <a:r>
              <a:rPr lang="en-US" sz="6600" b="1" u="sng" dirty="0" smtClean="0">
                <a:solidFill>
                  <a:schemeClr val="bg1"/>
                </a:solidFill>
                <a:effectLst>
                  <a:glow rad="139700">
                    <a:schemeClr val="tx1"/>
                  </a:glow>
                </a:effectLst>
              </a:rPr>
              <a:t>Romans 7:10</a:t>
            </a:r>
            <a:endParaRPr lang="en-US" sz="6600" b="1" u="sng" dirty="0">
              <a:solidFill>
                <a:schemeClr val="bg1"/>
              </a:solidFill>
              <a:effectLst>
                <a:glow rad="139700">
                  <a:schemeClr val="tx1"/>
                </a:glow>
              </a:effectLst>
            </a:endParaRPr>
          </a:p>
        </p:txBody>
      </p:sp>
      <p:sp>
        <p:nvSpPr>
          <p:cNvPr id="5" name="Subtitle 4"/>
          <p:cNvSpPr>
            <a:spLocks noGrp="1"/>
          </p:cNvSpPr>
          <p:nvPr>
            <p:ph idx="1"/>
          </p:nvPr>
        </p:nvSpPr>
        <p:spPr>
          <a:xfrm>
            <a:off x="152400" y="1524000"/>
            <a:ext cx="8763000" cy="4267201"/>
          </a:xfrm>
        </p:spPr>
        <p:txBody>
          <a:bodyPr>
            <a:noAutofit/>
          </a:bodyPr>
          <a:lstStyle/>
          <a:p>
            <a:pPr marL="0" indent="0" algn="ctr">
              <a:lnSpc>
                <a:spcPct val="80000"/>
              </a:lnSpc>
              <a:spcBef>
                <a:spcPts val="0"/>
              </a:spcBef>
              <a:buNone/>
            </a:pPr>
            <a:r>
              <a:rPr lang="en-US" sz="6600" b="1" dirty="0" smtClean="0">
                <a:ln w="19050">
                  <a:noFill/>
                </a:ln>
                <a:solidFill>
                  <a:schemeClr val="bg1"/>
                </a:solidFill>
                <a:effectLst>
                  <a:glow rad="152400">
                    <a:schemeClr val="tx1"/>
                  </a:glow>
                </a:effectLst>
              </a:rPr>
              <a:t>“I </a:t>
            </a:r>
            <a:r>
              <a:rPr lang="en-US" sz="6600" b="1" dirty="0">
                <a:ln w="19050">
                  <a:noFill/>
                </a:ln>
                <a:solidFill>
                  <a:schemeClr val="bg1"/>
                </a:solidFill>
                <a:effectLst>
                  <a:glow rad="152400">
                    <a:schemeClr val="tx1"/>
                  </a:glow>
                </a:effectLst>
              </a:rPr>
              <a:t>found that the very commandment that was </a:t>
            </a:r>
            <a:r>
              <a:rPr lang="en-US" sz="6600" b="1" dirty="0">
                <a:ln w="19050">
                  <a:noFill/>
                </a:ln>
                <a:solidFill>
                  <a:srgbClr val="92D050"/>
                </a:solidFill>
                <a:effectLst>
                  <a:glow rad="152400">
                    <a:schemeClr val="tx1"/>
                  </a:glow>
                </a:effectLst>
              </a:rPr>
              <a:t>intended to bring life actually brought death</a:t>
            </a:r>
            <a:r>
              <a:rPr lang="en-US" sz="6600" b="1" dirty="0" smtClean="0">
                <a:ln w="19050">
                  <a:noFill/>
                </a:ln>
                <a:solidFill>
                  <a:schemeClr val="bg1"/>
                </a:solidFill>
                <a:effectLst>
                  <a:glow rad="152400">
                    <a:schemeClr val="tx1"/>
                  </a:glow>
                </a:effectLst>
              </a:rPr>
              <a:t>.”</a:t>
            </a:r>
            <a:endParaRPr lang="en-US" sz="6600" b="1" dirty="0">
              <a:ln w="19050">
                <a:noFill/>
              </a:ln>
              <a:solidFill>
                <a:schemeClr val="bg1"/>
              </a:solidFill>
              <a:effectLst>
                <a:glow rad="152400">
                  <a:schemeClr val="tx1"/>
                </a:glow>
              </a:effectLst>
            </a:endParaRP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17259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90501" y="1371600"/>
            <a:ext cx="8763000" cy="3657601"/>
          </a:xfrm>
        </p:spPr>
        <p:txBody>
          <a:bodyPr>
            <a:noAutofit/>
          </a:bodyPr>
          <a:lstStyle/>
          <a:p>
            <a:pPr marL="0" indent="0" algn="ctr">
              <a:lnSpc>
                <a:spcPct val="80000"/>
              </a:lnSpc>
              <a:spcBef>
                <a:spcPts val="0"/>
              </a:spcBef>
              <a:buNone/>
            </a:pPr>
            <a:r>
              <a:rPr lang="en-US" sz="11000" b="1" dirty="0" smtClean="0">
                <a:ln w="19050">
                  <a:noFill/>
                </a:ln>
                <a:solidFill>
                  <a:schemeClr val="bg1"/>
                </a:solidFill>
                <a:effectLst>
                  <a:glow rad="152400">
                    <a:schemeClr val="tx1"/>
                  </a:glow>
                </a:effectLst>
              </a:rPr>
              <a:t>The penalty </a:t>
            </a:r>
            <a:br>
              <a:rPr lang="en-US" sz="11000" b="1" dirty="0" smtClean="0">
                <a:ln w="19050">
                  <a:noFill/>
                </a:ln>
                <a:solidFill>
                  <a:schemeClr val="bg1"/>
                </a:solidFill>
                <a:effectLst>
                  <a:glow rad="152400">
                    <a:schemeClr val="tx1"/>
                  </a:glow>
                </a:effectLst>
              </a:rPr>
            </a:br>
            <a:r>
              <a:rPr lang="en-US" sz="11000" b="1" dirty="0" smtClean="0">
                <a:ln w="19050">
                  <a:noFill/>
                </a:ln>
                <a:solidFill>
                  <a:schemeClr val="bg1"/>
                </a:solidFill>
                <a:effectLst>
                  <a:glow rad="152400">
                    <a:schemeClr val="tx1"/>
                  </a:glow>
                </a:effectLst>
              </a:rPr>
              <a:t>of death</a:t>
            </a:r>
            <a:r>
              <a:rPr lang="en-US" sz="11000" b="1" i="1" dirty="0" smtClean="0">
                <a:ln w="19050">
                  <a:noFill/>
                </a:ln>
                <a:solidFill>
                  <a:schemeClr val="bg1"/>
                </a:solidFill>
                <a:effectLst>
                  <a:glow rad="152400">
                    <a:schemeClr val="tx1"/>
                  </a:glow>
                </a:effectLst>
              </a:rPr>
              <a:t>!</a:t>
            </a:r>
            <a:endParaRPr lang="en-US" sz="11000" b="1" i="1" dirty="0">
              <a:ln w="19050">
                <a:noFill/>
              </a:ln>
              <a:solidFill>
                <a:schemeClr val="bg1"/>
              </a:solidFill>
              <a:effectLst>
                <a:glow rad="152400">
                  <a:schemeClr val="tx1"/>
                </a:glow>
              </a:effectLst>
            </a:endParaRP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23985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
        <p:nvSpPr>
          <p:cNvPr id="5" name="Subtitle 4"/>
          <p:cNvSpPr>
            <a:spLocks noGrp="1"/>
          </p:cNvSpPr>
          <p:nvPr>
            <p:ph idx="1"/>
          </p:nvPr>
        </p:nvSpPr>
        <p:spPr>
          <a:xfrm>
            <a:off x="152400" y="990601"/>
            <a:ext cx="8839200" cy="4267199"/>
          </a:xfrm>
        </p:spPr>
        <p:txBody>
          <a:bodyPr anchor="ctr">
            <a:noAutofit/>
          </a:bodyPr>
          <a:lstStyle/>
          <a:p>
            <a:pPr marL="0" indent="0" algn="ctr">
              <a:buNone/>
            </a:pPr>
            <a:r>
              <a:rPr lang="en-US" sz="10000" b="1" dirty="0" smtClean="0">
                <a:ln w="19050">
                  <a:noFill/>
                </a:ln>
                <a:solidFill>
                  <a:schemeClr val="bg1"/>
                </a:solidFill>
                <a:effectLst>
                  <a:glow rad="152400">
                    <a:schemeClr val="tx1"/>
                  </a:glow>
                </a:effectLst>
              </a:rPr>
              <a:t>1) HE </a:t>
            </a:r>
            <a:r>
              <a:rPr lang="en-US" sz="10000" b="1" dirty="0" smtClean="0">
                <a:ln w="19050">
                  <a:noFill/>
                </a:ln>
                <a:solidFill>
                  <a:schemeClr val="bg1"/>
                </a:solidFill>
                <a:effectLst>
                  <a:glow rad="152400">
                    <a:schemeClr val="tx1"/>
                  </a:glow>
                </a:effectLst>
              </a:rPr>
              <a:t>IS GOD</a:t>
            </a:r>
            <a:r>
              <a:rPr lang="en-US" sz="10000" b="1" i="1" dirty="0" smtClean="0">
                <a:ln w="19050">
                  <a:noFill/>
                </a:ln>
                <a:solidFill>
                  <a:schemeClr val="bg1"/>
                </a:solidFill>
                <a:effectLst>
                  <a:glow rad="152400">
                    <a:schemeClr val="tx1"/>
                  </a:glow>
                </a:effectLst>
              </a:rPr>
              <a:t>!</a:t>
            </a:r>
            <a:endParaRPr lang="en-US" sz="10000" b="1" i="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0952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wiens\Documents\Personal Docs\Faith Folder\Whistling Pines\Mission and Vision\individualcirclesofdiscipleshiplogos\Get Other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55" y="568687"/>
            <a:ext cx="4124325" cy="413975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9182" y="228600"/>
            <a:ext cx="4819934" cy="4819934"/>
          </a:xfrm>
          <a:prstGeom prst="rect">
            <a:avLst/>
          </a:prstGeom>
        </p:spPr>
      </p:pic>
      <p:sp>
        <p:nvSpPr>
          <p:cNvPr id="5" name="TextBox 4"/>
          <p:cNvSpPr txBox="1"/>
          <p:nvPr/>
        </p:nvSpPr>
        <p:spPr>
          <a:xfrm>
            <a:off x="1219200" y="4839334"/>
            <a:ext cx="6553200" cy="1477328"/>
          </a:xfrm>
          <a:prstGeom prst="rect">
            <a:avLst/>
          </a:prstGeom>
          <a:noFill/>
        </p:spPr>
        <p:txBody>
          <a:bodyPr wrap="square" rtlCol="0">
            <a:spAutoFit/>
          </a:bodyPr>
          <a:lstStyle/>
          <a:p>
            <a:pPr algn="ctr">
              <a:lnSpc>
                <a:spcPct val="90000"/>
              </a:lnSpc>
            </a:pPr>
            <a:r>
              <a:rPr lang="en-US" sz="5000" b="1" dirty="0" smtClean="0"/>
              <a:t>Christmas Eve Service</a:t>
            </a:r>
          </a:p>
          <a:p>
            <a:pPr algn="ctr">
              <a:lnSpc>
                <a:spcPct val="90000"/>
              </a:lnSpc>
            </a:pPr>
            <a:r>
              <a:rPr lang="en-US" sz="5000" b="1" dirty="0" smtClean="0"/>
              <a:t>Wednesday 6-7 pm</a:t>
            </a:r>
            <a:endParaRPr lang="en-US" sz="5000" b="1" dirty="0"/>
          </a:p>
        </p:txBody>
      </p:sp>
    </p:spTree>
    <p:extLst>
      <p:ext uri="{BB962C8B-B14F-4D97-AF65-F5344CB8AC3E}">
        <p14:creationId xmlns:p14="http://schemas.microsoft.com/office/powerpoint/2010/main" val="15929821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0" y="990601"/>
            <a:ext cx="8839200" cy="4267199"/>
          </a:xfrm>
        </p:spPr>
        <p:txBody>
          <a:bodyPr anchor="ctr">
            <a:noAutofit/>
          </a:bodyPr>
          <a:lstStyle/>
          <a:p>
            <a:pPr marL="0" indent="0" algn="ctr">
              <a:buNone/>
            </a:pPr>
            <a:r>
              <a:rPr lang="en-US" sz="10000" b="1" dirty="0" smtClean="0">
                <a:ln w="19050">
                  <a:noFill/>
                </a:ln>
                <a:solidFill>
                  <a:schemeClr val="bg1"/>
                </a:solidFill>
                <a:effectLst>
                  <a:glow rad="152400">
                    <a:schemeClr val="tx1"/>
                  </a:glow>
                </a:effectLst>
              </a:rPr>
              <a:t>2) Perspective</a:t>
            </a:r>
            <a:endParaRPr lang="en-US" sz="10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320781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685800" y="1828800"/>
            <a:ext cx="8305800" cy="3429000"/>
          </a:xfrm>
        </p:spPr>
        <p:txBody>
          <a:bodyPr anchor="ctr">
            <a:noAutofit/>
          </a:bodyPr>
          <a:lstStyle/>
          <a:p>
            <a:pPr marL="0" indent="0">
              <a:lnSpc>
                <a:spcPct val="80000"/>
              </a:lnSpc>
              <a:spcBef>
                <a:spcPts val="0"/>
              </a:spcBef>
              <a:buNone/>
            </a:pPr>
            <a:r>
              <a:rPr lang="en-US" sz="10000" b="1" dirty="0" smtClean="0">
                <a:ln w="19050">
                  <a:noFill/>
                </a:ln>
                <a:solidFill>
                  <a:schemeClr val="bg1"/>
                </a:solidFill>
                <a:effectLst>
                  <a:glow rad="152400">
                    <a:schemeClr val="tx1"/>
                  </a:glow>
                </a:effectLst>
              </a:rPr>
              <a:t>3) They Were</a:t>
            </a:r>
            <a:r>
              <a:rPr lang="en-US" sz="10000" b="1" dirty="0" smtClean="0">
                <a:ln w="19050">
                  <a:noFill/>
                </a:ln>
                <a:solidFill>
                  <a:schemeClr val="bg1"/>
                </a:solidFill>
                <a:effectLst>
                  <a:glow rad="152400">
                    <a:schemeClr val="tx1"/>
                  </a:glow>
                </a:effectLst>
              </a:rPr>
              <a:t/>
            </a:r>
            <a:br>
              <a:rPr lang="en-US" sz="10000" b="1" dirty="0" smtClean="0">
                <a:ln w="19050">
                  <a:noFill/>
                </a:ln>
                <a:solidFill>
                  <a:schemeClr val="bg1"/>
                </a:solidFill>
                <a:effectLst>
                  <a:glow rad="152400">
                    <a:schemeClr val="tx1"/>
                  </a:glow>
                </a:effectLst>
              </a:rPr>
            </a:br>
            <a:r>
              <a:rPr lang="en-US" sz="10000" b="1" dirty="0" smtClean="0">
                <a:ln w="19050">
                  <a:noFill/>
                </a:ln>
                <a:solidFill>
                  <a:schemeClr val="bg1"/>
                </a:solidFill>
                <a:effectLst>
                  <a:glow rad="152400">
                    <a:schemeClr val="tx1"/>
                  </a:glow>
                </a:effectLst>
              </a:rPr>
              <a:t>    </a:t>
            </a:r>
            <a:r>
              <a:rPr lang="en-US" sz="10000" b="1" dirty="0" smtClean="0">
                <a:ln w="19050">
                  <a:noFill/>
                </a:ln>
                <a:solidFill>
                  <a:schemeClr val="bg1"/>
                </a:solidFill>
                <a:effectLst>
                  <a:glow rad="152400">
                    <a:schemeClr val="tx1"/>
                  </a:glow>
                </a:effectLst>
              </a:rPr>
              <a:t> </a:t>
            </a:r>
            <a:r>
              <a:rPr lang="en-US" sz="10000" b="1" dirty="0" smtClean="0">
                <a:ln w="19050">
                  <a:noFill/>
                </a:ln>
                <a:solidFill>
                  <a:schemeClr val="bg1"/>
                </a:solidFill>
                <a:effectLst>
                  <a:glow rad="152400">
                    <a:schemeClr val="tx1"/>
                  </a:glow>
                </a:effectLst>
              </a:rPr>
              <a:t>Sinners</a:t>
            </a:r>
            <a:endParaRPr lang="en-US" sz="10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1315214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0" y="990601"/>
            <a:ext cx="8839200" cy="4267199"/>
          </a:xfrm>
        </p:spPr>
        <p:txBody>
          <a:bodyPr anchor="ctr">
            <a:noAutofit/>
          </a:bodyPr>
          <a:lstStyle/>
          <a:p>
            <a:pPr marL="0" indent="0" algn="ctr">
              <a:buNone/>
            </a:pPr>
            <a:r>
              <a:rPr lang="en-US" sz="10000" b="1" dirty="0" smtClean="0">
                <a:ln w="19050">
                  <a:noFill/>
                </a:ln>
                <a:solidFill>
                  <a:schemeClr val="bg1"/>
                </a:solidFill>
                <a:effectLst>
                  <a:glow rad="152400">
                    <a:schemeClr val="tx1"/>
                  </a:glow>
                </a:effectLst>
              </a:rPr>
              <a:t>4) Judgment</a:t>
            </a:r>
            <a:endParaRPr lang="en-US" sz="10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1304345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1371600"/>
            <a:ext cx="8839200" cy="4267199"/>
          </a:xfrm>
        </p:spPr>
        <p:txBody>
          <a:bodyPr anchor="ctr">
            <a:noAutofit/>
          </a:bodyPr>
          <a:lstStyle/>
          <a:p>
            <a:pPr marL="0" indent="0" algn="ctr">
              <a:lnSpc>
                <a:spcPct val="85000"/>
              </a:lnSpc>
              <a:spcBef>
                <a:spcPts val="0"/>
              </a:spcBef>
              <a:buNone/>
            </a:pPr>
            <a:r>
              <a:rPr lang="en-US" sz="5000" b="1" dirty="0" smtClean="0">
                <a:ln w="19050">
                  <a:noFill/>
                </a:ln>
                <a:solidFill>
                  <a:schemeClr val="bg1"/>
                </a:solidFill>
                <a:effectLst>
                  <a:glow rad="152400">
                    <a:schemeClr val="tx1"/>
                  </a:glow>
                </a:effectLst>
              </a:rPr>
              <a:t>“Therefore </a:t>
            </a:r>
            <a:r>
              <a:rPr lang="en-US" sz="5000" b="1" dirty="0">
                <a:ln w="19050">
                  <a:noFill/>
                </a:ln>
                <a:solidFill>
                  <a:schemeClr val="bg1"/>
                </a:solidFill>
                <a:effectLst>
                  <a:glow rad="152400">
                    <a:schemeClr val="tx1"/>
                  </a:glow>
                </a:effectLst>
              </a:rPr>
              <a:t>consider the goodness and severity of God: on those who fell, severity; but toward you, goodness, if you continue in His goodness. Otherwise you also will be cut </a:t>
            </a:r>
            <a:r>
              <a:rPr lang="en-US" sz="5000" b="1" dirty="0" smtClean="0">
                <a:ln w="19050">
                  <a:noFill/>
                </a:ln>
                <a:solidFill>
                  <a:schemeClr val="bg1"/>
                </a:solidFill>
                <a:effectLst>
                  <a:glow rad="152400">
                    <a:schemeClr val="tx1"/>
                  </a:glow>
                </a:effectLst>
              </a:rPr>
              <a:t>off” </a:t>
            </a:r>
            <a:r>
              <a:rPr lang="en-US" sz="5000" b="1" dirty="0">
                <a:ln w="19050">
                  <a:noFill/>
                </a:ln>
                <a:solidFill>
                  <a:schemeClr val="bg1"/>
                </a:solidFill>
                <a:effectLst>
                  <a:glow rad="152400">
                    <a:schemeClr val="tx1"/>
                  </a:glow>
                </a:effectLst>
              </a:rPr>
              <a:t>(Romans 11:22</a:t>
            </a:r>
            <a:r>
              <a:rPr lang="en-US" sz="5000" b="1" dirty="0" smtClean="0">
                <a:ln w="19050">
                  <a:noFill/>
                </a:ln>
                <a:solidFill>
                  <a:schemeClr val="bg1"/>
                </a:solidFill>
                <a:effectLst>
                  <a:glow rad="152400">
                    <a:schemeClr val="tx1"/>
                  </a:glow>
                </a:effectLst>
              </a:rPr>
              <a:t>)</a:t>
            </a:r>
            <a:endParaRPr lang="en-US" sz="5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4267341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685800" y="1828800"/>
            <a:ext cx="8305800" cy="3429000"/>
          </a:xfrm>
        </p:spPr>
        <p:txBody>
          <a:bodyPr anchor="ctr">
            <a:noAutofit/>
          </a:bodyPr>
          <a:lstStyle/>
          <a:p>
            <a:pPr marL="0" indent="0">
              <a:lnSpc>
                <a:spcPct val="80000"/>
              </a:lnSpc>
              <a:spcBef>
                <a:spcPts val="0"/>
              </a:spcBef>
              <a:buNone/>
            </a:pPr>
            <a:r>
              <a:rPr lang="en-US" sz="10000" b="1" dirty="0" smtClean="0">
                <a:ln w="19050">
                  <a:noFill/>
                </a:ln>
                <a:solidFill>
                  <a:schemeClr val="bg1"/>
                </a:solidFill>
                <a:effectLst>
                  <a:glow rad="152400">
                    <a:schemeClr val="tx1"/>
                  </a:glow>
                </a:effectLst>
              </a:rPr>
              <a:t>5) Best</a:t>
            </a:r>
            <a:r>
              <a:rPr lang="en-US" sz="10000" b="1" dirty="0" smtClean="0">
                <a:ln w="19050">
                  <a:noFill/>
                </a:ln>
                <a:solidFill>
                  <a:schemeClr val="bg1"/>
                </a:solidFill>
                <a:effectLst>
                  <a:glow rad="152400">
                    <a:schemeClr val="tx1"/>
                  </a:glow>
                </a:effectLst>
              </a:rPr>
              <a:t/>
            </a:r>
            <a:br>
              <a:rPr lang="en-US" sz="10000" b="1" dirty="0" smtClean="0">
                <a:ln w="19050">
                  <a:noFill/>
                </a:ln>
                <a:solidFill>
                  <a:schemeClr val="bg1"/>
                </a:solidFill>
                <a:effectLst>
                  <a:glow rad="152400">
                    <a:schemeClr val="tx1"/>
                  </a:glow>
                </a:effectLst>
              </a:rPr>
            </a:br>
            <a:r>
              <a:rPr lang="en-US" sz="10000" b="1" dirty="0" smtClean="0">
                <a:ln w="19050">
                  <a:noFill/>
                </a:ln>
                <a:solidFill>
                  <a:schemeClr val="bg1"/>
                </a:solidFill>
                <a:effectLst>
                  <a:glow rad="152400">
                    <a:schemeClr val="tx1"/>
                  </a:glow>
                </a:effectLst>
              </a:rPr>
              <a:t>    </a:t>
            </a:r>
            <a:r>
              <a:rPr lang="en-US" sz="10000" b="1" dirty="0" smtClean="0">
                <a:ln w="19050">
                  <a:noFill/>
                </a:ln>
                <a:solidFill>
                  <a:schemeClr val="bg1"/>
                </a:solidFill>
                <a:effectLst>
                  <a:glow rad="152400">
                    <a:schemeClr val="tx1"/>
                  </a:glow>
                </a:effectLst>
              </a:rPr>
              <a:t>Alternative</a:t>
            </a:r>
            <a:endParaRPr lang="en-US" sz="10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378744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1371600"/>
            <a:ext cx="8839200" cy="4267199"/>
          </a:xfrm>
        </p:spPr>
        <p:txBody>
          <a:bodyPr anchor="ctr">
            <a:noAutofit/>
          </a:bodyPr>
          <a:lstStyle/>
          <a:p>
            <a:pPr marL="0" indent="0" algn="ctr">
              <a:lnSpc>
                <a:spcPct val="85000"/>
              </a:lnSpc>
              <a:spcBef>
                <a:spcPts val="0"/>
              </a:spcBef>
              <a:spcAft>
                <a:spcPts val="600"/>
              </a:spcAft>
              <a:buNone/>
            </a:pPr>
            <a:r>
              <a:rPr lang="en-US" sz="5000" b="1" u="sng" dirty="0" smtClean="0">
                <a:ln w="19050">
                  <a:noFill/>
                </a:ln>
                <a:solidFill>
                  <a:schemeClr val="bg1"/>
                </a:solidFill>
                <a:effectLst>
                  <a:glow rad="152400">
                    <a:schemeClr val="tx1"/>
                  </a:glow>
                </a:effectLst>
              </a:rPr>
              <a:t>Matthew </a:t>
            </a:r>
            <a:r>
              <a:rPr lang="en-US" sz="5000" b="1" u="sng" dirty="0">
                <a:ln w="19050">
                  <a:noFill/>
                </a:ln>
                <a:solidFill>
                  <a:schemeClr val="bg1"/>
                </a:solidFill>
                <a:effectLst>
                  <a:glow rad="152400">
                    <a:schemeClr val="tx1"/>
                  </a:glow>
                </a:effectLst>
              </a:rPr>
              <a:t>5:29-30 </a:t>
            </a:r>
            <a:r>
              <a:rPr lang="en-US" sz="5000" b="1" dirty="0" smtClean="0">
                <a:ln w="19050">
                  <a:noFill/>
                </a:ln>
                <a:solidFill>
                  <a:schemeClr val="bg1"/>
                </a:solidFill>
                <a:effectLst>
                  <a:glow rad="152400">
                    <a:schemeClr val="tx1"/>
                  </a:glow>
                </a:effectLst>
              </a:rPr>
              <a:t/>
            </a:r>
            <a:br>
              <a:rPr lang="en-US" sz="5000" b="1" dirty="0" smtClean="0">
                <a:ln w="19050">
                  <a:noFill/>
                </a:ln>
                <a:solidFill>
                  <a:schemeClr val="bg1"/>
                </a:solidFill>
                <a:effectLst>
                  <a:glow rad="152400">
                    <a:schemeClr val="tx1"/>
                  </a:glow>
                </a:effectLst>
              </a:rPr>
            </a:br>
            <a:r>
              <a:rPr lang="en-US" sz="5000" b="1" baseline="30000" dirty="0" smtClean="0">
                <a:ln w="19050">
                  <a:noFill/>
                </a:ln>
                <a:solidFill>
                  <a:schemeClr val="bg1"/>
                </a:solidFill>
                <a:effectLst>
                  <a:glow rad="152400">
                    <a:schemeClr val="tx1"/>
                  </a:glow>
                </a:effectLst>
              </a:rPr>
              <a:t>29</a:t>
            </a:r>
            <a:r>
              <a:rPr lang="en-US" sz="5000" b="1" dirty="0" smtClean="0">
                <a:ln w="19050">
                  <a:noFill/>
                </a:ln>
                <a:solidFill>
                  <a:schemeClr val="bg1"/>
                </a:solidFill>
                <a:effectLst>
                  <a:glow rad="152400">
                    <a:schemeClr val="tx1"/>
                  </a:glow>
                </a:effectLst>
              </a:rPr>
              <a:t> </a:t>
            </a:r>
            <a:r>
              <a:rPr lang="en-US" sz="5000" b="1" dirty="0">
                <a:ln w="19050">
                  <a:noFill/>
                </a:ln>
                <a:solidFill>
                  <a:schemeClr val="bg1"/>
                </a:solidFill>
                <a:effectLst>
                  <a:glow rad="152400">
                    <a:schemeClr val="tx1"/>
                  </a:glow>
                </a:effectLst>
              </a:rPr>
              <a:t>If your right eye causes you to stumble, gouge it out and throw it away. It is better for you to lose one part of your body than for your whole body to be thrown into hell. </a:t>
            </a:r>
            <a:endParaRPr lang="en-US" sz="5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21820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1371600"/>
            <a:ext cx="8839200" cy="4267199"/>
          </a:xfrm>
        </p:spPr>
        <p:txBody>
          <a:bodyPr anchor="ctr">
            <a:noAutofit/>
          </a:bodyPr>
          <a:lstStyle/>
          <a:p>
            <a:pPr marL="0" indent="0" algn="ctr">
              <a:lnSpc>
                <a:spcPct val="85000"/>
              </a:lnSpc>
              <a:spcBef>
                <a:spcPts val="0"/>
              </a:spcBef>
              <a:buNone/>
            </a:pPr>
            <a:r>
              <a:rPr lang="en-US" sz="5000" b="1" u="sng" dirty="0" smtClean="0">
                <a:ln w="19050">
                  <a:noFill/>
                </a:ln>
                <a:solidFill>
                  <a:schemeClr val="bg1"/>
                </a:solidFill>
                <a:effectLst>
                  <a:glow rad="152400">
                    <a:schemeClr val="tx1"/>
                  </a:glow>
                </a:effectLst>
              </a:rPr>
              <a:t>Matthew </a:t>
            </a:r>
            <a:r>
              <a:rPr lang="en-US" sz="5000" b="1" u="sng" dirty="0">
                <a:ln w="19050">
                  <a:noFill/>
                </a:ln>
                <a:solidFill>
                  <a:schemeClr val="bg1"/>
                </a:solidFill>
                <a:effectLst>
                  <a:glow rad="152400">
                    <a:schemeClr val="tx1"/>
                  </a:glow>
                </a:effectLst>
              </a:rPr>
              <a:t>5:29-30 </a:t>
            </a:r>
            <a:r>
              <a:rPr lang="en-US" sz="5000" b="1" dirty="0" smtClean="0">
                <a:ln w="19050">
                  <a:noFill/>
                </a:ln>
                <a:solidFill>
                  <a:schemeClr val="bg1"/>
                </a:solidFill>
                <a:effectLst>
                  <a:glow rad="152400">
                    <a:schemeClr val="tx1"/>
                  </a:glow>
                </a:effectLst>
              </a:rPr>
              <a:t/>
            </a:r>
            <a:br>
              <a:rPr lang="en-US" sz="5000" b="1" dirty="0" smtClean="0">
                <a:ln w="19050">
                  <a:noFill/>
                </a:ln>
                <a:solidFill>
                  <a:schemeClr val="bg1"/>
                </a:solidFill>
                <a:effectLst>
                  <a:glow rad="152400">
                    <a:schemeClr val="tx1"/>
                  </a:glow>
                </a:effectLst>
              </a:rPr>
            </a:br>
            <a:r>
              <a:rPr lang="en-US" sz="5000" b="1" baseline="30000" dirty="0" smtClean="0">
                <a:ln w="19050">
                  <a:noFill/>
                </a:ln>
                <a:solidFill>
                  <a:schemeClr val="bg1"/>
                </a:solidFill>
                <a:effectLst>
                  <a:glow rad="152400">
                    <a:schemeClr val="tx1"/>
                  </a:glow>
                </a:effectLst>
              </a:rPr>
              <a:t>30</a:t>
            </a:r>
            <a:r>
              <a:rPr lang="en-US" sz="5000" b="1" dirty="0" smtClean="0">
                <a:ln w="19050">
                  <a:noFill/>
                </a:ln>
                <a:solidFill>
                  <a:schemeClr val="bg1"/>
                </a:solidFill>
                <a:effectLst>
                  <a:glow rad="152400">
                    <a:schemeClr val="tx1"/>
                  </a:glow>
                </a:effectLst>
              </a:rPr>
              <a:t> And </a:t>
            </a:r>
            <a:r>
              <a:rPr lang="en-US" sz="5000" b="1" dirty="0">
                <a:ln w="19050">
                  <a:noFill/>
                </a:ln>
                <a:solidFill>
                  <a:schemeClr val="bg1"/>
                </a:solidFill>
                <a:effectLst>
                  <a:glow rad="152400">
                    <a:schemeClr val="tx1"/>
                  </a:glow>
                </a:effectLst>
              </a:rPr>
              <a:t>if your right hand causes you to stumble, cut it off and throw it away. It is better for you to lose one part of your body than for your whole body to go into hell. </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2236206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0" y="990601"/>
            <a:ext cx="8839200" cy="4267199"/>
          </a:xfrm>
        </p:spPr>
        <p:txBody>
          <a:bodyPr anchor="ctr">
            <a:noAutofit/>
          </a:bodyPr>
          <a:lstStyle/>
          <a:p>
            <a:pPr marL="0" indent="0" algn="ctr">
              <a:buNone/>
            </a:pPr>
            <a:r>
              <a:rPr lang="en-US" sz="10000" b="1" dirty="0" smtClean="0">
                <a:ln w="19050">
                  <a:noFill/>
                </a:ln>
                <a:solidFill>
                  <a:schemeClr val="bg1"/>
                </a:solidFill>
                <a:effectLst>
                  <a:glow rad="152400">
                    <a:schemeClr val="tx1"/>
                  </a:glow>
                </a:effectLst>
              </a:rPr>
              <a:t>6) His Grace</a:t>
            </a:r>
            <a:endParaRPr lang="en-US" sz="10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10719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1371600"/>
            <a:ext cx="8839200" cy="4267199"/>
          </a:xfrm>
        </p:spPr>
        <p:txBody>
          <a:bodyPr anchor="ctr">
            <a:noAutofit/>
          </a:bodyPr>
          <a:lstStyle/>
          <a:p>
            <a:pPr marL="0" indent="0" algn="ctr">
              <a:lnSpc>
                <a:spcPct val="90000"/>
              </a:lnSpc>
              <a:spcBef>
                <a:spcPts val="0"/>
              </a:spcBef>
              <a:buNone/>
            </a:pPr>
            <a:r>
              <a:rPr lang="en-US" sz="4800" b="1" dirty="0">
                <a:ln w="19050">
                  <a:noFill/>
                </a:ln>
                <a:solidFill>
                  <a:schemeClr val="bg1"/>
                </a:solidFill>
                <a:effectLst>
                  <a:glow rad="152400">
                    <a:schemeClr val="tx1"/>
                  </a:glow>
                </a:effectLst>
              </a:rPr>
              <a:t>‘As surely as I live, declares the Sovereign Lord, I take no pleasure in the death of the wicked, but rather that they turn from their ways and live. Turn! Turn from your evil ways! Why will you die, people of Israel</a:t>
            </a:r>
            <a:r>
              <a:rPr lang="en-US" sz="4800" b="1" dirty="0" smtClean="0">
                <a:ln w="19050">
                  <a:noFill/>
                </a:ln>
                <a:solidFill>
                  <a:schemeClr val="bg1"/>
                </a:solidFill>
                <a:effectLst>
                  <a:glow rad="152400">
                    <a:schemeClr val="tx1"/>
                  </a:glow>
                </a:effectLst>
              </a:rPr>
              <a:t>?’ (Ezekiel 33:11)</a:t>
            </a:r>
            <a:endParaRPr lang="en-US" sz="48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909564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1371600"/>
            <a:ext cx="8839200" cy="4267199"/>
          </a:xfrm>
        </p:spPr>
        <p:txBody>
          <a:bodyPr anchor="ctr">
            <a:noAutofit/>
          </a:bodyPr>
          <a:lstStyle/>
          <a:p>
            <a:pPr marL="0" indent="0" algn="ctr">
              <a:lnSpc>
                <a:spcPct val="80000"/>
              </a:lnSpc>
              <a:spcBef>
                <a:spcPts val="0"/>
              </a:spcBef>
              <a:buNone/>
            </a:pPr>
            <a:r>
              <a:rPr lang="en-US" sz="5300" b="1" dirty="0">
                <a:ln w="19050">
                  <a:noFill/>
                </a:ln>
                <a:solidFill>
                  <a:schemeClr val="bg1"/>
                </a:solidFill>
                <a:effectLst>
                  <a:glow rad="152400">
                    <a:schemeClr val="tx1"/>
                  </a:glow>
                </a:effectLst>
              </a:rPr>
              <a:t>The Lord is not slow in keeping his promise, as some understand slowness. Instead he is patient with you, not wanting anyone to perish, but everyone to come to repentance. </a:t>
            </a:r>
            <a:r>
              <a:rPr lang="en-US" sz="5300" b="1" dirty="0" smtClean="0">
                <a:ln w="19050">
                  <a:noFill/>
                </a:ln>
                <a:solidFill>
                  <a:schemeClr val="bg1"/>
                </a:solidFill>
                <a:effectLst>
                  <a:glow rad="152400">
                    <a:schemeClr val="tx1"/>
                  </a:glow>
                </a:effectLst>
              </a:rPr>
              <a:t>(2 Peter 3:9)</a:t>
            </a:r>
            <a:endParaRPr lang="en-US" sz="53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2" y="152400"/>
            <a:ext cx="9143999" cy="1143000"/>
          </a:xfrm>
        </p:spPr>
        <p:txBody>
          <a:bodyPr>
            <a:noAutofit/>
          </a:bodyPr>
          <a:lstStyle/>
          <a:p>
            <a:pPr>
              <a:lnSpc>
                <a:spcPct val="80000"/>
              </a:lnSpc>
            </a:pPr>
            <a:r>
              <a:rPr lang="en-US" sz="5500" b="1" dirty="0" smtClean="0">
                <a:solidFill>
                  <a:srgbClr val="92D050"/>
                </a:solidFill>
                <a:effectLst>
                  <a:glow rad="127000">
                    <a:schemeClr val="tx1"/>
                  </a:glow>
                </a:effectLst>
              </a:rPr>
              <a:t>How could a loving God…?</a:t>
            </a:r>
            <a:endParaRPr lang="en-US" sz="5500" b="1" dirty="0">
              <a:solidFill>
                <a:srgbClr val="92D050"/>
              </a:solidFill>
              <a:effectLst>
                <a:glow rad="127000">
                  <a:schemeClr val="tx1"/>
                </a:glow>
              </a:effectLst>
            </a:endParaRPr>
          </a:p>
        </p:txBody>
      </p:sp>
    </p:spTree>
    <p:extLst>
      <p:ext uri="{BB962C8B-B14F-4D97-AF65-F5344CB8AC3E}">
        <p14:creationId xmlns:p14="http://schemas.microsoft.com/office/powerpoint/2010/main" val="78517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3"/>
          <p:cNvSpPr>
            <a:spLocks noGrp="1"/>
          </p:cNvSpPr>
          <p:nvPr>
            <p:ph type="ctrTitle"/>
          </p:nvPr>
        </p:nvSpPr>
        <p:spPr/>
        <p:txBody>
          <a:bodyPr/>
          <a:lstStyle/>
          <a:p>
            <a:endParaRPr lang="en-US" dirty="0"/>
          </a:p>
        </p:txBody>
      </p:sp>
      <p:sp>
        <p:nvSpPr>
          <p:cNvPr id="5" name="Subtitle 4"/>
          <p:cNvSpPr>
            <a:spLocks noGrp="1"/>
          </p:cNvSpPr>
          <p:nvPr>
            <p:ph type="subTitle" idx="1"/>
          </p:nvPr>
        </p:nvSpPr>
        <p:spPr>
          <a:xfrm>
            <a:off x="609600" y="3733800"/>
            <a:ext cx="8077200" cy="914400"/>
          </a:xfrm>
        </p:spPr>
        <p:txBody>
          <a:bodyPr>
            <a:noAutofit/>
          </a:bodyPr>
          <a:lstStyle/>
          <a:p>
            <a:pPr>
              <a:lnSpc>
                <a:spcPct val="80000"/>
              </a:lnSpc>
              <a:spcBef>
                <a:spcPts val="600"/>
              </a:spcBef>
            </a:pPr>
            <a:r>
              <a:rPr lang="en-US" sz="5500" b="1" dirty="0" smtClean="0">
                <a:ln w="19050">
                  <a:noFill/>
                </a:ln>
                <a:solidFill>
                  <a:schemeClr val="bg1"/>
                </a:solidFill>
                <a:effectLst>
                  <a:glow rad="152400">
                    <a:schemeClr val="tx1"/>
                  </a:glow>
                </a:effectLst>
              </a:rPr>
              <a:t>Week Four: </a:t>
            </a:r>
            <a:endParaRPr lang="en-US" sz="6000" b="1" dirty="0" smtClean="0">
              <a:ln w="19050">
                <a:noFill/>
              </a:ln>
              <a:solidFill>
                <a:schemeClr val="bg1"/>
              </a:solidFill>
              <a:effectLst>
                <a:glow rad="152400">
                  <a:schemeClr val="tx1"/>
                </a:glow>
              </a:effectLst>
            </a:endParaRPr>
          </a:p>
          <a:p>
            <a:pPr>
              <a:lnSpc>
                <a:spcPct val="80000"/>
              </a:lnSpc>
              <a:spcBef>
                <a:spcPts val="600"/>
              </a:spcBef>
            </a:pPr>
            <a:r>
              <a:rPr lang="en-US" sz="6500" b="1" dirty="0" smtClean="0">
                <a:ln w="19050">
                  <a:noFill/>
                </a:ln>
                <a:solidFill>
                  <a:schemeClr val="bg1"/>
                </a:solidFill>
                <a:effectLst>
                  <a:glow rad="152400">
                    <a:schemeClr val="tx1"/>
                  </a:glow>
                </a:effectLst>
              </a:rPr>
              <a:t>Jesus in the </a:t>
            </a:r>
            <a:br>
              <a:rPr lang="en-US" sz="6500" b="1" dirty="0" smtClean="0">
                <a:ln w="19050">
                  <a:noFill/>
                </a:ln>
                <a:solidFill>
                  <a:schemeClr val="bg1"/>
                </a:solidFill>
                <a:effectLst>
                  <a:glow rad="152400">
                    <a:schemeClr val="tx1"/>
                  </a:glow>
                </a:effectLst>
              </a:rPr>
            </a:br>
            <a:r>
              <a:rPr lang="en-US" sz="6500" b="1" dirty="0" smtClean="0">
                <a:ln w="19050">
                  <a:noFill/>
                </a:ln>
                <a:solidFill>
                  <a:schemeClr val="bg1"/>
                </a:solidFill>
                <a:effectLst>
                  <a:glow rad="152400">
                    <a:schemeClr val="tx1"/>
                  </a:glow>
                </a:effectLst>
              </a:rPr>
              <a:t>Law </a:t>
            </a:r>
            <a:r>
              <a:rPr lang="en-US" sz="5200" b="1" dirty="0" smtClean="0">
                <a:ln w="19050">
                  <a:noFill/>
                </a:ln>
                <a:solidFill>
                  <a:schemeClr val="bg1"/>
                </a:solidFill>
                <a:effectLst>
                  <a:glow rad="152400">
                    <a:schemeClr val="tx1"/>
                  </a:glow>
                </a:effectLst>
              </a:rPr>
              <a:t>AND</a:t>
            </a:r>
            <a:r>
              <a:rPr lang="en-US" sz="6500" b="1" dirty="0" smtClean="0">
                <a:ln w="19050">
                  <a:noFill/>
                </a:ln>
                <a:solidFill>
                  <a:schemeClr val="bg1"/>
                </a:solidFill>
                <a:effectLst>
                  <a:glow rad="152400">
                    <a:schemeClr val="tx1"/>
                  </a:glow>
                </a:effectLst>
              </a:rPr>
              <a:t> Grace</a:t>
            </a:r>
            <a:endParaRPr lang="en-US" sz="65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9063" y="1143000"/>
            <a:ext cx="7257600" cy="238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6453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500"/>
                                        <p:tgtEl>
                                          <p:spTgt spid="102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304801" y="1143000"/>
            <a:ext cx="8534400" cy="3733800"/>
          </a:xfrm>
        </p:spPr>
        <p:txBody>
          <a:bodyPr anchor="ctr">
            <a:noAutofit/>
          </a:bodyPr>
          <a:lstStyle/>
          <a:p>
            <a:pPr marL="0" indent="0" algn="ctr">
              <a:lnSpc>
                <a:spcPct val="75000"/>
              </a:lnSpc>
              <a:spcBef>
                <a:spcPts val="0"/>
              </a:spcBef>
              <a:buNone/>
            </a:pPr>
            <a:r>
              <a:rPr lang="en-US" sz="12000" b="1" dirty="0" smtClean="0">
                <a:ln w="19050">
                  <a:noFill/>
                </a:ln>
                <a:solidFill>
                  <a:srgbClr val="FF0000"/>
                </a:solidFill>
                <a:effectLst>
                  <a:glow rad="50800">
                    <a:schemeClr val="tx1"/>
                  </a:glow>
                </a:effectLst>
              </a:rPr>
              <a:t>Romans </a:t>
            </a:r>
          </a:p>
          <a:p>
            <a:pPr marL="0" indent="0" algn="ctr">
              <a:lnSpc>
                <a:spcPct val="75000"/>
              </a:lnSpc>
              <a:spcBef>
                <a:spcPts val="0"/>
              </a:spcBef>
              <a:buNone/>
            </a:pPr>
            <a:r>
              <a:rPr lang="en-US" sz="12000" b="1" dirty="0" smtClean="0">
                <a:ln w="19050">
                  <a:noFill/>
                </a:ln>
                <a:solidFill>
                  <a:srgbClr val="FF0000"/>
                </a:solidFill>
                <a:effectLst>
                  <a:glow rad="50800">
                    <a:schemeClr val="tx1"/>
                  </a:glow>
                </a:effectLst>
              </a:rPr>
              <a:t>8:1-4</a:t>
            </a:r>
            <a:endParaRPr lang="en-US" sz="12000" b="1" dirty="0">
              <a:ln w="19050">
                <a:noFill/>
              </a:ln>
              <a:solidFill>
                <a:srgbClr val="FF0000"/>
              </a:solidFill>
              <a:effectLst>
                <a:glow rad="50800">
                  <a:schemeClr val="tx1"/>
                </a:glow>
              </a:effectLst>
            </a:endParaRPr>
          </a:p>
        </p:txBody>
      </p:sp>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1312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90501" y="685800"/>
            <a:ext cx="8763000" cy="3810001"/>
          </a:xfrm>
        </p:spPr>
        <p:txBody>
          <a:bodyPr>
            <a:noAutofit/>
          </a:bodyPr>
          <a:lstStyle/>
          <a:p>
            <a:pPr marL="0" indent="0" algn="ctr">
              <a:lnSpc>
                <a:spcPct val="90000"/>
              </a:lnSpc>
              <a:spcBef>
                <a:spcPts val="0"/>
              </a:spcBef>
              <a:buNone/>
            </a:pPr>
            <a:r>
              <a:rPr lang="en-US" sz="5800" b="1" dirty="0" smtClean="0">
                <a:ln w="19050">
                  <a:noFill/>
                </a:ln>
                <a:solidFill>
                  <a:schemeClr val="bg1"/>
                </a:solidFill>
                <a:effectLst>
                  <a:glow rad="152400">
                    <a:schemeClr val="tx1"/>
                  </a:glow>
                </a:effectLst>
              </a:rPr>
              <a:t>The </a:t>
            </a:r>
            <a:r>
              <a:rPr lang="en-US" sz="5800" b="1" dirty="0">
                <a:ln w="19050">
                  <a:noFill/>
                </a:ln>
                <a:solidFill>
                  <a:schemeClr val="bg1"/>
                </a:solidFill>
                <a:effectLst>
                  <a:glow rad="152400">
                    <a:schemeClr val="tx1"/>
                  </a:glow>
                </a:effectLst>
              </a:rPr>
              <a:t>Law is no longer our master but our </a:t>
            </a:r>
            <a:r>
              <a:rPr lang="en-US" sz="5800" b="1" dirty="0" smtClean="0">
                <a:ln w="19050">
                  <a:noFill/>
                </a:ln>
                <a:solidFill>
                  <a:schemeClr val="bg1"/>
                </a:solidFill>
                <a:effectLst>
                  <a:glow rad="152400">
                    <a:schemeClr val="tx1"/>
                  </a:glow>
                </a:effectLst>
              </a:rPr>
              <a:t>servant. </a:t>
            </a:r>
            <a:br>
              <a:rPr lang="en-US" sz="5800" b="1" dirty="0" smtClean="0">
                <a:ln w="19050">
                  <a:noFill/>
                </a:ln>
                <a:solidFill>
                  <a:schemeClr val="bg1"/>
                </a:solidFill>
                <a:effectLst>
                  <a:glow rad="152400">
                    <a:schemeClr val="tx1"/>
                  </a:glow>
                </a:effectLst>
              </a:rPr>
            </a:br>
            <a:r>
              <a:rPr lang="en-US" sz="5800" b="1" dirty="0" smtClean="0">
                <a:ln w="19050">
                  <a:noFill/>
                </a:ln>
                <a:solidFill>
                  <a:schemeClr val="bg1"/>
                </a:solidFill>
                <a:effectLst>
                  <a:glow rad="152400">
                    <a:schemeClr val="tx1"/>
                  </a:glow>
                </a:effectLst>
              </a:rPr>
              <a:t>It </a:t>
            </a:r>
            <a:r>
              <a:rPr lang="en-US" sz="5800" b="1" dirty="0">
                <a:ln w="19050">
                  <a:noFill/>
                </a:ln>
                <a:solidFill>
                  <a:schemeClr val="bg1"/>
                </a:solidFill>
                <a:effectLst>
                  <a:glow rad="152400">
                    <a:schemeClr val="tx1"/>
                  </a:glow>
                </a:effectLst>
              </a:rPr>
              <a:t>reveals to us the heart of our Lord so that we might serve Him out of love rather than out of </a:t>
            </a:r>
            <a:r>
              <a:rPr lang="en-US" sz="5800" b="1" dirty="0" smtClean="0">
                <a:ln w="19050">
                  <a:noFill/>
                </a:ln>
                <a:solidFill>
                  <a:schemeClr val="bg1"/>
                </a:solidFill>
                <a:effectLst>
                  <a:glow rad="152400">
                    <a:schemeClr val="tx1"/>
                  </a:glow>
                </a:effectLst>
              </a:rPr>
              <a:t>bondage</a:t>
            </a:r>
            <a:r>
              <a:rPr lang="en-US" sz="5800" b="1" i="1" dirty="0" smtClean="0">
                <a:ln w="19050">
                  <a:noFill/>
                </a:ln>
                <a:solidFill>
                  <a:schemeClr val="bg1"/>
                </a:solidFill>
                <a:effectLst>
                  <a:glow rad="152400">
                    <a:schemeClr val="tx1"/>
                  </a:glow>
                </a:effectLst>
              </a:rPr>
              <a:t>!</a:t>
            </a:r>
            <a:endParaRPr lang="en-US" sz="5800" b="1" i="1" dirty="0">
              <a:ln w="19050">
                <a:noFill/>
              </a:ln>
              <a:solidFill>
                <a:schemeClr val="bg1"/>
              </a:solidFill>
              <a:effectLst>
                <a:glow rad="152400">
                  <a:schemeClr val="tx1"/>
                </a:glow>
              </a:effectLst>
            </a:endParaRP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691660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2812" y="228600"/>
            <a:ext cx="5478378" cy="5478378"/>
          </a:xfrm>
          <a:prstGeom prst="rect">
            <a:avLst/>
          </a:prstGeom>
        </p:spPr>
      </p:pic>
      <p:sp>
        <p:nvSpPr>
          <p:cNvPr id="2" name="Oval 1"/>
          <p:cNvSpPr/>
          <p:nvPr/>
        </p:nvSpPr>
        <p:spPr>
          <a:xfrm>
            <a:off x="4267201" y="838200"/>
            <a:ext cx="609600" cy="609600"/>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267201" y="4495800"/>
            <a:ext cx="609600" cy="609600"/>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4572001" y="1447800"/>
            <a:ext cx="0" cy="30480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8002" y="4911242"/>
            <a:ext cx="2265946" cy="1812756"/>
          </a:xfrm>
          <a:prstGeom prst="rect">
            <a:avLst/>
          </a:prstGeom>
        </p:spPr>
      </p:pic>
      <p:sp>
        <p:nvSpPr>
          <p:cNvPr id="12" name="TextBox 11"/>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Colors</a:t>
            </a:r>
            <a:endParaRPr lang="en-US" sz="4500" b="1" dirty="0"/>
          </a:p>
        </p:txBody>
      </p:sp>
    </p:spTree>
    <p:extLst>
      <p:ext uri="{BB962C8B-B14F-4D97-AF65-F5344CB8AC3E}">
        <p14:creationId xmlns:p14="http://schemas.microsoft.com/office/powerpoint/2010/main" val="1547694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1000"/>
                                        <p:tgtEl>
                                          <p:spTgt spid="4"/>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par>
                                <p:cTn id="12" presetID="10" presetClass="entr" presetSubtype="0" fill="hold"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1500"/>
                            </p:stCondLst>
                            <p:childTnLst>
                              <p:par>
                                <p:cTn id="19" presetID="10" presetClass="entr" presetSubtype="0" fill="hold" grpId="0" nodeType="after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itle 2"/>
          <p:cNvSpPr txBox="1">
            <a:spLocks/>
          </p:cNvSpPr>
          <p:nvPr/>
        </p:nvSpPr>
        <p:spPr>
          <a:xfrm>
            <a:off x="4035188" y="1226999"/>
            <a:ext cx="4572000" cy="1371599"/>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0500" b="1" dirty="0" smtClean="0">
                <a:solidFill>
                  <a:srgbClr val="0FAD00"/>
                </a:solidFill>
                <a:effectLst>
                  <a:glow>
                    <a:schemeClr val="tx1"/>
                  </a:glow>
                </a:effectLst>
              </a:rPr>
              <a:t>LAW</a:t>
            </a:r>
          </a:p>
          <a:p>
            <a:r>
              <a:rPr lang="en-US" sz="10500" b="1" dirty="0" smtClean="0">
                <a:solidFill>
                  <a:srgbClr val="FF0000"/>
                </a:solidFill>
                <a:effectLst>
                  <a:glow>
                    <a:schemeClr val="tx1"/>
                  </a:glow>
                </a:effectLst>
              </a:rPr>
              <a:t>GRACE</a:t>
            </a:r>
            <a:r>
              <a:rPr lang="en-US" sz="10500" b="1" dirty="0" smtClean="0">
                <a:effectLst>
                  <a:glow>
                    <a:schemeClr val="tx1"/>
                  </a:glow>
                </a:effectLst>
              </a:rPr>
              <a:t/>
            </a:r>
            <a:br>
              <a:rPr lang="en-US" sz="10500" b="1" dirty="0" smtClean="0">
                <a:effectLst>
                  <a:glow>
                    <a:schemeClr val="tx1"/>
                  </a:glow>
                </a:effectLst>
              </a:rPr>
            </a:br>
            <a:endParaRPr lang="en-US" sz="10500" b="1" dirty="0">
              <a:solidFill>
                <a:srgbClr val="FF0000"/>
              </a:solidFill>
              <a:effectLst>
                <a:glow>
                  <a:schemeClr val="tx1"/>
                </a:glow>
              </a:effectLst>
            </a:endParaRPr>
          </a:p>
        </p:txBody>
      </p:sp>
    </p:spTree>
    <p:extLst>
      <p:ext uri="{BB962C8B-B14F-4D97-AF65-F5344CB8AC3E}">
        <p14:creationId xmlns:p14="http://schemas.microsoft.com/office/powerpoint/2010/main" val="1443624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ctrTitle"/>
          </p:nvPr>
        </p:nvSpPr>
        <p:spPr>
          <a:xfrm>
            <a:off x="4035188" y="1226999"/>
            <a:ext cx="4572000" cy="1371599"/>
          </a:xfrm>
        </p:spPr>
        <p:txBody>
          <a:bodyPr anchor="t">
            <a:noAutofit/>
          </a:bodyPr>
          <a:lstStyle/>
          <a:p>
            <a:r>
              <a:rPr lang="en-US" sz="10500" b="1" dirty="0" smtClean="0">
                <a:solidFill>
                  <a:srgbClr val="0FAD00"/>
                </a:solidFill>
                <a:effectLst>
                  <a:glow>
                    <a:schemeClr val="tx1"/>
                  </a:glow>
                </a:effectLst>
              </a:rPr>
              <a:t>LAW</a:t>
            </a:r>
            <a:r>
              <a:rPr lang="en-US" sz="10500" b="1" dirty="0" smtClean="0">
                <a:effectLst>
                  <a:glow>
                    <a:schemeClr val="tx1"/>
                  </a:glow>
                </a:effectLst>
              </a:rPr>
              <a:t/>
            </a:r>
            <a:br>
              <a:rPr lang="en-US" sz="10500" b="1" dirty="0" smtClean="0">
                <a:effectLst>
                  <a:glow>
                    <a:schemeClr val="tx1"/>
                  </a:glow>
                </a:effectLst>
              </a:rPr>
            </a:br>
            <a:endParaRPr lang="en-US" sz="10500" b="1" dirty="0">
              <a:solidFill>
                <a:srgbClr val="FF0000"/>
              </a:solidFill>
              <a:effectLst>
                <a:glow>
                  <a:schemeClr val="tx1"/>
                </a:glow>
              </a:effectLst>
            </a:endParaRPr>
          </a:p>
        </p:txBody>
      </p:sp>
      <p:sp>
        <p:nvSpPr>
          <p:cNvPr id="2" name="Rectangle 1"/>
          <p:cNvSpPr/>
          <p:nvPr/>
        </p:nvSpPr>
        <p:spPr>
          <a:xfrm>
            <a:off x="225188" y="2936317"/>
            <a:ext cx="3429000" cy="1338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6"/>
          <p:cNvSpPr>
            <a:spLocks noGrp="1"/>
          </p:cNvSpPr>
          <p:nvPr>
            <p:ph type="subTitle" idx="1"/>
          </p:nvPr>
        </p:nvSpPr>
        <p:spPr>
          <a:xfrm>
            <a:off x="0" y="3200400"/>
            <a:ext cx="9143999" cy="2590800"/>
          </a:xfrm>
        </p:spPr>
        <p:txBody>
          <a:bodyPr>
            <a:noAutofit/>
          </a:bodyPr>
          <a:lstStyle/>
          <a:p>
            <a:pPr>
              <a:lnSpc>
                <a:spcPct val="80000"/>
              </a:lnSpc>
              <a:spcBef>
                <a:spcPts val="0"/>
              </a:spcBef>
            </a:pPr>
            <a:r>
              <a:rPr lang="en-US" sz="4450" b="1" dirty="0">
                <a:solidFill>
                  <a:srgbClr val="0FAD00"/>
                </a:solidFill>
              </a:rPr>
              <a:t>The Law is God's instructions concerning the moral, social, and spiritual behavior of </a:t>
            </a:r>
            <a:r>
              <a:rPr lang="en-US" sz="4450" b="1" dirty="0" smtClean="0">
                <a:solidFill>
                  <a:srgbClr val="0FAD00"/>
                </a:solidFill>
              </a:rPr>
              <a:t>His </a:t>
            </a:r>
            <a:r>
              <a:rPr lang="en-US" sz="4450" b="1" dirty="0">
                <a:solidFill>
                  <a:srgbClr val="0FAD00"/>
                </a:solidFill>
              </a:rPr>
              <a:t>people found in the first five books of the Bible. </a:t>
            </a:r>
          </a:p>
        </p:txBody>
      </p:sp>
    </p:spTree>
    <p:extLst>
      <p:ext uri="{BB962C8B-B14F-4D97-AF65-F5344CB8AC3E}">
        <p14:creationId xmlns:p14="http://schemas.microsoft.com/office/powerpoint/2010/main" val="1057447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ctrTitle"/>
          </p:nvPr>
        </p:nvSpPr>
        <p:spPr>
          <a:xfrm>
            <a:off x="4035188" y="1226999"/>
            <a:ext cx="4572000" cy="1371599"/>
          </a:xfrm>
        </p:spPr>
        <p:txBody>
          <a:bodyPr anchor="t">
            <a:noAutofit/>
          </a:bodyPr>
          <a:lstStyle/>
          <a:p>
            <a:r>
              <a:rPr lang="en-US" sz="10500" b="1" dirty="0" smtClean="0">
                <a:solidFill>
                  <a:srgbClr val="0FAD00"/>
                </a:solidFill>
                <a:effectLst>
                  <a:glow>
                    <a:schemeClr val="tx1"/>
                  </a:glow>
                </a:effectLst>
              </a:rPr>
              <a:t>LAW</a:t>
            </a:r>
            <a:r>
              <a:rPr lang="en-US" sz="10500" b="1" dirty="0" smtClean="0">
                <a:effectLst>
                  <a:glow>
                    <a:schemeClr val="tx1"/>
                  </a:glow>
                </a:effectLst>
              </a:rPr>
              <a:t/>
            </a:r>
            <a:br>
              <a:rPr lang="en-US" sz="10500" b="1" dirty="0" smtClean="0">
                <a:effectLst>
                  <a:glow>
                    <a:schemeClr val="tx1"/>
                  </a:glow>
                </a:effectLst>
              </a:rPr>
            </a:br>
            <a:endParaRPr lang="en-US" sz="10500" b="1" dirty="0">
              <a:solidFill>
                <a:srgbClr val="FF0000"/>
              </a:solidFill>
              <a:effectLst>
                <a:glow>
                  <a:schemeClr val="tx1"/>
                </a:glow>
              </a:effectLst>
            </a:endParaRPr>
          </a:p>
        </p:txBody>
      </p:sp>
      <p:sp>
        <p:nvSpPr>
          <p:cNvPr id="2" name="Rectangle 1"/>
          <p:cNvSpPr/>
          <p:nvPr/>
        </p:nvSpPr>
        <p:spPr>
          <a:xfrm>
            <a:off x="225188" y="2936317"/>
            <a:ext cx="3429000" cy="1338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6"/>
          <p:cNvSpPr>
            <a:spLocks noGrp="1"/>
          </p:cNvSpPr>
          <p:nvPr>
            <p:ph type="subTitle" idx="1"/>
          </p:nvPr>
        </p:nvSpPr>
        <p:spPr>
          <a:xfrm>
            <a:off x="304800" y="3048000"/>
            <a:ext cx="8534400" cy="2743200"/>
          </a:xfrm>
        </p:spPr>
        <p:txBody>
          <a:bodyPr>
            <a:noAutofit/>
          </a:bodyPr>
          <a:lstStyle/>
          <a:p>
            <a:pPr>
              <a:lnSpc>
                <a:spcPct val="80000"/>
              </a:lnSpc>
              <a:spcBef>
                <a:spcPts val="0"/>
              </a:spcBef>
            </a:pPr>
            <a:r>
              <a:rPr lang="en-US" sz="4300" b="1" dirty="0">
                <a:solidFill>
                  <a:srgbClr val="0FAD00"/>
                </a:solidFill>
              </a:rPr>
              <a:t>It was a covenant of works between God and man and was (and is) </a:t>
            </a:r>
            <a:br>
              <a:rPr lang="en-US" sz="4300" b="1" dirty="0">
                <a:solidFill>
                  <a:srgbClr val="0FAD00"/>
                </a:solidFill>
              </a:rPr>
            </a:br>
            <a:r>
              <a:rPr lang="en-US" sz="4300" b="1" dirty="0">
                <a:solidFill>
                  <a:srgbClr val="0FAD00"/>
                </a:solidFill>
              </a:rPr>
              <a:t>unable to deliver us into eternal fellowship with the Lord because </a:t>
            </a:r>
            <a:br>
              <a:rPr lang="en-US" sz="4300" b="1" dirty="0">
                <a:solidFill>
                  <a:srgbClr val="0FAD00"/>
                </a:solidFill>
              </a:rPr>
            </a:br>
            <a:r>
              <a:rPr lang="en-US" sz="4300" b="1" dirty="0">
                <a:solidFill>
                  <a:srgbClr val="0FAD00"/>
                </a:solidFill>
              </a:rPr>
              <a:t>of man's inability to keep it. </a:t>
            </a:r>
          </a:p>
        </p:txBody>
      </p:sp>
    </p:spTree>
    <p:extLst>
      <p:ext uri="{BB962C8B-B14F-4D97-AF65-F5344CB8AC3E}">
        <p14:creationId xmlns:p14="http://schemas.microsoft.com/office/powerpoint/2010/main" val="223528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ctrTitle"/>
          </p:nvPr>
        </p:nvSpPr>
        <p:spPr>
          <a:xfrm>
            <a:off x="4035188" y="1226999"/>
            <a:ext cx="4572000" cy="1371599"/>
          </a:xfrm>
        </p:spPr>
        <p:txBody>
          <a:bodyPr anchor="t">
            <a:noAutofit/>
          </a:bodyPr>
          <a:lstStyle/>
          <a:p>
            <a:r>
              <a:rPr lang="en-US" sz="10500" b="1" dirty="0" smtClean="0">
                <a:solidFill>
                  <a:srgbClr val="0FAD00"/>
                </a:solidFill>
                <a:effectLst>
                  <a:glow>
                    <a:schemeClr val="tx1"/>
                  </a:glow>
                </a:effectLst>
              </a:rPr>
              <a:t>LAW</a:t>
            </a:r>
            <a:r>
              <a:rPr lang="en-US" sz="10500" b="1" dirty="0" smtClean="0">
                <a:effectLst>
                  <a:glow>
                    <a:schemeClr val="tx1"/>
                  </a:glow>
                </a:effectLst>
              </a:rPr>
              <a:t/>
            </a:r>
            <a:br>
              <a:rPr lang="en-US" sz="10500" b="1" dirty="0" smtClean="0">
                <a:effectLst>
                  <a:glow>
                    <a:schemeClr val="tx1"/>
                  </a:glow>
                </a:effectLst>
              </a:rPr>
            </a:br>
            <a:endParaRPr lang="en-US" sz="10500" b="1" dirty="0">
              <a:solidFill>
                <a:srgbClr val="FF0000"/>
              </a:solidFill>
              <a:effectLst>
                <a:glow>
                  <a:schemeClr val="tx1"/>
                </a:glow>
              </a:effectLst>
            </a:endParaRPr>
          </a:p>
        </p:txBody>
      </p:sp>
      <p:sp>
        <p:nvSpPr>
          <p:cNvPr id="2" name="Rectangle 1"/>
          <p:cNvSpPr/>
          <p:nvPr/>
        </p:nvSpPr>
        <p:spPr>
          <a:xfrm>
            <a:off x="225188" y="2936317"/>
            <a:ext cx="3429000" cy="1338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6"/>
          <p:cNvSpPr>
            <a:spLocks noGrp="1"/>
          </p:cNvSpPr>
          <p:nvPr>
            <p:ph type="subTitle" idx="1"/>
          </p:nvPr>
        </p:nvSpPr>
        <p:spPr>
          <a:xfrm>
            <a:off x="304800" y="3048000"/>
            <a:ext cx="8534400" cy="2743200"/>
          </a:xfrm>
        </p:spPr>
        <p:txBody>
          <a:bodyPr>
            <a:noAutofit/>
          </a:bodyPr>
          <a:lstStyle/>
          <a:p>
            <a:pPr>
              <a:lnSpc>
                <a:spcPct val="80000"/>
              </a:lnSpc>
              <a:spcBef>
                <a:spcPts val="0"/>
              </a:spcBef>
            </a:pPr>
            <a:r>
              <a:rPr lang="en-US" sz="4300" b="1" dirty="0">
                <a:solidFill>
                  <a:srgbClr val="0FAD00"/>
                </a:solidFill>
              </a:rPr>
              <a:t>The Law is a difficult taskmaster because it requires that we maintain a perfect standard of moral behavior; and then when we fail, </a:t>
            </a:r>
            <a:r>
              <a:rPr lang="en-US" sz="4300" b="1" dirty="0" smtClean="0">
                <a:solidFill>
                  <a:srgbClr val="0FAD00"/>
                </a:solidFill>
              </a:rPr>
              <a:t/>
            </a:r>
            <a:br>
              <a:rPr lang="en-US" sz="4300" b="1" dirty="0" smtClean="0">
                <a:solidFill>
                  <a:srgbClr val="0FAD00"/>
                </a:solidFill>
              </a:rPr>
            </a:br>
            <a:r>
              <a:rPr lang="en-US" sz="4300" b="1" dirty="0" smtClean="0">
                <a:solidFill>
                  <a:srgbClr val="0FAD00"/>
                </a:solidFill>
              </a:rPr>
              <a:t>the </a:t>
            </a:r>
            <a:r>
              <a:rPr lang="en-US" sz="4300" b="1" dirty="0">
                <a:solidFill>
                  <a:srgbClr val="0FAD00"/>
                </a:solidFill>
              </a:rPr>
              <a:t>Law condemns us to </a:t>
            </a:r>
            <a:r>
              <a:rPr lang="en-US" sz="4300" b="1" dirty="0">
                <a:solidFill>
                  <a:schemeClr val="tx1"/>
                </a:solidFill>
              </a:rPr>
              <a:t>death</a:t>
            </a:r>
            <a:r>
              <a:rPr lang="en-US" sz="4300" b="1" dirty="0">
                <a:solidFill>
                  <a:srgbClr val="0FAD00"/>
                </a:solidFill>
              </a:rPr>
              <a:t>.</a:t>
            </a:r>
          </a:p>
        </p:txBody>
      </p:sp>
    </p:spTree>
    <p:extLst>
      <p:ext uri="{BB962C8B-B14F-4D97-AF65-F5344CB8AC3E}">
        <p14:creationId xmlns:p14="http://schemas.microsoft.com/office/powerpoint/2010/main" val="2264666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70801" y="178120"/>
            <a:ext cx="3171600" cy="985270"/>
          </a:xfrm>
          <a:prstGeom prst="rect">
            <a:avLst/>
          </a:prstGeom>
          <a:noFill/>
        </p:spPr>
        <p:txBody>
          <a:bodyPr wrap="square" rtlCol="0">
            <a:spAutoFit/>
          </a:bodyPr>
          <a:lstStyle/>
          <a:p>
            <a:pPr algn="r">
              <a:lnSpc>
                <a:spcPct val="70000"/>
              </a:lnSpc>
            </a:pPr>
            <a:r>
              <a:rPr lang="en-US" sz="3500" b="1" dirty="0" smtClean="0"/>
              <a:t>Complementary </a:t>
            </a:r>
            <a:r>
              <a:rPr lang="en-US" sz="4500" b="1" dirty="0" smtClean="0"/>
              <a:t>Roles</a:t>
            </a:r>
            <a:endParaRPr lang="en-US" sz="45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8" y="1607999"/>
            <a:ext cx="3249760" cy="2594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ctrTitle"/>
          </p:nvPr>
        </p:nvSpPr>
        <p:spPr>
          <a:xfrm>
            <a:off x="4035188" y="1226999"/>
            <a:ext cx="4572000" cy="1371599"/>
          </a:xfrm>
        </p:spPr>
        <p:txBody>
          <a:bodyPr anchor="t">
            <a:noAutofit/>
          </a:bodyPr>
          <a:lstStyle/>
          <a:p>
            <a:r>
              <a:rPr lang="en-US" sz="10500" b="1" dirty="0" smtClean="0">
                <a:solidFill>
                  <a:srgbClr val="FF0000"/>
                </a:solidFill>
                <a:effectLst>
                  <a:glow>
                    <a:schemeClr val="tx1"/>
                  </a:glow>
                </a:effectLst>
              </a:rPr>
              <a:t>GRACE</a:t>
            </a:r>
            <a:r>
              <a:rPr lang="en-US" sz="10500" b="1" dirty="0" smtClean="0">
                <a:effectLst>
                  <a:glow>
                    <a:schemeClr val="tx1"/>
                  </a:glow>
                </a:effectLst>
              </a:rPr>
              <a:t/>
            </a:r>
            <a:br>
              <a:rPr lang="en-US" sz="10500" b="1" dirty="0" smtClean="0">
                <a:effectLst>
                  <a:glow>
                    <a:schemeClr val="tx1"/>
                  </a:glow>
                </a:effectLst>
              </a:rPr>
            </a:br>
            <a:endParaRPr lang="en-US" sz="10500" b="1" dirty="0">
              <a:solidFill>
                <a:srgbClr val="FF0000"/>
              </a:solidFill>
              <a:effectLst>
                <a:glow>
                  <a:schemeClr val="tx1"/>
                </a:glow>
              </a:effectLst>
            </a:endParaRPr>
          </a:p>
        </p:txBody>
      </p:sp>
      <p:sp>
        <p:nvSpPr>
          <p:cNvPr id="2" name="Rectangle 1"/>
          <p:cNvSpPr/>
          <p:nvPr/>
        </p:nvSpPr>
        <p:spPr>
          <a:xfrm>
            <a:off x="225188" y="2936317"/>
            <a:ext cx="3429000" cy="1338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6"/>
          <p:cNvSpPr>
            <a:spLocks noGrp="1"/>
          </p:cNvSpPr>
          <p:nvPr>
            <p:ph type="subTitle" idx="1"/>
          </p:nvPr>
        </p:nvSpPr>
        <p:spPr>
          <a:xfrm>
            <a:off x="304800" y="3124200"/>
            <a:ext cx="8534400" cy="2667000"/>
          </a:xfrm>
        </p:spPr>
        <p:txBody>
          <a:bodyPr>
            <a:noAutofit/>
          </a:bodyPr>
          <a:lstStyle/>
          <a:p>
            <a:pPr>
              <a:lnSpc>
                <a:spcPct val="80000"/>
              </a:lnSpc>
              <a:spcBef>
                <a:spcPts val="0"/>
              </a:spcBef>
            </a:pPr>
            <a:r>
              <a:rPr lang="en-US" sz="4800" b="1" dirty="0">
                <a:solidFill>
                  <a:srgbClr val="FF0000"/>
                </a:solidFill>
              </a:rPr>
              <a:t>Grace is unmerited favor. It is God's free action for the benefit of his people. It is different than justice and </a:t>
            </a:r>
            <a:r>
              <a:rPr lang="en-US" sz="4800" b="1" dirty="0" smtClean="0">
                <a:solidFill>
                  <a:srgbClr val="FF0000"/>
                </a:solidFill>
              </a:rPr>
              <a:t>mercy:</a:t>
            </a:r>
            <a:endParaRPr lang="en-US" sz="4800" b="1" dirty="0">
              <a:solidFill>
                <a:srgbClr val="FF0000"/>
              </a:solidFill>
            </a:endParaRPr>
          </a:p>
        </p:txBody>
      </p:sp>
    </p:spTree>
    <p:extLst>
      <p:ext uri="{BB962C8B-B14F-4D97-AF65-F5344CB8AC3E}">
        <p14:creationId xmlns:p14="http://schemas.microsoft.com/office/powerpoint/2010/main" val="3086420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5992</TotalTime>
  <Words>492</Words>
  <Application>Microsoft Office PowerPoint</Application>
  <PresentationFormat>On-screen Show (4:3)</PresentationFormat>
  <Paragraphs>66</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PowerPoint Presentation</vt:lpstr>
      <vt:lpstr>PowerPoint Presentation</vt:lpstr>
      <vt:lpstr>PowerPoint Presentation</vt:lpstr>
      <vt:lpstr>PowerPoint Presentation</vt:lpstr>
      <vt:lpstr>PowerPoint Presentation</vt:lpstr>
      <vt:lpstr>LAW </vt:lpstr>
      <vt:lpstr>LAW </vt:lpstr>
      <vt:lpstr>LAW </vt:lpstr>
      <vt:lpstr>GRACE </vt:lpstr>
      <vt:lpstr>GRACE </vt:lpstr>
      <vt:lpstr>GRACE </vt:lpstr>
      <vt:lpstr>The old written covenant ends in death; but under the new covenant, the Spirit gives life. (2 Cor 3:6 NLT)</vt:lpstr>
      <vt:lpstr>THE LAW</vt:lpstr>
      <vt:lpstr>PowerPoint Presentation</vt:lpstr>
      <vt:lpstr>PowerPoint Presentation</vt:lpstr>
      <vt:lpstr>PowerPoint Presentation</vt:lpstr>
      <vt:lpstr>Romans 7:10</vt:lpstr>
      <vt:lpstr>PowerPoint Presentation</vt:lpstr>
      <vt:lpstr>How could a loving God…?</vt:lpstr>
      <vt:lpstr>How could a loving God…?</vt:lpstr>
      <vt:lpstr>How could a loving God…?</vt:lpstr>
      <vt:lpstr>How could a loving God…?</vt:lpstr>
      <vt:lpstr>How could a loving God…?</vt:lpstr>
      <vt:lpstr>How could a loving God…?</vt:lpstr>
      <vt:lpstr>How could a loving God…?</vt:lpstr>
      <vt:lpstr>How could a loving God…?</vt:lpstr>
      <vt:lpstr>How could a loving God…?</vt:lpstr>
      <vt:lpstr>How could a loving God…?</vt:lpstr>
      <vt:lpstr>How could a loving God…?</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McCracken</dc:creator>
  <cp:lastModifiedBy>Shawn</cp:lastModifiedBy>
  <cp:revision>129</cp:revision>
  <dcterms:created xsi:type="dcterms:W3CDTF">2014-11-24T15:05:13Z</dcterms:created>
  <dcterms:modified xsi:type="dcterms:W3CDTF">2014-12-21T12:04:51Z</dcterms:modified>
</cp:coreProperties>
</file>