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1" r:id="rId3"/>
    <p:sldId id="295" r:id="rId4"/>
    <p:sldId id="294" r:id="rId5"/>
    <p:sldId id="286" r:id="rId6"/>
    <p:sldId id="263" r:id="rId7"/>
    <p:sldId id="290" r:id="rId8"/>
    <p:sldId id="292" r:id="rId9"/>
    <p:sldId id="296" r:id="rId10"/>
    <p:sldId id="271" r:id="rId11"/>
    <p:sldId id="300" r:id="rId12"/>
    <p:sldId id="299" r:id="rId13"/>
    <p:sldId id="266" r:id="rId14"/>
    <p:sldId id="265" r:id="rId15"/>
    <p:sldId id="297" r:id="rId16"/>
    <p:sldId id="309" r:id="rId17"/>
    <p:sldId id="302" r:id="rId18"/>
    <p:sldId id="301" r:id="rId19"/>
    <p:sldId id="304" r:id="rId20"/>
    <p:sldId id="305" r:id="rId21"/>
    <p:sldId id="306" r:id="rId22"/>
    <p:sldId id="303" r:id="rId23"/>
    <p:sldId id="308" r:id="rId24"/>
    <p:sldId id="307" r:id="rId25"/>
    <p:sldId id="298" r:id="rId26"/>
    <p:sldId id="293"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6" autoAdjust="0"/>
    <p:restoredTop sz="94660"/>
  </p:normalViewPr>
  <p:slideViewPr>
    <p:cSldViewPr>
      <p:cViewPr varScale="1">
        <p:scale>
          <a:sx n="128" d="100"/>
          <a:sy n="128" d="100"/>
        </p:scale>
        <p:origin x="-84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07893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363087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71791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16274-212D-4E4D-B888-9E88535344BA}"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83689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16274-212D-4E4D-B888-9E88535344BA}" type="datetimeFigureOut">
              <a:rPr lang="en-US" smtClean="0"/>
              <a:t>12/22/2013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69612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16274-212D-4E4D-B888-9E88535344BA}"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13140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16274-212D-4E4D-B888-9E88535344BA}" type="datetimeFigureOut">
              <a:rPr lang="en-US" smtClean="0"/>
              <a:t>12/22/2013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4148227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16274-212D-4E4D-B888-9E88535344BA}" type="datetimeFigureOut">
              <a:rPr lang="en-US" smtClean="0"/>
              <a:t>12/22/2013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5791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16274-212D-4E4D-B888-9E88535344BA}" type="datetimeFigureOut">
              <a:rPr lang="en-US" smtClean="0"/>
              <a:t>12/22/2013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97785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2938756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16274-212D-4E4D-B888-9E88535344BA}" type="datetimeFigureOut">
              <a:rPr lang="en-US" smtClean="0"/>
              <a:t>12/22/2013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9EADB4-0B6C-4072-BD6D-6E3EA7A382A7}" type="slidenum">
              <a:rPr lang="en-US" smtClean="0"/>
              <a:t>‹#›</a:t>
            </a:fld>
            <a:endParaRPr lang="en-US"/>
          </a:p>
        </p:txBody>
      </p:sp>
    </p:spTree>
    <p:extLst>
      <p:ext uri="{BB962C8B-B14F-4D97-AF65-F5344CB8AC3E}">
        <p14:creationId xmlns:p14="http://schemas.microsoft.com/office/powerpoint/2010/main" val="3373861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16274-212D-4E4D-B888-9E88535344BA}" type="datetimeFigureOut">
              <a:rPr lang="en-US" smtClean="0"/>
              <a:t>12/22/2013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EADB4-0B6C-4072-BD6D-6E3EA7A382A7}" type="slidenum">
              <a:rPr lang="en-US" smtClean="0"/>
              <a:t>‹#›</a:t>
            </a:fld>
            <a:endParaRPr lang="en-US"/>
          </a:p>
        </p:txBody>
      </p:sp>
    </p:spTree>
    <p:extLst>
      <p:ext uri="{BB962C8B-B14F-4D97-AF65-F5344CB8AC3E}">
        <p14:creationId xmlns:p14="http://schemas.microsoft.com/office/powerpoint/2010/main" val="1414953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351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was God Incarnate</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457200" y="1143000"/>
            <a:ext cx="8521890" cy="3810000"/>
          </a:xfrm>
        </p:spPr>
        <p:txBody>
          <a:bodyPr>
            <a:noAutofit/>
          </a:bodyPr>
          <a:lstStyle/>
          <a:p>
            <a:pPr marL="0" indent="0">
              <a:lnSpc>
                <a:spcPct val="90000"/>
              </a:lnSpc>
              <a:spcBef>
                <a:spcPts val="0"/>
              </a:spcBef>
              <a:spcAft>
                <a:spcPts val="600"/>
              </a:spcAft>
              <a:buNone/>
            </a:pPr>
            <a:r>
              <a:rPr lang="en-US" sz="4000" b="1" dirty="0">
                <a:ln w="12700">
                  <a:solidFill>
                    <a:schemeClr val="tx1"/>
                  </a:solidFill>
                </a:ln>
                <a:solidFill>
                  <a:schemeClr val="bg1"/>
                </a:solidFill>
              </a:rPr>
              <a:t>A</a:t>
            </a:r>
            <a:r>
              <a:rPr lang="en-US" sz="4000" b="1" dirty="0" smtClean="0">
                <a:ln w="12700">
                  <a:solidFill>
                    <a:schemeClr val="tx1"/>
                  </a:solidFill>
                </a:ln>
                <a:solidFill>
                  <a:schemeClr val="bg1"/>
                </a:solidFill>
              </a:rPr>
              <a:t>ll </a:t>
            </a:r>
            <a:r>
              <a:rPr lang="en-US" sz="4000" b="1" dirty="0">
                <a:ln w="12700">
                  <a:solidFill>
                    <a:schemeClr val="tx1"/>
                  </a:solidFill>
                </a:ln>
                <a:solidFill>
                  <a:schemeClr val="bg1"/>
                </a:solidFill>
              </a:rPr>
              <a:t>the qualities and powers that are in </a:t>
            </a:r>
            <a:r>
              <a:rPr lang="en-US" sz="4000" b="1" dirty="0" smtClean="0">
                <a:ln w="12700">
                  <a:solidFill>
                    <a:schemeClr val="tx1"/>
                  </a:solidFill>
                </a:ln>
                <a:solidFill>
                  <a:schemeClr val="bg1"/>
                </a:solidFill>
              </a:rPr>
              <a:t>us as humans, </a:t>
            </a:r>
            <a:r>
              <a:rPr lang="en-US" sz="4000" b="1" dirty="0">
                <a:ln w="12700">
                  <a:solidFill>
                    <a:schemeClr val="tx1"/>
                  </a:solidFill>
                </a:ln>
                <a:solidFill>
                  <a:schemeClr val="bg1"/>
                </a:solidFill>
              </a:rPr>
              <a:t>as well as all the qualities and powers that are in God, were, are, and ever will be </a:t>
            </a:r>
            <a:r>
              <a:rPr lang="en-US" sz="4000" b="1" dirty="0" smtClean="0">
                <a:ln w="12700">
                  <a:solidFill>
                    <a:schemeClr val="tx1"/>
                  </a:solidFill>
                </a:ln>
                <a:solidFill>
                  <a:schemeClr val="bg1"/>
                </a:solidFill>
              </a:rPr>
              <a:t>distinguishably </a:t>
            </a:r>
            <a:r>
              <a:rPr lang="en-US" sz="4000" b="1" dirty="0">
                <a:ln w="12700">
                  <a:solidFill>
                    <a:schemeClr val="tx1"/>
                  </a:solidFill>
                </a:ln>
                <a:solidFill>
                  <a:schemeClr val="bg1"/>
                </a:solidFill>
              </a:rPr>
              <a:t>present in the one person of </a:t>
            </a:r>
            <a:r>
              <a:rPr lang="en-US" sz="4000" b="1" dirty="0" smtClean="0">
                <a:ln w="12700">
                  <a:solidFill>
                    <a:schemeClr val="tx1"/>
                  </a:solidFill>
                </a:ln>
                <a:solidFill>
                  <a:schemeClr val="bg1"/>
                </a:solidFill>
              </a:rPr>
              <a:t>Jesus Christ. </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55332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Fully God</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pPr>
              <a:lnSpc>
                <a:spcPct val="90000"/>
              </a:lnSpc>
              <a:spcBef>
                <a:spcPts val="0"/>
              </a:spcBef>
              <a:spcAft>
                <a:spcPts val="600"/>
              </a:spcAft>
            </a:pPr>
            <a:r>
              <a:rPr lang="en-US" sz="3600" b="1" dirty="0" smtClean="0">
                <a:ln w="15875">
                  <a:solidFill>
                    <a:schemeClr val="tx1"/>
                  </a:solidFill>
                </a:ln>
                <a:solidFill>
                  <a:srgbClr val="FFFF00"/>
                </a:solidFill>
              </a:rPr>
              <a:t>Omnipotence</a:t>
            </a:r>
            <a:r>
              <a:rPr lang="en-US" sz="3600" b="1" dirty="0" smtClean="0">
                <a:ln w="15875">
                  <a:solidFill>
                    <a:schemeClr val="tx1"/>
                  </a:solidFill>
                </a:ln>
                <a:solidFill>
                  <a:schemeClr val="bg1"/>
                </a:solidFill>
              </a:rPr>
              <a:t> – Jesus calmed the storm</a:t>
            </a:r>
          </a:p>
          <a:p>
            <a:pPr>
              <a:lnSpc>
                <a:spcPct val="90000"/>
              </a:lnSpc>
              <a:spcBef>
                <a:spcPts val="0"/>
              </a:spcBef>
              <a:spcAft>
                <a:spcPts val="600"/>
              </a:spcAft>
            </a:pPr>
            <a:r>
              <a:rPr lang="en-US" sz="3600" b="1" dirty="0" smtClean="0">
                <a:ln w="15875">
                  <a:solidFill>
                    <a:schemeClr val="tx1"/>
                  </a:solidFill>
                </a:ln>
                <a:solidFill>
                  <a:srgbClr val="FFFF00"/>
                </a:solidFill>
              </a:rPr>
              <a:t>Omniscience</a:t>
            </a:r>
            <a:r>
              <a:rPr lang="en-US" sz="3600" b="1" dirty="0" smtClean="0">
                <a:ln w="15875">
                  <a:solidFill>
                    <a:schemeClr val="tx1"/>
                  </a:solidFill>
                </a:ln>
                <a:solidFill>
                  <a:schemeClr val="bg1"/>
                </a:solidFill>
              </a:rPr>
              <a:t> – Jesus could read people’s thoughts</a:t>
            </a:r>
          </a:p>
          <a:p>
            <a:pPr>
              <a:lnSpc>
                <a:spcPct val="90000"/>
              </a:lnSpc>
              <a:spcBef>
                <a:spcPts val="0"/>
              </a:spcBef>
              <a:spcAft>
                <a:spcPts val="600"/>
              </a:spcAft>
            </a:pPr>
            <a:r>
              <a:rPr lang="en-US" sz="3600" b="1" dirty="0" smtClean="0">
                <a:ln w="15875">
                  <a:solidFill>
                    <a:schemeClr val="tx1"/>
                  </a:solidFill>
                </a:ln>
                <a:solidFill>
                  <a:srgbClr val="FFFF00"/>
                </a:solidFill>
              </a:rPr>
              <a:t>Sovereignty</a:t>
            </a:r>
            <a:r>
              <a:rPr lang="en-US" sz="3600" b="1" dirty="0" smtClean="0">
                <a:ln w="15875">
                  <a:solidFill>
                    <a:schemeClr val="tx1"/>
                  </a:solidFill>
                </a:ln>
                <a:solidFill>
                  <a:schemeClr val="bg1"/>
                </a:solidFill>
              </a:rPr>
              <a:t> – Jesus forgave sins (Mark 2:5-7)</a:t>
            </a:r>
          </a:p>
          <a:p>
            <a:pPr>
              <a:lnSpc>
                <a:spcPct val="90000"/>
              </a:lnSpc>
              <a:spcBef>
                <a:spcPts val="0"/>
              </a:spcBef>
              <a:spcAft>
                <a:spcPts val="600"/>
              </a:spcAft>
            </a:pPr>
            <a:r>
              <a:rPr lang="en-US" b="1" dirty="0" smtClean="0">
                <a:ln w="15875">
                  <a:solidFill>
                    <a:schemeClr val="tx1"/>
                  </a:solidFill>
                </a:ln>
                <a:solidFill>
                  <a:srgbClr val="FFFF00"/>
                </a:solidFill>
              </a:rPr>
              <a:t>Immortality</a:t>
            </a:r>
            <a:r>
              <a:rPr lang="en-US" b="1" dirty="0" smtClean="0">
                <a:ln w="15875">
                  <a:solidFill>
                    <a:schemeClr val="tx1"/>
                  </a:solidFill>
                </a:ln>
                <a:solidFill>
                  <a:schemeClr val="bg1"/>
                </a:solidFill>
              </a:rPr>
              <a:t> – Jesus predicted his own resurrection</a:t>
            </a:r>
          </a:p>
          <a:p>
            <a:pPr>
              <a:lnSpc>
                <a:spcPct val="90000"/>
              </a:lnSpc>
              <a:spcBef>
                <a:spcPts val="0"/>
              </a:spcBef>
              <a:spcAft>
                <a:spcPts val="600"/>
              </a:spcAft>
            </a:pPr>
            <a:r>
              <a:rPr lang="en-US" b="1" dirty="0" smtClean="0">
                <a:ln w="15875">
                  <a:solidFill>
                    <a:schemeClr val="tx1"/>
                  </a:solidFill>
                </a:ln>
                <a:solidFill>
                  <a:srgbClr val="FFFF00"/>
                </a:solidFill>
              </a:rPr>
              <a:t>Worthy of Worship</a:t>
            </a:r>
            <a:r>
              <a:rPr lang="en-US" b="1" dirty="0" smtClean="0">
                <a:ln w="15875">
                  <a:solidFill>
                    <a:schemeClr val="tx1"/>
                  </a:solidFill>
                </a:ln>
                <a:solidFill>
                  <a:schemeClr val="bg1"/>
                </a:solidFill>
              </a:rPr>
              <a:t> - (Phil 2:9-1, </a:t>
            </a:r>
            <a:r>
              <a:rPr lang="en-US" b="1" dirty="0" err="1" smtClean="0">
                <a:ln w="15875">
                  <a:solidFill>
                    <a:schemeClr val="tx1"/>
                  </a:solidFill>
                </a:ln>
                <a:solidFill>
                  <a:schemeClr val="bg1"/>
                </a:solidFill>
              </a:rPr>
              <a:t>Heb</a:t>
            </a:r>
            <a:r>
              <a:rPr lang="en-US" b="1" dirty="0" smtClean="0">
                <a:ln w="15875">
                  <a:solidFill>
                    <a:schemeClr val="tx1"/>
                  </a:solidFill>
                </a:ln>
                <a:solidFill>
                  <a:schemeClr val="bg1"/>
                </a:solidFill>
              </a:rPr>
              <a:t> 2:7)</a:t>
            </a:r>
          </a:p>
          <a:p>
            <a:pPr marL="457200" lvl="1" indent="0">
              <a:lnSpc>
                <a:spcPct val="90000"/>
              </a:lnSpc>
              <a:spcBef>
                <a:spcPts val="0"/>
              </a:spcBef>
              <a:spcAft>
                <a:spcPts val="600"/>
              </a:spcAft>
              <a:buNone/>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46109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4" end="4"/>
                                            </p:txEl>
                                          </p:spTgt>
                                        </p:tgtEl>
                                        <p:attrNameLst>
                                          <p:attrName>style.visibility</p:attrName>
                                        </p:attrNameLst>
                                      </p:cBhvr>
                                      <p:to>
                                        <p:strVal val="visible"/>
                                      </p:to>
                                    </p:set>
                                    <p:animEffect transition="in" filter="fade">
                                      <p:cBhvr>
                                        <p:cTn id="3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NOT JUST a Man</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r>
              <a:rPr lang="en-US" b="1" dirty="0" smtClean="0">
                <a:ln w="12700">
                  <a:solidFill>
                    <a:schemeClr val="tx1"/>
                  </a:solidFill>
                </a:ln>
                <a:solidFill>
                  <a:srgbClr val="FFFF00"/>
                </a:solidFill>
              </a:rPr>
              <a:t>Philippians 2:7 </a:t>
            </a:r>
            <a:r>
              <a:rPr lang="en-US" b="1" dirty="0" smtClean="0">
                <a:ln w="12700">
                  <a:solidFill>
                    <a:schemeClr val="tx1"/>
                  </a:solidFill>
                </a:ln>
                <a:solidFill>
                  <a:schemeClr val="bg1"/>
                </a:solidFill>
              </a:rPr>
              <a:t>– “but </a:t>
            </a:r>
            <a:r>
              <a:rPr lang="en-US" b="1" dirty="0">
                <a:ln w="12700">
                  <a:solidFill>
                    <a:schemeClr val="tx1"/>
                  </a:solidFill>
                </a:ln>
                <a:solidFill>
                  <a:schemeClr val="bg1"/>
                </a:solidFill>
              </a:rPr>
              <a:t>﻿</a:t>
            </a:r>
            <a:r>
              <a:rPr lang="en-US" b="1" dirty="0" smtClean="0">
                <a:ln w="12700">
                  <a:solidFill>
                    <a:schemeClr val="tx1"/>
                  </a:solidFill>
                </a:ln>
                <a:solidFill>
                  <a:srgbClr val="FFFF00"/>
                </a:solidFill>
              </a:rPr>
              <a:t>emptied </a:t>
            </a:r>
            <a:r>
              <a:rPr lang="en-US" b="1" dirty="0">
                <a:ln w="12700">
                  <a:solidFill>
                    <a:schemeClr val="tx1"/>
                  </a:solidFill>
                </a:ln>
                <a:solidFill>
                  <a:srgbClr val="FFFF00"/>
                </a:solidFill>
              </a:rPr>
              <a:t>Himself</a:t>
            </a:r>
            <a:r>
              <a:rPr lang="en-US" b="1" dirty="0">
                <a:ln w="12700">
                  <a:solidFill>
                    <a:schemeClr val="tx1"/>
                  </a:solidFill>
                </a:ln>
                <a:solidFill>
                  <a:schemeClr val="bg1"/>
                </a:solidFill>
              </a:rPr>
              <a:t>, taking the form of a ﻿</a:t>
            </a:r>
            <a:r>
              <a:rPr lang="en-US" b="1" dirty="0" smtClean="0">
                <a:ln w="12700">
                  <a:solidFill>
                    <a:schemeClr val="tx1"/>
                  </a:solidFill>
                </a:ln>
                <a:solidFill>
                  <a:schemeClr val="bg1"/>
                </a:solidFill>
              </a:rPr>
              <a:t>bond-servant, and being </a:t>
            </a:r>
            <a:r>
              <a:rPr lang="en-US" b="1" dirty="0">
                <a:ln w="12700">
                  <a:solidFill>
                    <a:schemeClr val="tx1"/>
                  </a:solidFill>
                </a:ln>
                <a:solidFill>
                  <a:schemeClr val="bg1"/>
                </a:solidFill>
              </a:rPr>
              <a:t>made in the likeness of men</a:t>
            </a:r>
            <a:r>
              <a:rPr lang="en-US" b="1" dirty="0" smtClean="0">
                <a:ln w="12700">
                  <a:solidFill>
                    <a:schemeClr val="tx1"/>
                  </a:solidFill>
                </a:ln>
                <a:solidFill>
                  <a:schemeClr val="bg1"/>
                </a:solidFill>
              </a:rPr>
              <a:t>.” (NASB) </a:t>
            </a:r>
          </a:p>
          <a:p>
            <a:pPr lvl="1"/>
            <a:r>
              <a:rPr lang="en-US" b="1" dirty="0" smtClean="0">
                <a:ln w="12700">
                  <a:solidFill>
                    <a:schemeClr val="tx1"/>
                  </a:solidFill>
                </a:ln>
                <a:solidFill>
                  <a:schemeClr val="bg1"/>
                </a:solidFill>
              </a:rPr>
              <a:t>‘humbled himself’ or ‘laid aside his privileges’</a:t>
            </a:r>
          </a:p>
          <a:p>
            <a:pPr lvl="1"/>
            <a:r>
              <a:rPr lang="en-US" b="1" dirty="0" smtClean="0">
                <a:ln w="12700">
                  <a:solidFill>
                    <a:schemeClr val="tx1"/>
                  </a:solidFill>
                </a:ln>
                <a:solidFill>
                  <a:schemeClr val="bg1"/>
                </a:solidFill>
              </a:rPr>
              <a:t>Context is humility </a:t>
            </a:r>
            <a:r>
              <a:rPr lang="en-US" b="1" dirty="0" smtClean="0">
                <a:ln w="12700">
                  <a:solidFill>
                    <a:schemeClr val="tx1"/>
                  </a:solidFill>
                </a:ln>
                <a:solidFill>
                  <a:schemeClr val="bg1"/>
                </a:solidFill>
              </a:rPr>
              <a:t>– verse 5 – ‘Have this attitude in you that was in Christ Jesus’</a:t>
            </a:r>
            <a:endParaRPr lang="en-US" b="1" dirty="0">
              <a:ln w="12700">
                <a:solidFill>
                  <a:schemeClr val="tx1"/>
                </a:solidFill>
              </a:ln>
              <a:solidFill>
                <a:schemeClr val="bg1"/>
              </a:solidFill>
            </a:endParaRPr>
          </a:p>
          <a:p>
            <a:pPr lvl="1"/>
            <a:endParaRPr lang="en-US" b="1" dirty="0" smtClean="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42275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Fully Man</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pPr>
              <a:lnSpc>
                <a:spcPct val="90000"/>
              </a:lnSpc>
              <a:spcBef>
                <a:spcPts val="1200"/>
              </a:spcBef>
              <a:spcAft>
                <a:spcPts val="1200"/>
              </a:spcAft>
            </a:pPr>
            <a:r>
              <a:rPr lang="en-US" sz="3600" b="1" dirty="0" smtClean="0">
                <a:ln w="15875">
                  <a:solidFill>
                    <a:schemeClr val="tx1"/>
                  </a:solidFill>
                </a:ln>
                <a:solidFill>
                  <a:schemeClr val="bg1"/>
                </a:solidFill>
              </a:rPr>
              <a:t>He felt pain &amp; emotions (John 11:35)</a:t>
            </a:r>
          </a:p>
          <a:p>
            <a:pPr>
              <a:lnSpc>
                <a:spcPct val="90000"/>
              </a:lnSpc>
              <a:spcBef>
                <a:spcPts val="1200"/>
              </a:spcBef>
              <a:spcAft>
                <a:spcPts val="1200"/>
              </a:spcAft>
            </a:pPr>
            <a:r>
              <a:rPr lang="en-US" sz="3600" b="1" dirty="0">
                <a:ln w="15875">
                  <a:solidFill>
                    <a:schemeClr val="tx1"/>
                  </a:solidFill>
                </a:ln>
                <a:solidFill>
                  <a:schemeClr val="bg1"/>
                </a:solidFill>
              </a:rPr>
              <a:t>He faced </a:t>
            </a:r>
            <a:r>
              <a:rPr lang="en-US" sz="3600" b="1" dirty="0" smtClean="0">
                <a:ln w="15875">
                  <a:solidFill>
                    <a:schemeClr val="tx1"/>
                  </a:solidFill>
                </a:ln>
                <a:solidFill>
                  <a:schemeClr val="bg1"/>
                </a:solidFill>
              </a:rPr>
              <a:t>temptations (Hebrews 4:15)</a:t>
            </a:r>
            <a:endParaRPr lang="en-US" sz="3600" b="1" dirty="0">
              <a:ln w="15875">
                <a:solidFill>
                  <a:schemeClr val="tx1"/>
                </a:solidFill>
              </a:ln>
              <a:solidFill>
                <a:schemeClr val="bg1"/>
              </a:solidFill>
            </a:endParaRPr>
          </a:p>
          <a:p>
            <a:pPr>
              <a:lnSpc>
                <a:spcPct val="90000"/>
              </a:lnSpc>
              <a:spcBef>
                <a:spcPts val="1200"/>
              </a:spcBef>
              <a:spcAft>
                <a:spcPts val="1200"/>
              </a:spcAft>
            </a:pPr>
            <a:r>
              <a:rPr lang="en-US" sz="3600" b="1" dirty="0" smtClean="0">
                <a:ln w="15875">
                  <a:solidFill>
                    <a:schemeClr val="tx1"/>
                  </a:solidFill>
                </a:ln>
                <a:solidFill>
                  <a:schemeClr val="bg1"/>
                </a:solidFill>
              </a:rPr>
              <a:t>He physically died (Mark 15:37)</a:t>
            </a:r>
          </a:p>
          <a:p>
            <a:pPr>
              <a:lnSpc>
                <a:spcPct val="90000"/>
              </a:lnSpc>
              <a:spcBef>
                <a:spcPts val="0"/>
              </a:spcBef>
              <a:spcAft>
                <a:spcPts val="600"/>
              </a:spcAft>
            </a:pPr>
            <a:endParaRPr lang="en-US" b="1" dirty="0" smtClean="0">
              <a:ln w="15875">
                <a:solidFill>
                  <a:schemeClr val="tx1"/>
                </a:solidFill>
              </a:ln>
              <a:solidFill>
                <a:schemeClr val="bg1"/>
              </a:solidFill>
            </a:endParaRPr>
          </a:p>
          <a:p>
            <a:pPr marL="457200" lvl="1" indent="0">
              <a:lnSpc>
                <a:spcPct val="90000"/>
              </a:lnSpc>
              <a:spcBef>
                <a:spcPts val="0"/>
              </a:spcBef>
              <a:spcAft>
                <a:spcPts val="600"/>
              </a:spcAft>
              <a:buNone/>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56835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a:xfrm>
            <a:off x="228600" y="914400"/>
            <a:ext cx="8902890" cy="5334000"/>
          </a:xfrm>
        </p:spPr>
        <p:txBody>
          <a:bodyPr>
            <a:noAutofit/>
          </a:bodyPr>
          <a:lstStyle/>
          <a:p>
            <a:pPr marL="0" indent="0">
              <a:lnSpc>
                <a:spcPct val="90000"/>
              </a:lnSpc>
              <a:spcBef>
                <a:spcPts val="0"/>
              </a:spcBef>
              <a:spcAft>
                <a:spcPts val="1200"/>
              </a:spcAft>
              <a:buNone/>
            </a:pPr>
            <a:r>
              <a:rPr lang="en-US" sz="3600" b="1" i="1" dirty="0">
                <a:ln w="12700">
                  <a:solidFill>
                    <a:schemeClr val="tx1"/>
                  </a:solidFill>
                </a:ln>
                <a:solidFill>
                  <a:schemeClr val="bg1"/>
                </a:solidFill>
              </a:rPr>
              <a:t>"Being human, Jesus could not conquer temptation without a struggle, but being divine it was his nature to do his Father's will </a:t>
            </a:r>
            <a:r>
              <a:rPr lang="en-US" sz="3600" b="1" i="1" dirty="0" smtClean="0">
                <a:ln w="12700">
                  <a:solidFill>
                    <a:schemeClr val="tx1"/>
                  </a:solidFill>
                </a:ln>
                <a:solidFill>
                  <a:schemeClr val="bg1"/>
                </a:solidFill>
              </a:rPr>
              <a:t>and </a:t>
            </a:r>
            <a:r>
              <a:rPr lang="en-US" sz="3600" b="1" i="1" dirty="0">
                <a:ln w="12700">
                  <a:solidFill>
                    <a:schemeClr val="tx1"/>
                  </a:solidFill>
                </a:ln>
                <a:solidFill>
                  <a:schemeClr val="bg1"/>
                </a:solidFill>
              </a:rPr>
              <a:t>therefore to resist and fight temptation until he had overcome it. From Gethsemane we may infer that his struggles were sometimes more acute and agonizing that any we ever know" </a:t>
            </a:r>
            <a:endParaRPr lang="en-US" sz="3600" b="1" i="1" dirty="0" smtClean="0">
              <a:ln w="12700">
                <a:solidFill>
                  <a:schemeClr val="tx1"/>
                </a:solidFill>
              </a:ln>
              <a:solidFill>
                <a:schemeClr val="bg1"/>
              </a:solidFill>
            </a:endParaRPr>
          </a:p>
          <a:p>
            <a:pPr marL="0" indent="0">
              <a:lnSpc>
                <a:spcPct val="90000"/>
              </a:lnSpc>
              <a:spcBef>
                <a:spcPts val="0"/>
              </a:spcBef>
              <a:spcAft>
                <a:spcPts val="1200"/>
              </a:spcAft>
              <a:buNone/>
            </a:pPr>
            <a:r>
              <a:rPr lang="en-US" sz="3600" b="1" dirty="0" smtClean="0">
                <a:ln w="12700">
                  <a:solidFill>
                    <a:schemeClr val="tx1"/>
                  </a:solidFill>
                </a:ln>
                <a:solidFill>
                  <a:schemeClr val="bg1"/>
                </a:solidFill>
              </a:rPr>
              <a:t>J.I</a:t>
            </a:r>
            <a:r>
              <a:rPr lang="en-US" sz="3600" b="1" dirty="0">
                <a:ln w="12700">
                  <a:solidFill>
                    <a:schemeClr val="tx1"/>
                  </a:solidFill>
                </a:ln>
                <a:solidFill>
                  <a:schemeClr val="bg1"/>
                </a:solidFill>
              </a:rPr>
              <a:t>. </a:t>
            </a:r>
            <a:r>
              <a:rPr lang="en-US" sz="3600" b="1" dirty="0" smtClean="0">
                <a:ln w="12700">
                  <a:solidFill>
                    <a:schemeClr val="tx1"/>
                  </a:solidFill>
                </a:ln>
                <a:solidFill>
                  <a:schemeClr val="bg1"/>
                </a:solidFill>
              </a:rPr>
              <a:t>Packer -</a:t>
            </a:r>
            <a:r>
              <a:rPr lang="en-US" sz="3600" b="1" dirty="0">
                <a:ln w="12700">
                  <a:solidFill>
                    <a:schemeClr val="tx1"/>
                  </a:solidFill>
                </a:ln>
                <a:solidFill>
                  <a:schemeClr val="bg1"/>
                </a:solidFill>
              </a:rPr>
              <a:t> </a:t>
            </a:r>
            <a:r>
              <a:rPr lang="en-US" sz="3600" b="1" i="1" dirty="0">
                <a:ln w="12700">
                  <a:solidFill>
                    <a:schemeClr val="tx1"/>
                  </a:solidFill>
                </a:ln>
                <a:solidFill>
                  <a:schemeClr val="bg1"/>
                </a:solidFill>
              </a:rPr>
              <a:t>Concise </a:t>
            </a:r>
            <a:r>
              <a:rPr lang="en-US" sz="3600" b="1" i="1" dirty="0" smtClean="0">
                <a:ln w="12700">
                  <a:solidFill>
                    <a:schemeClr val="tx1"/>
                  </a:solidFill>
                </a:ln>
                <a:solidFill>
                  <a:schemeClr val="bg1"/>
                </a:solidFill>
              </a:rPr>
              <a:t>Theology</a:t>
            </a:r>
            <a:endParaRPr lang="en-US" b="1" dirty="0" smtClean="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649100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2971800" y="2286000"/>
            <a:ext cx="3276600" cy="2286000"/>
          </a:xfrm>
        </p:spPr>
        <p:txBody>
          <a:bodyPr>
            <a:normAutofit/>
          </a:bodyPr>
          <a:lstStyle/>
          <a:p>
            <a:r>
              <a:rPr lang="en-US" sz="80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Why?</a:t>
            </a:r>
            <a:endParaRPr lang="en-US" sz="80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0929151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a:xfrm>
            <a:off x="255978" y="381000"/>
            <a:ext cx="8902890" cy="5715000"/>
          </a:xfrm>
        </p:spPr>
        <p:txBody>
          <a:bodyPr>
            <a:noAutofit/>
          </a:bodyPr>
          <a:lstStyle/>
          <a:p>
            <a:pPr marL="0" indent="0">
              <a:buNone/>
            </a:pPr>
            <a:r>
              <a:rPr lang="en-US" sz="3000" b="1" i="1" dirty="0" smtClean="0">
                <a:ln w="12700">
                  <a:solidFill>
                    <a:schemeClr val="tx1"/>
                  </a:solidFill>
                </a:ln>
                <a:solidFill>
                  <a:schemeClr val="bg1"/>
                </a:solidFill>
              </a:rPr>
              <a:t>“What</a:t>
            </a:r>
            <a:r>
              <a:rPr lang="en-US" sz="3000" b="1" i="1" dirty="0">
                <a:ln w="12700">
                  <a:solidFill>
                    <a:schemeClr val="tx1"/>
                  </a:solidFill>
                </a:ln>
                <a:solidFill>
                  <a:schemeClr val="bg1"/>
                </a:solidFill>
              </a:rPr>
              <a:t>, then, does Jesus mean to me? To me, he was one of the greatest teachers humanity has ever had. To his believers, he was God’s only begotten </a:t>
            </a:r>
            <a:r>
              <a:rPr lang="en-US" sz="3000" b="1" i="1" dirty="0" smtClean="0">
                <a:ln w="12700">
                  <a:solidFill>
                    <a:schemeClr val="tx1"/>
                  </a:solidFill>
                </a:ln>
                <a:solidFill>
                  <a:schemeClr val="bg1"/>
                </a:solidFill>
              </a:rPr>
              <a:t>Son. Could </a:t>
            </a:r>
            <a:r>
              <a:rPr lang="en-US" sz="3000" b="1" i="1" dirty="0">
                <a:ln w="12700">
                  <a:solidFill>
                    <a:schemeClr val="tx1"/>
                  </a:solidFill>
                </a:ln>
                <a:solidFill>
                  <a:schemeClr val="bg1"/>
                </a:solidFill>
              </a:rPr>
              <a:t>the fact that I do or do not accept this belief make Jesus have any more or less influence in my life? Is all the grandeur of his teaching and of his doctrine to be forbidden to me? I cannot believe </a:t>
            </a:r>
            <a:r>
              <a:rPr lang="en-US" sz="3000" b="1" i="1" dirty="0" smtClean="0">
                <a:ln w="12700">
                  <a:solidFill>
                    <a:schemeClr val="tx1"/>
                  </a:solidFill>
                </a:ln>
                <a:solidFill>
                  <a:schemeClr val="bg1"/>
                </a:solidFill>
              </a:rPr>
              <a:t>so.  To </a:t>
            </a:r>
            <a:r>
              <a:rPr lang="en-US" sz="3000" b="1" i="1" dirty="0">
                <a:ln w="12700">
                  <a:solidFill>
                    <a:schemeClr val="tx1"/>
                  </a:solidFill>
                </a:ln>
                <a:solidFill>
                  <a:schemeClr val="bg1"/>
                </a:solidFill>
              </a:rPr>
              <a:t>me, it implies a spiritual birth. </a:t>
            </a:r>
            <a:r>
              <a:rPr lang="en-US" sz="3000" b="1" i="1" dirty="0">
                <a:ln w="12700">
                  <a:solidFill>
                    <a:schemeClr val="tx1"/>
                  </a:solidFill>
                </a:ln>
                <a:solidFill>
                  <a:srgbClr val="FFFF00"/>
                </a:solidFill>
              </a:rPr>
              <a:t>My interpretation, in other words, is that in Jesus’ own life is the key of his nearness to God</a:t>
            </a:r>
            <a:r>
              <a:rPr lang="en-US" sz="3000" b="1" i="1" dirty="0">
                <a:ln w="12700">
                  <a:solidFill>
                    <a:schemeClr val="tx1"/>
                  </a:solidFill>
                </a:ln>
                <a:solidFill>
                  <a:schemeClr val="bg1"/>
                </a:solidFill>
              </a:rPr>
              <a:t>; that he expressed, as no other could, the spirit and will of God. It is in this sense that I see him and recognize him as the Son of God</a:t>
            </a:r>
            <a:r>
              <a:rPr lang="en-US" sz="3000" b="1" i="1" dirty="0" smtClean="0">
                <a:ln w="12700">
                  <a:solidFill>
                    <a:schemeClr val="tx1"/>
                  </a:solidFill>
                </a:ln>
                <a:solidFill>
                  <a:schemeClr val="bg1"/>
                </a:solidFill>
              </a:rPr>
              <a:t>.”</a:t>
            </a:r>
          </a:p>
          <a:p>
            <a:pPr marL="0" indent="0">
              <a:buNone/>
            </a:pPr>
            <a:r>
              <a:rPr lang="en-US" sz="3000" b="1" dirty="0" smtClean="0">
                <a:ln w="12700">
                  <a:solidFill>
                    <a:schemeClr val="tx1"/>
                  </a:solidFill>
                </a:ln>
                <a:solidFill>
                  <a:schemeClr val="bg1"/>
                </a:solidFill>
              </a:rPr>
              <a:t>Mahatma Gandhi (1869-1948)</a:t>
            </a:r>
            <a:endParaRPr lang="en-US" sz="3000" b="1" dirty="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04582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Incarnate Jesus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pPr>
              <a:lnSpc>
                <a:spcPct val="90000"/>
              </a:lnSpc>
              <a:spcBef>
                <a:spcPts val="1200"/>
              </a:spcBef>
              <a:spcAft>
                <a:spcPts val="1200"/>
              </a:spcAft>
            </a:pPr>
            <a:r>
              <a:rPr lang="en-US" sz="3600" b="1" dirty="0" smtClean="0">
                <a:ln w="15875">
                  <a:solidFill>
                    <a:schemeClr val="tx1"/>
                  </a:solidFill>
                </a:ln>
                <a:solidFill>
                  <a:schemeClr val="bg1"/>
                </a:solidFill>
              </a:rPr>
              <a:t>Seal Satan’s Fate</a:t>
            </a:r>
            <a:endParaRPr lang="en-US" b="1" dirty="0" smtClean="0">
              <a:ln w="15875">
                <a:solidFill>
                  <a:schemeClr val="tx1"/>
                </a:solidFill>
              </a:ln>
              <a:solidFill>
                <a:schemeClr val="bg1"/>
              </a:solidFill>
            </a:endParaRPr>
          </a:p>
          <a:p>
            <a:pPr marL="457200" lvl="1" indent="0">
              <a:lnSpc>
                <a:spcPct val="90000"/>
              </a:lnSpc>
              <a:spcBef>
                <a:spcPts val="0"/>
              </a:spcBef>
              <a:spcAft>
                <a:spcPts val="600"/>
              </a:spcAft>
              <a:buNone/>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237564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2:14-15</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3175" lvl="1" indent="0">
              <a:buNone/>
            </a:pPr>
            <a:r>
              <a:rPr lang="en-US" sz="3600" b="1" baseline="30000" dirty="0" smtClean="0">
                <a:ln w="12700">
                  <a:solidFill>
                    <a:schemeClr val="tx1"/>
                  </a:solidFill>
                </a:ln>
                <a:solidFill>
                  <a:schemeClr val="bg1"/>
                </a:solidFill>
              </a:rPr>
              <a:t> “</a:t>
            </a:r>
            <a:r>
              <a:rPr lang="en-US" sz="3600" b="1" baseline="30000" dirty="0">
                <a:ln w="12700">
                  <a:solidFill>
                    <a:schemeClr val="tx1"/>
                  </a:solidFill>
                </a:ln>
                <a:solidFill>
                  <a:schemeClr val="bg1"/>
                </a:solidFill>
              </a:rPr>
              <a:t>14</a:t>
            </a:r>
            <a:r>
              <a:rPr lang="en-US" sz="3600" b="1" dirty="0" smtClean="0">
                <a:ln w="12700">
                  <a:solidFill>
                    <a:schemeClr val="tx1"/>
                  </a:solidFill>
                </a:ln>
                <a:solidFill>
                  <a:schemeClr val="bg1"/>
                </a:solidFill>
              </a:rPr>
              <a:t>Since </a:t>
            </a:r>
            <a:r>
              <a:rPr lang="en-US" sz="3600" b="1" dirty="0">
                <a:ln w="12700">
                  <a:solidFill>
                    <a:schemeClr val="tx1"/>
                  </a:solidFill>
                </a:ln>
                <a:solidFill>
                  <a:schemeClr val="bg1"/>
                </a:solidFill>
              </a:rPr>
              <a:t>the children have flesh and blood, he too shared in their humanity so that </a:t>
            </a:r>
            <a:r>
              <a:rPr lang="en-US" sz="3600" b="1" dirty="0">
                <a:ln w="12700">
                  <a:solidFill>
                    <a:schemeClr val="tx1"/>
                  </a:solidFill>
                </a:ln>
                <a:solidFill>
                  <a:srgbClr val="FFFF00"/>
                </a:solidFill>
              </a:rPr>
              <a:t>by his death he might destroy him who holds the power of death—that is, the devil</a:t>
            </a:r>
            <a:r>
              <a:rPr lang="en-US" sz="3600" b="1" dirty="0">
                <a:ln w="12700">
                  <a:solidFill>
                    <a:schemeClr val="tx1"/>
                  </a:solidFill>
                </a:ln>
                <a:solidFill>
                  <a:schemeClr val="bg1"/>
                </a:solidFill>
              </a:rPr>
              <a:t>— </a:t>
            </a:r>
            <a:r>
              <a:rPr lang="en-US" sz="3600" b="1" baseline="30000" dirty="0">
                <a:ln w="12700">
                  <a:solidFill>
                    <a:schemeClr val="tx1"/>
                  </a:solidFill>
                </a:ln>
                <a:solidFill>
                  <a:schemeClr val="bg1"/>
                </a:solidFill>
              </a:rPr>
              <a:t>15 </a:t>
            </a:r>
            <a:r>
              <a:rPr lang="en-US" sz="3600" b="1" dirty="0">
                <a:ln w="12700">
                  <a:solidFill>
                    <a:schemeClr val="tx1"/>
                  </a:solidFill>
                </a:ln>
                <a:solidFill>
                  <a:schemeClr val="bg1"/>
                </a:solidFill>
              </a:rPr>
              <a:t>and free those who all their lives were held in slavery by their fear of death</a:t>
            </a:r>
            <a:r>
              <a:rPr lang="en-US" sz="3600" b="1" dirty="0" smtClean="0">
                <a:ln w="12700">
                  <a:solidFill>
                    <a:schemeClr val="tx1"/>
                  </a:solidFill>
                </a:ln>
                <a:solidFill>
                  <a:schemeClr val="bg1"/>
                </a:solidFill>
              </a:rPr>
              <a:t>.” </a:t>
            </a:r>
          </a:p>
          <a:p>
            <a:pPr marL="3175" lvl="1" indent="0">
              <a:buNone/>
            </a:pPr>
            <a:endParaRPr lang="en-US" sz="3600" b="1" dirty="0">
              <a:ln w="12700">
                <a:solidFill>
                  <a:schemeClr val="tx1"/>
                </a:solidFill>
              </a:ln>
              <a:solidFill>
                <a:schemeClr val="bg1"/>
              </a:solidFill>
            </a:endParaRPr>
          </a:p>
          <a:p>
            <a:pPr marL="3175" lvl="1" indent="0">
              <a:buNone/>
            </a:pPr>
            <a:r>
              <a:rPr lang="en-US" sz="3600" b="1" dirty="0" smtClean="0">
                <a:ln w="12700">
                  <a:solidFill>
                    <a:schemeClr val="tx1"/>
                  </a:solidFill>
                </a:ln>
                <a:solidFill>
                  <a:srgbClr val="FFFF00"/>
                </a:solidFill>
              </a:rPr>
              <a:t>Matthew 4:1-11 </a:t>
            </a:r>
            <a:r>
              <a:rPr lang="en-US" sz="3600" b="1" dirty="0" smtClean="0">
                <a:ln w="12700">
                  <a:solidFill>
                    <a:schemeClr val="tx1"/>
                  </a:solidFill>
                </a:ln>
                <a:solidFill>
                  <a:schemeClr val="bg1"/>
                </a:solidFill>
              </a:rPr>
              <a:t>– Temptation in the Wilderness</a:t>
            </a:r>
            <a:endParaRPr lang="en-US" sz="3600" b="1" dirty="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45135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Incarnate Jesus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pPr>
              <a:lnSpc>
                <a:spcPct val="90000"/>
              </a:lnSpc>
              <a:spcBef>
                <a:spcPts val="1200"/>
              </a:spcBef>
              <a:spcAft>
                <a:spcPts val="1200"/>
              </a:spcAft>
            </a:pPr>
            <a:r>
              <a:rPr lang="en-US" sz="3600" b="1" dirty="0" smtClean="0">
                <a:ln w="15875">
                  <a:solidFill>
                    <a:schemeClr val="tx1"/>
                  </a:solidFill>
                </a:ln>
                <a:solidFill>
                  <a:schemeClr val="accent2"/>
                </a:solidFill>
              </a:rPr>
              <a:t>Seal Satan’s Fate</a:t>
            </a:r>
          </a:p>
          <a:p>
            <a:pPr>
              <a:lnSpc>
                <a:spcPct val="90000"/>
              </a:lnSpc>
              <a:spcBef>
                <a:spcPts val="1200"/>
              </a:spcBef>
              <a:spcAft>
                <a:spcPts val="1200"/>
              </a:spcAft>
            </a:pPr>
            <a:r>
              <a:rPr lang="en-US" sz="3600" b="1" dirty="0" smtClean="0">
                <a:ln w="15875">
                  <a:solidFill>
                    <a:schemeClr val="tx1"/>
                  </a:solidFill>
                </a:ln>
                <a:solidFill>
                  <a:schemeClr val="bg1"/>
                </a:solidFill>
              </a:rPr>
              <a:t>Become Our Mediator</a:t>
            </a:r>
            <a:endParaRPr lang="en-US" b="1" dirty="0" smtClean="0">
              <a:ln w="15875">
                <a:solidFill>
                  <a:schemeClr val="tx1"/>
                </a:solidFill>
              </a:ln>
              <a:solidFill>
                <a:schemeClr val="bg1"/>
              </a:solidFill>
            </a:endParaRPr>
          </a:p>
          <a:p>
            <a:pPr marL="457200" lvl="1" indent="0">
              <a:lnSpc>
                <a:spcPct val="90000"/>
              </a:lnSpc>
              <a:spcBef>
                <a:spcPts val="0"/>
              </a:spcBef>
              <a:spcAft>
                <a:spcPts val="600"/>
              </a:spcAft>
              <a:buNone/>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33328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381000" y="76200"/>
            <a:ext cx="8458200" cy="838200"/>
          </a:xfrm>
        </p:spPr>
        <p:txBody>
          <a:bodyPr>
            <a:noAutofit/>
          </a:bodyPr>
          <a:lstStyle/>
          <a:p>
            <a:pPr>
              <a:lnSpc>
                <a:spcPct val="80000"/>
              </a:lnSpc>
            </a:pPr>
            <a:r>
              <a:rPr lang="en-US" sz="4550" b="1" dirty="0" smtClean="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rPr>
              <a:t>Save the Dates!</a:t>
            </a:r>
            <a:endParaRPr lang="en-US" sz="4550" b="1" dirty="0">
              <a:solidFill>
                <a:schemeClr val="bg1"/>
              </a:solidFill>
              <a:effectLst>
                <a:glow rad="76200">
                  <a:schemeClr val="accent1">
                    <a:lumMod val="50000"/>
                  </a:schemeClr>
                </a:glow>
                <a:outerShdw blurRad="38100" dist="38100" dir="2700000" algn="tl">
                  <a:srgbClr val="000000">
                    <a:alpha val="43137"/>
                  </a:srgbClr>
                </a:outerShdw>
              </a:effectLst>
              <a:ea typeface="GungsuhChe" panose="02030609000101010101" pitchFamily="49" charset="-127"/>
            </a:endParaRPr>
          </a:p>
        </p:txBody>
      </p:sp>
      <p:sp>
        <p:nvSpPr>
          <p:cNvPr id="10" name="Content Placeholder 9"/>
          <p:cNvSpPr>
            <a:spLocks noGrp="1"/>
          </p:cNvSpPr>
          <p:nvPr>
            <p:ph idx="1"/>
          </p:nvPr>
        </p:nvSpPr>
        <p:spPr>
          <a:xfrm>
            <a:off x="76201" y="1066800"/>
            <a:ext cx="8915400" cy="5791200"/>
          </a:xfrm>
        </p:spPr>
        <p:txBody>
          <a:bodyPr>
            <a:noAutofit/>
          </a:bodyPr>
          <a:lstStyle/>
          <a:p>
            <a:pPr marL="0" indent="0">
              <a:lnSpc>
                <a:spcPct val="90000"/>
              </a:lnSpc>
              <a:spcBef>
                <a:spcPts val="600"/>
              </a:spcBef>
              <a:buNone/>
            </a:pPr>
            <a:r>
              <a:rPr lang="en-US" sz="4000" b="1" i="1" dirty="0" smtClean="0">
                <a:solidFill>
                  <a:schemeClr val="accent3">
                    <a:lumMod val="60000"/>
                    <a:lumOff val="40000"/>
                  </a:schemeClr>
                </a:solidFill>
                <a:effectLst>
                  <a:glow rad="88900">
                    <a:schemeClr val="accent1">
                      <a:lumMod val="50000"/>
                    </a:schemeClr>
                  </a:glow>
                </a:effectLst>
                <a:ea typeface="GungsuhChe" panose="02030609000101010101" pitchFamily="49" charset="-127"/>
              </a:rPr>
              <a:t>Dec. 24  (Tuesday)</a:t>
            </a:r>
            <a:endParaRPr lang="en-US" sz="4000" b="1" i="1" dirty="0">
              <a:solidFill>
                <a:schemeClr val="accent3">
                  <a:lumMod val="60000"/>
                  <a:lumOff val="40000"/>
                </a:schemeClr>
              </a:solidFill>
              <a:effectLst>
                <a:glow rad="88900">
                  <a:schemeClr val="accent1">
                    <a:lumMod val="50000"/>
                  </a:schemeClr>
                </a:glow>
              </a:effectLst>
              <a:ea typeface="GungsuhChe" panose="02030609000101010101" pitchFamily="49" charset="-127"/>
            </a:endParaRPr>
          </a:p>
          <a:p>
            <a:pPr marL="400050" lvl="1" indent="0">
              <a:lnSpc>
                <a:spcPct val="90000"/>
              </a:lnSpc>
              <a:spcBef>
                <a:spcPts val="0"/>
              </a:spcBef>
              <a:spcAft>
                <a:spcPts val="2400"/>
              </a:spcAft>
              <a:buNone/>
            </a:pPr>
            <a:r>
              <a:rPr lang="en-US" sz="4000" b="1" dirty="0">
                <a:solidFill>
                  <a:schemeClr val="bg1"/>
                </a:solidFill>
                <a:effectLst>
                  <a:glow rad="88900">
                    <a:schemeClr val="accent1">
                      <a:lumMod val="50000"/>
                    </a:schemeClr>
                  </a:glow>
                </a:effectLst>
                <a:ea typeface="GungsuhChe" panose="02030609000101010101" pitchFamily="49" charset="-127"/>
              </a:rPr>
              <a:t>6:30- 7:30 </a:t>
            </a:r>
            <a:r>
              <a:rPr lang="en-US" sz="4000" b="1" dirty="0" smtClean="0">
                <a:solidFill>
                  <a:schemeClr val="bg1"/>
                </a:solidFill>
                <a:effectLst>
                  <a:glow rad="88900">
                    <a:schemeClr val="accent1">
                      <a:lumMod val="50000"/>
                    </a:schemeClr>
                  </a:glow>
                </a:effectLst>
                <a:ea typeface="GungsuhChe" panose="02030609000101010101" pitchFamily="49" charset="-127"/>
              </a:rPr>
              <a:t>pm  </a:t>
            </a:r>
            <a:r>
              <a:rPr lang="en-US" sz="4550" b="1" dirty="0" smtClean="0">
                <a:solidFill>
                  <a:schemeClr val="bg1"/>
                </a:solidFill>
                <a:effectLst>
                  <a:glow rad="88900">
                    <a:schemeClr val="accent1">
                      <a:lumMod val="50000"/>
                    </a:schemeClr>
                  </a:glow>
                </a:effectLst>
                <a:ea typeface="GungsuhChe" panose="02030609000101010101" pitchFamily="49" charset="-127"/>
              </a:rPr>
              <a:t>Christmas Eve Service </a:t>
            </a:r>
          </a:p>
          <a:p>
            <a:pPr marL="0" indent="0">
              <a:lnSpc>
                <a:spcPct val="90000"/>
              </a:lnSpc>
              <a:spcBef>
                <a:spcPts val="0"/>
              </a:spcBef>
              <a:buNone/>
            </a:pPr>
            <a:r>
              <a:rPr lang="en-US" sz="4000" b="1" dirty="0" smtClean="0">
                <a:solidFill>
                  <a:schemeClr val="accent3">
                    <a:lumMod val="60000"/>
                    <a:lumOff val="40000"/>
                  </a:schemeClr>
                </a:solidFill>
                <a:effectLst>
                  <a:glow rad="88900">
                    <a:schemeClr val="accent1">
                      <a:lumMod val="50000"/>
                    </a:schemeClr>
                  </a:glow>
                </a:effectLst>
                <a:ea typeface="GungsuhChe" panose="02030609000101010101" pitchFamily="49" charset="-127"/>
              </a:rPr>
              <a:t>    </a:t>
            </a:r>
            <a:r>
              <a:rPr lang="en-US" sz="4000" b="1" i="1" dirty="0" smtClean="0">
                <a:solidFill>
                  <a:schemeClr val="accent3">
                    <a:lumMod val="60000"/>
                    <a:lumOff val="40000"/>
                  </a:schemeClr>
                </a:solidFill>
                <a:effectLst>
                  <a:glow rad="88900">
                    <a:schemeClr val="accent1">
                      <a:lumMod val="50000"/>
                    </a:schemeClr>
                  </a:glow>
                </a:effectLst>
                <a:ea typeface="GungsuhChe" panose="02030609000101010101" pitchFamily="49" charset="-127"/>
              </a:rPr>
              <a:t>Jan. 12  (Sunday)</a:t>
            </a:r>
            <a:endParaRPr lang="en-US" sz="4000" b="1" i="1" dirty="0">
              <a:solidFill>
                <a:schemeClr val="accent3">
                  <a:lumMod val="60000"/>
                  <a:lumOff val="40000"/>
                </a:schemeClr>
              </a:solidFill>
              <a:effectLst>
                <a:glow rad="88900">
                  <a:schemeClr val="accent1">
                    <a:lumMod val="50000"/>
                  </a:schemeClr>
                </a:glow>
              </a:effectLst>
              <a:ea typeface="GungsuhChe" panose="02030609000101010101" pitchFamily="49" charset="-127"/>
            </a:endParaRPr>
          </a:p>
          <a:p>
            <a:pPr marL="400050" lvl="1" indent="0">
              <a:lnSpc>
                <a:spcPct val="90000"/>
              </a:lnSpc>
              <a:spcBef>
                <a:spcPts val="0"/>
              </a:spcBef>
              <a:spcAft>
                <a:spcPts val="2400"/>
              </a:spcAft>
              <a:buNone/>
            </a:pPr>
            <a:r>
              <a:rPr lang="en-US" sz="4500" b="1" dirty="0" smtClean="0">
                <a:solidFill>
                  <a:schemeClr val="bg1"/>
                </a:solidFill>
                <a:effectLst>
                  <a:glow rad="88900">
                    <a:schemeClr val="accent1">
                      <a:lumMod val="50000"/>
                    </a:schemeClr>
                  </a:glow>
                </a:effectLst>
                <a:ea typeface="GungsuhChe" panose="02030609000101010101" pitchFamily="49" charset="-127"/>
              </a:rPr>
              <a:t>    </a:t>
            </a:r>
            <a:r>
              <a:rPr lang="en-US" sz="4550" b="1" dirty="0" smtClean="0">
                <a:solidFill>
                  <a:schemeClr val="bg1"/>
                </a:solidFill>
                <a:effectLst>
                  <a:glow rad="88900">
                    <a:schemeClr val="accent1">
                      <a:lumMod val="50000"/>
                    </a:schemeClr>
                  </a:glow>
                </a:effectLst>
                <a:ea typeface="GungsuhChe" panose="02030609000101010101" pitchFamily="49" charset="-127"/>
              </a:rPr>
              <a:t>Missions Faith Pledge for 2014</a:t>
            </a:r>
          </a:p>
          <a:p>
            <a:pPr marL="0" indent="0">
              <a:lnSpc>
                <a:spcPct val="90000"/>
              </a:lnSpc>
              <a:spcBef>
                <a:spcPts val="0"/>
              </a:spcBef>
              <a:buNone/>
            </a:pPr>
            <a:r>
              <a:rPr lang="en-US" sz="4000" b="1" dirty="0" smtClean="0">
                <a:solidFill>
                  <a:schemeClr val="accent3">
                    <a:lumMod val="60000"/>
                    <a:lumOff val="40000"/>
                  </a:schemeClr>
                </a:solidFill>
                <a:effectLst>
                  <a:glow rad="88900">
                    <a:schemeClr val="accent1">
                      <a:lumMod val="50000"/>
                    </a:schemeClr>
                  </a:glow>
                </a:effectLst>
                <a:ea typeface="GungsuhChe" panose="02030609000101010101" pitchFamily="49" charset="-127"/>
              </a:rPr>
              <a:t>       </a:t>
            </a:r>
            <a:r>
              <a:rPr lang="en-US" sz="4000" b="1" i="1" dirty="0" smtClean="0">
                <a:solidFill>
                  <a:schemeClr val="accent3">
                    <a:lumMod val="60000"/>
                    <a:lumOff val="40000"/>
                  </a:schemeClr>
                </a:solidFill>
                <a:effectLst>
                  <a:glow rad="88900">
                    <a:schemeClr val="accent1">
                      <a:lumMod val="50000"/>
                    </a:schemeClr>
                  </a:glow>
                </a:effectLst>
                <a:ea typeface="GungsuhChe" panose="02030609000101010101" pitchFamily="49" charset="-127"/>
              </a:rPr>
              <a:t>Jan. 17  (Friday)</a:t>
            </a:r>
            <a:r>
              <a:rPr lang="en-US" sz="4000" b="1" i="1" dirty="0" smtClean="0">
                <a:solidFill>
                  <a:schemeClr val="bg1"/>
                </a:solidFill>
                <a:effectLst>
                  <a:glow rad="88900">
                    <a:schemeClr val="accent1">
                      <a:lumMod val="50000"/>
                    </a:schemeClr>
                  </a:glow>
                </a:effectLst>
                <a:ea typeface="GungsuhChe" panose="02030609000101010101" pitchFamily="49" charset="-127"/>
              </a:rPr>
              <a:t> </a:t>
            </a:r>
          </a:p>
          <a:p>
            <a:pPr marL="400050" lvl="1" indent="0">
              <a:lnSpc>
                <a:spcPct val="90000"/>
              </a:lnSpc>
              <a:spcBef>
                <a:spcPts val="0"/>
              </a:spcBef>
              <a:buNone/>
            </a:pPr>
            <a:r>
              <a:rPr lang="en-US" sz="4000" b="1" dirty="0" smtClean="0">
                <a:solidFill>
                  <a:schemeClr val="bg1"/>
                </a:solidFill>
                <a:effectLst>
                  <a:glow rad="88900">
                    <a:schemeClr val="accent1">
                      <a:lumMod val="50000"/>
                    </a:schemeClr>
                  </a:glow>
                </a:effectLst>
                <a:ea typeface="GungsuhChe" panose="02030609000101010101" pitchFamily="49" charset="-127"/>
              </a:rPr>
              <a:t>       7pm  </a:t>
            </a:r>
            <a:r>
              <a:rPr lang="en-US" sz="4550" b="1" dirty="0" smtClean="0">
                <a:solidFill>
                  <a:schemeClr val="bg1"/>
                </a:solidFill>
                <a:effectLst>
                  <a:glow rad="88900">
                    <a:schemeClr val="accent1">
                      <a:lumMod val="50000"/>
                    </a:schemeClr>
                  </a:glow>
                </a:effectLst>
                <a:ea typeface="GungsuhChe" panose="02030609000101010101" pitchFamily="49" charset="-127"/>
              </a:rPr>
              <a:t>Life Group Mixer</a:t>
            </a:r>
            <a:endParaRPr lang="en-US" sz="4550" b="1" dirty="0">
              <a:solidFill>
                <a:schemeClr val="bg1"/>
              </a:solidFill>
              <a:effectLst>
                <a:glow rad="88900">
                  <a:schemeClr val="accent1">
                    <a:lumMod val="50000"/>
                  </a:schemeClr>
                </a:glow>
              </a:effectLst>
              <a:ea typeface="GungsuhChe" panose="02030609000101010101" pitchFamily="49" charset="-127"/>
            </a:endParaRPr>
          </a:p>
          <a:p>
            <a:pPr marL="514350" indent="-514350">
              <a:lnSpc>
                <a:spcPct val="90000"/>
              </a:lnSpc>
              <a:spcBef>
                <a:spcPts val="1800"/>
              </a:spcBef>
              <a:buFont typeface="+mj-lt"/>
              <a:buAutoNum type="arabicParenR"/>
            </a:pPr>
            <a:endParaRPr lang="en-US" sz="3000" b="1" dirty="0" smtClean="0">
              <a:solidFill>
                <a:schemeClr val="bg1"/>
              </a:solidFill>
              <a:effectLst>
                <a:glow rad="88900">
                  <a:schemeClr val="accent1">
                    <a:lumMod val="50000"/>
                  </a:schemeClr>
                </a:glow>
              </a:effectLst>
              <a:ea typeface="GungsuhChe" panose="02030609000101010101" pitchFamily="49" charset="-127"/>
            </a:endParaRPr>
          </a:p>
        </p:txBody>
      </p:sp>
    </p:spTree>
    <p:extLst>
      <p:ext uri="{BB962C8B-B14F-4D97-AF65-F5344CB8AC3E}">
        <p14:creationId xmlns:p14="http://schemas.microsoft.com/office/powerpoint/2010/main" val="121152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animEffect transition="in" filter="fade">
                                      <p:cBhvr>
                                        <p:cTn id="23" dur="500"/>
                                        <p:tgtEl>
                                          <p:spTgt spid="10">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xEl>
                                              <p:pRg st="4" end="4"/>
                                            </p:txEl>
                                          </p:spTgt>
                                        </p:tgtEl>
                                        <p:attrNameLst>
                                          <p:attrName>style.visibility</p:attrName>
                                        </p:attrNameLst>
                                      </p:cBhvr>
                                      <p:to>
                                        <p:strVal val="visible"/>
                                      </p:to>
                                    </p:set>
                                    <p:animEffect transition="in" filter="fade">
                                      <p:cBhvr>
                                        <p:cTn id="28" dur="500"/>
                                        <p:tgtEl>
                                          <p:spTgt spid="10">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Effect transition="in" filter="fade">
                                      <p:cBhvr>
                                        <p:cTn id="31"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a:xfrm>
            <a:off x="152400" y="152400"/>
            <a:ext cx="8686800" cy="6172200"/>
          </a:xfrm>
        </p:spPr>
        <p:txBody>
          <a:bodyPr>
            <a:noAutofit/>
          </a:bodyPr>
          <a:lstStyle/>
          <a:p>
            <a:r>
              <a:rPr lang="en-US" b="1" u="sng" dirty="0">
                <a:ln w="12700">
                  <a:solidFill>
                    <a:schemeClr val="tx1"/>
                  </a:solidFill>
                </a:ln>
                <a:solidFill>
                  <a:srgbClr val="FFFF00"/>
                </a:solidFill>
              </a:rPr>
              <a:t>Romans 8:34</a:t>
            </a:r>
            <a:r>
              <a:rPr lang="en-US" dirty="0">
                <a:ln w="12700">
                  <a:solidFill>
                    <a:schemeClr val="tx1"/>
                  </a:solidFill>
                </a:ln>
                <a:solidFill>
                  <a:srgbClr val="FFFF00"/>
                </a:solidFill>
              </a:rPr>
              <a:t> </a:t>
            </a:r>
            <a:r>
              <a:rPr lang="en-US" b="1" dirty="0">
                <a:ln w="12700">
                  <a:solidFill>
                    <a:schemeClr val="tx1"/>
                  </a:solidFill>
                </a:ln>
                <a:solidFill>
                  <a:schemeClr val="bg1"/>
                </a:solidFill>
              </a:rPr>
              <a:t>– Who is he that condemns? Christ Jesus, who died—more than that, who was raised to life—is at the right hand of God and is also interceding for us</a:t>
            </a:r>
            <a:r>
              <a:rPr lang="en-US" b="1" dirty="0" smtClean="0">
                <a:ln w="12700">
                  <a:solidFill>
                    <a:schemeClr val="tx1"/>
                  </a:solidFill>
                </a:ln>
                <a:solidFill>
                  <a:schemeClr val="bg1"/>
                </a:solidFill>
              </a:rPr>
              <a:t>.</a:t>
            </a:r>
            <a:r>
              <a:rPr lang="en-US" dirty="0" smtClean="0">
                <a:ln w="12700">
                  <a:solidFill>
                    <a:schemeClr val="tx1"/>
                  </a:solidFill>
                </a:ln>
                <a:solidFill>
                  <a:schemeClr val="bg1"/>
                </a:solidFill>
              </a:rPr>
              <a:t/>
            </a:r>
            <a:br>
              <a:rPr lang="en-US" dirty="0" smtClean="0">
                <a:ln w="12700">
                  <a:solidFill>
                    <a:schemeClr val="tx1"/>
                  </a:solidFill>
                </a:ln>
                <a:solidFill>
                  <a:schemeClr val="bg1"/>
                </a:solidFill>
              </a:rPr>
            </a:br>
            <a:endParaRPr lang="en-US" sz="1050" dirty="0">
              <a:ln w="12700">
                <a:solidFill>
                  <a:schemeClr val="tx1"/>
                </a:solidFill>
              </a:ln>
              <a:solidFill>
                <a:schemeClr val="bg1"/>
              </a:solidFill>
            </a:endParaRPr>
          </a:p>
          <a:p>
            <a:r>
              <a:rPr lang="en-US" b="1" u="sng" dirty="0">
                <a:ln w="12700">
                  <a:solidFill>
                    <a:schemeClr val="tx1"/>
                  </a:solidFill>
                </a:ln>
                <a:solidFill>
                  <a:srgbClr val="FFFF00"/>
                </a:solidFill>
              </a:rPr>
              <a:t>Hebrews 4:15-16</a:t>
            </a:r>
            <a:r>
              <a:rPr lang="en-US" dirty="0">
                <a:ln w="12700">
                  <a:solidFill>
                    <a:schemeClr val="tx1"/>
                  </a:solidFill>
                </a:ln>
                <a:solidFill>
                  <a:srgbClr val="FFFF00"/>
                </a:solidFill>
              </a:rPr>
              <a:t> </a:t>
            </a:r>
            <a:r>
              <a:rPr lang="en-US" b="1" dirty="0">
                <a:ln w="12700">
                  <a:solidFill>
                    <a:schemeClr val="tx1"/>
                  </a:solidFill>
                </a:ln>
                <a:solidFill>
                  <a:schemeClr val="bg1"/>
                </a:solidFill>
              </a:rPr>
              <a:t>– </a:t>
            </a:r>
            <a:r>
              <a:rPr lang="en-US" b="1" dirty="0" smtClean="0">
                <a:ln w="12700">
                  <a:solidFill>
                    <a:schemeClr val="tx1"/>
                  </a:solidFill>
                </a:ln>
                <a:solidFill>
                  <a:schemeClr val="bg1"/>
                </a:solidFill>
              </a:rPr>
              <a:t>For </a:t>
            </a:r>
            <a:r>
              <a:rPr lang="en-US" b="1" dirty="0">
                <a:ln w="12700">
                  <a:solidFill>
                    <a:schemeClr val="tx1"/>
                  </a:solidFill>
                </a:ln>
                <a:solidFill>
                  <a:schemeClr val="bg1"/>
                </a:solidFill>
              </a:rPr>
              <a:t>we do not have ﻿a high priest who cannot sympathize with our weaknesses, but One who has been ﻿tempted in all things as </a:t>
            </a:r>
            <a:r>
              <a:rPr lang="en-US" b="1" i="1" dirty="0">
                <a:ln w="12700">
                  <a:solidFill>
                    <a:schemeClr val="tx1"/>
                  </a:solidFill>
                </a:ln>
                <a:solidFill>
                  <a:schemeClr val="bg1"/>
                </a:solidFill>
              </a:rPr>
              <a:t>we are, yet </a:t>
            </a:r>
            <a:r>
              <a:rPr lang="en-US" b="1" dirty="0">
                <a:ln w="12700">
                  <a:solidFill>
                    <a:schemeClr val="tx1"/>
                  </a:solidFill>
                </a:ln>
                <a:solidFill>
                  <a:schemeClr val="bg1"/>
                </a:solidFill>
              </a:rPr>
              <a:t>﻿without sin. 16 Therefore let us ﻿draw near with ﻿confidence to the throne of grace, so that we may receive mercy and find grace to help in time </a:t>
            </a:r>
            <a:r>
              <a:rPr lang="en-US" b="1" dirty="0" smtClean="0">
                <a:ln w="12700">
                  <a:solidFill>
                    <a:schemeClr val="tx1"/>
                  </a:solidFill>
                </a:ln>
                <a:solidFill>
                  <a:schemeClr val="bg1"/>
                </a:solidFill>
              </a:rPr>
              <a:t/>
            </a:r>
            <a:br>
              <a:rPr lang="en-US" b="1" dirty="0" smtClean="0">
                <a:ln w="12700">
                  <a:solidFill>
                    <a:schemeClr val="tx1"/>
                  </a:solidFill>
                </a:ln>
                <a:solidFill>
                  <a:schemeClr val="bg1"/>
                </a:solidFill>
              </a:rPr>
            </a:br>
            <a:r>
              <a:rPr lang="en-US" b="1" dirty="0" smtClean="0">
                <a:ln w="12700">
                  <a:solidFill>
                    <a:schemeClr val="tx1"/>
                  </a:solidFill>
                </a:ln>
                <a:solidFill>
                  <a:schemeClr val="bg1"/>
                </a:solidFill>
              </a:rPr>
              <a:t>of </a:t>
            </a:r>
            <a:r>
              <a:rPr lang="en-US" b="1" dirty="0">
                <a:ln w="12700">
                  <a:solidFill>
                    <a:schemeClr val="tx1"/>
                  </a:solidFill>
                </a:ln>
                <a:solidFill>
                  <a:schemeClr val="bg1"/>
                </a:solidFill>
              </a:rPr>
              <a:t>need. </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2997177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10236" y="1364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76200" y="76200"/>
            <a:ext cx="8991600" cy="914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Incarnate Jesus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76200" y="1066800"/>
            <a:ext cx="9067800" cy="5486400"/>
          </a:xfrm>
        </p:spPr>
        <p:txBody>
          <a:bodyPr>
            <a:noAutofit/>
          </a:bodyPr>
          <a:lstStyle/>
          <a:p>
            <a:pPr>
              <a:lnSpc>
                <a:spcPct val="90000"/>
              </a:lnSpc>
              <a:spcBef>
                <a:spcPts val="1200"/>
              </a:spcBef>
              <a:spcAft>
                <a:spcPts val="1200"/>
              </a:spcAft>
            </a:pPr>
            <a:r>
              <a:rPr lang="en-US" sz="3600" b="1" dirty="0" smtClean="0">
                <a:ln w="15875">
                  <a:solidFill>
                    <a:schemeClr val="tx1"/>
                  </a:solidFill>
                </a:ln>
                <a:solidFill>
                  <a:schemeClr val="accent2"/>
                </a:solidFill>
              </a:rPr>
              <a:t>Seal Satan’s Fate</a:t>
            </a:r>
          </a:p>
          <a:p>
            <a:pPr>
              <a:lnSpc>
                <a:spcPct val="90000"/>
              </a:lnSpc>
              <a:spcBef>
                <a:spcPts val="1200"/>
              </a:spcBef>
              <a:spcAft>
                <a:spcPts val="1200"/>
              </a:spcAft>
            </a:pPr>
            <a:r>
              <a:rPr lang="en-US" sz="3600" b="1" dirty="0" smtClean="0">
                <a:ln w="15875">
                  <a:solidFill>
                    <a:schemeClr val="tx1"/>
                  </a:solidFill>
                </a:ln>
                <a:solidFill>
                  <a:schemeClr val="accent2"/>
                </a:solidFill>
              </a:rPr>
              <a:t>Become Our Mediator</a:t>
            </a:r>
          </a:p>
          <a:p>
            <a:pPr>
              <a:lnSpc>
                <a:spcPct val="90000"/>
              </a:lnSpc>
              <a:spcBef>
                <a:spcPts val="1200"/>
              </a:spcBef>
              <a:spcAft>
                <a:spcPts val="1200"/>
              </a:spcAft>
            </a:pPr>
            <a:r>
              <a:rPr lang="en-US" sz="3600" b="1" dirty="0" smtClean="0">
                <a:ln w="15875">
                  <a:solidFill>
                    <a:schemeClr val="tx1"/>
                  </a:solidFill>
                </a:ln>
                <a:solidFill>
                  <a:schemeClr val="bg1"/>
                </a:solidFill>
              </a:rPr>
              <a:t>God in Flesh HAD TO </a:t>
            </a:r>
            <a:r>
              <a:rPr lang="en-US" sz="3600" b="1" dirty="0" smtClean="0">
                <a:ln w="15875">
                  <a:solidFill>
                    <a:schemeClr val="tx1"/>
                  </a:solidFill>
                </a:ln>
                <a:solidFill>
                  <a:schemeClr val="bg1"/>
                </a:solidFill>
              </a:rPr>
              <a:t>DIE!</a:t>
            </a:r>
            <a:endParaRPr lang="en-US" b="1" dirty="0" smtClean="0">
              <a:ln w="15875">
                <a:solidFill>
                  <a:schemeClr val="tx1"/>
                </a:solidFill>
              </a:ln>
              <a:solidFill>
                <a:schemeClr val="bg1"/>
              </a:solidFill>
            </a:endParaRPr>
          </a:p>
          <a:p>
            <a:pPr marL="457200" lvl="1" indent="0">
              <a:lnSpc>
                <a:spcPct val="90000"/>
              </a:lnSpc>
              <a:spcBef>
                <a:spcPts val="0"/>
              </a:spcBef>
              <a:spcAft>
                <a:spcPts val="600"/>
              </a:spcAft>
              <a:buNone/>
            </a:pPr>
            <a:endParaRPr lang="en-US" b="1" dirty="0">
              <a:ln>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7976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Hebrews 2:9-10</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0" indent="0">
              <a:buNone/>
            </a:pPr>
            <a:r>
              <a:rPr lang="en-US" b="1" baseline="30000" dirty="0" smtClean="0">
                <a:ln w="12700">
                  <a:solidFill>
                    <a:schemeClr val="tx1"/>
                  </a:solidFill>
                </a:ln>
                <a:solidFill>
                  <a:schemeClr val="bg1"/>
                </a:solidFill>
              </a:rPr>
              <a:t>9 </a:t>
            </a:r>
            <a:r>
              <a:rPr lang="en-US" b="1" dirty="0">
                <a:ln w="12700">
                  <a:solidFill>
                    <a:schemeClr val="tx1"/>
                  </a:solidFill>
                </a:ln>
                <a:solidFill>
                  <a:schemeClr val="bg1"/>
                </a:solidFill>
              </a:rPr>
              <a:t>But we see Jesus, who was made a little lower than the angels, now crowned with glory and honor because he suffered death, </a:t>
            </a:r>
            <a:r>
              <a:rPr lang="en-US" b="1" dirty="0">
                <a:ln w="12700">
                  <a:solidFill>
                    <a:schemeClr val="tx1"/>
                  </a:solidFill>
                </a:ln>
                <a:solidFill>
                  <a:srgbClr val="FFFF00"/>
                </a:solidFill>
              </a:rPr>
              <a:t>so that by the grace of God he might taste death for everyone</a:t>
            </a:r>
            <a:r>
              <a:rPr lang="en-US" b="1" dirty="0">
                <a:ln w="12700">
                  <a:solidFill>
                    <a:schemeClr val="tx1"/>
                  </a:solidFill>
                </a:ln>
                <a:solidFill>
                  <a:schemeClr val="bg1"/>
                </a:solidFill>
              </a:rPr>
              <a:t>. </a:t>
            </a:r>
            <a:r>
              <a:rPr lang="en-US" b="1" baseline="30000" dirty="0">
                <a:ln w="12700">
                  <a:solidFill>
                    <a:schemeClr val="tx1"/>
                  </a:solidFill>
                </a:ln>
                <a:solidFill>
                  <a:schemeClr val="bg1"/>
                </a:solidFill>
              </a:rPr>
              <a:t>10 </a:t>
            </a:r>
            <a:r>
              <a:rPr lang="en-US" b="1" dirty="0">
                <a:ln w="12700">
                  <a:solidFill>
                    <a:schemeClr val="tx1"/>
                  </a:solidFill>
                </a:ln>
                <a:solidFill>
                  <a:schemeClr val="bg1"/>
                </a:solidFill>
              </a:rPr>
              <a:t>In bringing many sons to glory, it was fitting that God, for whom and through whom everything exists, should make the author of their salvation perfect through suffering. </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2409367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a:xfrm>
            <a:off x="304800" y="1828800"/>
            <a:ext cx="8534400" cy="2209800"/>
          </a:xfrm>
        </p:spPr>
        <p:txBody>
          <a:bodyPr>
            <a:noAutofit/>
          </a:bodyPr>
          <a:lstStyle/>
          <a:p>
            <a:pPr marL="0" indent="0">
              <a:lnSpc>
                <a:spcPct val="90000"/>
              </a:lnSpc>
              <a:spcBef>
                <a:spcPts val="0"/>
              </a:spcBef>
              <a:spcAft>
                <a:spcPts val="1200"/>
              </a:spcAft>
              <a:buNone/>
            </a:pPr>
            <a:r>
              <a:rPr lang="en-US" sz="3600" b="1" dirty="0" smtClean="0">
                <a:ln w="12700">
                  <a:solidFill>
                    <a:schemeClr val="tx1"/>
                  </a:solidFill>
                </a:ln>
                <a:solidFill>
                  <a:schemeClr val="bg1"/>
                </a:solidFill>
              </a:rPr>
              <a:t>If Jesus was just a man there is no way </a:t>
            </a:r>
            <a:r>
              <a:rPr lang="en-US" sz="3600" b="1" dirty="0" smtClean="0">
                <a:ln w="12700">
                  <a:solidFill>
                    <a:schemeClr val="tx1"/>
                  </a:solidFill>
                </a:ln>
                <a:solidFill>
                  <a:schemeClr val="bg1"/>
                </a:solidFill>
              </a:rPr>
              <a:t>his death </a:t>
            </a:r>
            <a:r>
              <a:rPr lang="en-US" sz="3600" b="1" dirty="0" smtClean="0">
                <a:ln w="12700">
                  <a:solidFill>
                    <a:schemeClr val="tx1"/>
                  </a:solidFill>
                </a:ln>
                <a:solidFill>
                  <a:schemeClr val="bg1"/>
                </a:solidFill>
              </a:rPr>
              <a:t>could have paid the penalty for the sins of mankind….it took </a:t>
            </a:r>
            <a:r>
              <a:rPr lang="en-US" sz="3600" b="1" u="sng" dirty="0" smtClean="0">
                <a:ln w="12700">
                  <a:solidFill>
                    <a:schemeClr val="tx1"/>
                  </a:solidFill>
                </a:ln>
                <a:solidFill>
                  <a:schemeClr val="bg1"/>
                </a:solidFill>
              </a:rPr>
              <a:t>God in the flesh to shed His blood and die for us</a:t>
            </a:r>
            <a:r>
              <a:rPr lang="en-US" sz="3600" b="1" dirty="0" smtClean="0">
                <a:ln w="12700">
                  <a:solidFill>
                    <a:schemeClr val="tx1"/>
                  </a:solidFill>
                </a:ln>
                <a:solidFill>
                  <a:schemeClr val="bg1"/>
                </a:solidFill>
              </a:rPr>
              <a:t>.</a:t>
            </a:r>
            <a:endParaRPr lang="en-US" b="1" dirty="0" smtClean="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85459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2 John 2:7</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3175" lvl="1" indent="0">
              <a:buNone/>
            </a:pPr>
            <a:r>
              <a:rPr lang="en-US" sz="3600" b="1" i="1" dirty="0" smtClean="0">
                <a:ln w="12700">
                  <a:solidFill>
                    <a:schemeClr val="tx1"/>
                  </a:solidFill>
                </a:ln>
                <a:solidFill>
                  <a:schemeClr val="bg1"/>
                </a:solidFill>
              </a:rPr>
              <a:t>“Many </a:t>
            </a:r>
            <a:r>
              <a:rPr lang="en-US" sz="3600" b="1" i="1" dirty="0">
                <a:ln w="12700">
                  <a:solidFill>
                    <a:schemeClr val="tx1"/>
                  </a:solidFill>
                </a:ln>
                <a:solidFill>
                  <a:schemeClr val="bg1"/>
                </a:solidFill>
              </a:rPr>
              <a:t>deceivers, who do not acknowledge </a:t>
            </a:r>
            <a:r>
              <a:rPr lang="en-US" sz="3600" b="1" i="1" dirty="0">
                <a:ln w="12700">
                  <a:solidFill>
                    <a:schemeClr val="tx1"/>
                  </a:solidFill>
                </a:ln>
                <a:solidFill>
                  <a:srgbClr val="FFFF00"/>
                </a:solidFill>
              </a:rPr>
              <a:t>Jesus Christ as coming in the flesh</a:t>
            </a:r>
            <a:r>
              <a:rPr lang="en-US" sz="3600" b="1" i="1" dirty="0">
                <a:ln w="12700">
                  <a:solidFill>
                    <a:schemeClr val="tx1"/>
                  </a:solidFill>
                </a:ln>
                <a:solidFill>
                  <a:schemeClr val="bg1"/>
                </a:solidFill>
              </a:rPr>
              <a:t>, have gone out into the world. Any such person is the deceiver and the antichrist</a:t>
            </a:r>
            <a:r>
              <a:rPr lang="en-US" sz="3600" b="1" i="1" dirty="0" smtClean="0">
                <a:ln w="12700">
                  <a:solidFill>
                    <a:schemeClr val="tx1"/>
                  </a:solidFill>
                </a:ln>
                <a:solidFill>
                  <a:schemeClr val="bg1"/>
                </a:solidFill>
              </a:rPr>
              <a:t>.”</a:t>
            </a:r>
            <a:endParaRPr lang="en-US" sz="3600" b="1" dirty="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289167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1</a:t>
            </a:r>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 John 4:2</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3175" lvl="1" indent="0">
              <a:buNone/>
            </a:pPr>
            <a:r>
              <a:rPr lang="en-US" sz="3600" b="1" i="1" dirty="0" smtClean="0">
                <a:ln w="12700">
                  <a:solidFill>
                    <a:schemeClr val="tx1"/>
                  </a:solidFill>
                </a:ln>
                <a:solidFill>
                  <a:schemeClr val="bg1"/>
                </a:solidFill>
              </a:rPr>
              <a:t>“This </a:t>
            </a:r>
            <a:r>
              <a:rPr lang="en-US" sz="3600" b="1" i="1" dirty="0">
                <a:ln w="12700">
                  <a:solidFill>
                    <a:schemeClr val="tx1"/>
                  </a:solidFill>
                </a:ln>
                <a:solidFill>
                  <a:schemeClr val="bg1"/>
                </a:solidFill>
              </a:rPr>
              <a:t>is how you can recognize the Spirit of God: </a:t>
            </a:r>
            <a:r>
              <a:rPr lang="en-US" sz="3600" b="1" i="1" dirty="0">
                <a:ln w="12700">
                  <a:solidFill>
                    <a:schemeClr val="tx1"/>
                  </a:solidFill>
                </a:ln>
                <a:solidFill>
                  <a:srgbClr val="FFFF00"/>
                </a:solidFill>
              </a:rPr>
              <a:t>Every spirit that acknowledges that Jesus Christ has come in the flesh is from God</a:t>
            </a:r>
            <a:r>
              <a:rPr lang="en-US" sz="3600" b="1" i="1" dirty="0" smtClean="0">
                <a:ln w="12700">
                  <a:solidFill>
                    <a:schemeClr val="tx1"/>
                  </a:solidFill>
                </a:ln>
                <a:solidFill>
                  <a:srgbClr val="FFFF00"/>
                </a:solidFill>
              </a:rPr>
              <a:t>.</a:t>
            </a:r>
            <a:r>
              <a:rPr lang="en-US" sz="3600" b="1" i="1" dirty="0" smtClean="0">
                <a:ln w="12700">
                  <a:solidFill>
                    <a:schemeClr val="tx1"/>
                  </a:solidFill>
                </a:ln>
                <a:solidFill>
                  <a:schemeClr val="bg1"/>
                </a:solidFill>
              </a:rPr>
              <a:t>”</a:t>
            </a:r>
            <a:endParaRPr lang="en-US" sz="3600" b="1" dirty="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285182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80080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047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9"/>
          <p:cNvSpPr>
            <a:spLocks noGrp="1"/>
          </p:cNvSpPr>
          <p:nvPr>
            <p:ph idx="1"/>
          </p:nvPr>
        </p:nvSpPr>
        <p:spPr>
          <a:xfrm>
            <a:off x="255978" y="381000"/>
            <a:ext cx="8902890" cy="5715000"/>
          </a:xfrm>
        </p:spPr>
        <p:txBody>
          <a:bodyPr>
            <a:noAutofit/>
          </a:bodyPr>
          <a:lstStyle/>
          <a:p>
            <a:pPr marL="0" indent="0">
              <a:buNone/>
            </a:pPr>
            <a:r>
              <a:rPr lang="en-US" sz="3000" b="1" i="1" dirty="0" smtClean="0">
                <a:ln w="12700">
                  <a:solidFill>
                    <a:schemeClr val="tx1"/>
                  </a:solidFill>
                </a:ln>
                <a:solidFill>
                  <a:schemeClr val="bg1"/>
                </a:solidFill>
              </a:rPr>
              <a:t>“What</a:t>
            </a:r>
            <a:r>
              <a:rPr lang="en-US" sz="3000" b="1" i="1" dirty="0">
                <a:ln w="12700">
                  <a:solidFill>
                    <a:schemeClr val="tx1"/>
                  </a:solidFill>
                </a:ln>
                <a:solidFill>
                  <a:schemeClr val="bg1"/>
                </a:solidFill>
              </a:rPr>
              <a:t>, then, does Jesus mean to me? To me, he was one of the greatest teachers humanity has ever had. To his believers, he was God’s only begotten </a:t>
            </a:r>
            <a:r>
              <a:rPr lang="en-US" sz="3000" b="1" i="1" dirty="0" smtClean="0">
                <a:ln w="12700">
                  <a:solidFill>
                    <a:schemeClr val="tx1"/>
                  </a:solidFill>
                </a:ln>
                <a:solidFill>
                  <a:schemeClr val="bg1"/>
                </a:solidFill>
              </a:rPr>
              <a:t>Son. Could </a:t>
            </a:r>
            <a:r>
              <a:rPr lang="en-US" sz="3000" b="1" i="1" dirty="0">
                <a:ln w="12700">
                  <a:solidFill>
                    <a:schemeClr val="tx1"/>
                  </a:solidFill>
                </a:ln>
                <a:solidFill>
                  <a:schemeClr val="bg1"/>
                </a:solidFill>
              </a:rPr>
              <a:t>the fact that I do or do not accept this belief make Jesus have any more or less influence in my life? Is all the grandeur of his teaching and of his doctrine to be forbidden to me? I cannot believe </a:t>
            </a:r>
            <a:r>
              <a:rPr lang="en-US" sz="3000" b="1" i="1" dirty="0" smtClean="0">
                <a:ln w="12700">
                  <a:solidFill>
                    <a:schemeClr val="tx1"/>
                  </a:solidFill>
                </a:ln>
                <a:solidFill>
                  <a:schemeClr val="bg1"/>
                </a:solidFill>
              </a:rPr>
              <a:t>so.  To </a:t>
            </a:r>
            <a:r>
              <a:rPr lang="en-US" sz="3000" b="1" i="1" dirty="0">
                <a:ln w="12700">
                  <a:solidFill>
                    <a:schemeClr val="tx1"/>
                  </a:solidFill>
                </a:ln>
                <a:solidFill>
                  <a:schemeClr val="bg1"/>
                </a:solidFill>
              </a:rPr>
              <a:t>me, it implies a spiritual birth. My interpretation, in other words, is that in Jesus’ own life is the key of his nearness to God; that he expressed, as no other could, the spirit and will of God. It is in this sense that I see him and recognize him as the Son of God</a:t>
            </a:r>
            <a:r>
              <a:rPr lang="en-US" sz="3000" b="1" i="1" dirty="0" smtClean="0">
                <a:ln w="12700">
                  <a:solidFill>
                    <a:schemeClr val="tx1"/>
                  </a:solidFill>
                </a:ln>
                <a:solidFill>
                  <a:schemeClr val="bg1"/>
                </a:solidFill>
              </a:rPr>
              <a:t>.”</a:t>
            </a:r>
          </a:p>
          <a:p>
            <a:pPr marL="0" indent="0">
              <a:buNone/>
            </a:pPr>
            <a:r>
              <a:rPr lang="en-US" sz="3000" b="1" dirty="0" smtClean="0">
                <a:ln w="12700">
                  <a:solidFill>
                    <a:schemeClr val="tx1"/>
                  </a:solidFill>
                </a:ln>
                <a:solidFill>
                  <a:schemeClr val="bg1"/>
                </a:solidFill>
              </a:rPr>
              <a:t>Mahatma Gandhi (1869-1948)</a:t>
            </a:r>
            <a:endParaRPr lang="en-US" sz="3000" b="1" dirty="0">
              <a:ln w="12700">
                <a:solidFill>
                  <a:schemeClr val="tx1"/>
                </a:solidFill>
              </a:ln>
              <a:solidFill>
                <a:schemeClr val="bg1"/>
              </a:solidFill>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949352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381000" y="28194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John 1:1-14</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324908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Four Part Christmas Series</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609600" y="1219200"/>
            <a:ext cx="8229600" cy="4602163"/>
          </a:xfrm>
        </p:spPr>
        <p:txBody>
          <a:bodyPr>
            <a:normAutofit/>
          </a:bodyPr>
          <a:lstStyle/>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as Prophet</a:t>
            </a:r>
          </a:p>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as Priest </a:t>
            </a:r>
          </a:p>
          <a:p>
            <a:pPr marL="514350" indent="-514350">
              <a:buFont typeface="+mj-lt"/>
              <a:buAutoNum type="arabicParenR"/>
            </a:pPr>
            <a:r>
              <a:rPr lang="en-US" sz="4000" b="1" dirty="0" smtClean="0">
                <a:solidFill>
                  <a:schemeClr val="accent2">
                    <a:lumMod val="60000"/>
                    <a:lumOff val="40000"/>
                  </a:schemeClr>
                </a:solidFill>
                <a:effectLst>
                  <a:glow rad="88900">
                    <a:schemeClr val="accent1">
                      <a:lumMod val="50000"/>
                    </a:schemeClr>
                  </a:glow>
                </a:effectLst>
                <a:ea typeface="GungsuhChe" panose="02030609000101010101" pitchFamily="49" charset="-127"/>
              </a:rPr>
              <a:t>Jesus as King </a:t>
            </a:r>
          </a:p>
          <a:p>
            <a:pPr marL="514350" indent="-514350">
              <a:buFont typeface="+mj-lt"/>
              <a:buAutoNum type="arabicParenR"/>
            </a:pPr>
            <a:r>
              <a:rPr lang="en-US" sz="4000" b="1" dirty="0" smtClean="0">
                <a:solidFill>
                  <a:schemeClr val="bg1"/>
                </a:solidFill>
                <a:effectLst>
                  <a:glow rad="88900">
                    <a:schemeClr val="accent1">
                      <a:lumMod val="50000"/>
                    </a:schemeClr>
                  </a:glow>
                </a:effectLst>
                <a:ea typeface="GungsuhChe" panose="02030609000101010101" pitchFamily="49" charset="-127"/>
              </a:rPr>
              <a:t>Jesus is God Incarnate</a:t>
            </a:r>
            <a:endParaRPr lang="en-US" sz="4000" b="1" dirty="0">
              <a:solidFill>
                <a:schemeClr val="bg1"/>
              </a:solidFill>
              <a:effectLst>
                <a:glow rad="88900">
                  <a:schemeClr val="accent1">
                    <a:lumMod val="50000"/>
                  </a:schemeClr>
                </a:glow>
              </a:effectLst>
              <a:ea typeface="GungsuhChe" panose="02030609000101010101" pitchFamily="49" charset="-127"/>
            </a:endParaRPr>
          </a:p>
        </p:txBody>
      </p:sp>
      <p:pic>
        <p:nvPicPr>
          <p:cNvPr id="6"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321705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fade">
                                      <p:cBhvr>
                                        <p:cTn id="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 y="283"/>
            <a:ext cx="9143245" cy="6857434"/>
          </a:xfrm>
          <a:prstGeom prst="rect">
            <a:avLst/>
          </a:prstGeom>
        </p:spPr>
      </p:pic>
      <p:sp>
        <p:nvSpPr>
          <p:cNvPr id="4" name="Title 8"/>
          <p:cNvSpPr txBox="1">
            <a:spLocks/>
          </p:cNvSpPr>
          <p:nvPr/>
        </p:nvSpPr>
        <p:spPr>
          <a:xfrm>
            <a:off x="457200" y="5257800"/>
            <a:ext cx="8229600" cy="990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Jesus is God Incarnate</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Tree>
    <p:extLst>
      <p:ext uri="{BB962C8B-B14F-4D97-AF65-F5344CB8AC3E}">
        <p14:creationId xmlns:p14="http://schemas.microsoft.com/office/powerpoint/2010/main" val="3776064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12954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Incarnate</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12510" y="1447800"/>
            <a:ext cx="9144000" cy="4953000"/>
          </a:xfrm>
        </p:spPr>
        <p:txBody>
          <a:bodyPr>
            <a:noAutofit/>
          </a:bodyPr>
          <a:lstStyle/>
          <a:p>
            <a:pPr>
              <a:lnSpc>
                <a:spcPct val="90000"/>
              </a:lnSpc>
              <a:spcBef>
                <a:spcPts val="0"/>
              </a:spcBef>
              <a:spcAft>
                <a:spcPts val="600"/>
              </a:spcAft>
            </a:pPr>
            <a:r>
              <a:rPr lang="en-US" b="1" dirty="0" smtClean="0">
                <a:ln w="15875">
                  <a:solidFill>
                    <a:schemeClr val="tx1"/>
                  </a:solidFill>
                </a:ln>
                <a:solidFill>
                  <a:schemeClr val="bg1"/>
                </a:solidFill>
              </a:rPr>
              <a:t>Latin Word – Does not appear in the Bible</a:t>
            </a:r>
          </a:p>
          <a:p>
            <a:pPr>
              <a:lnSpc>
                <a:spcPct val="90000"/>
              </a:lnSpc>
              <a:spcBef>
                <a:spcPts val="0"/>
              </a:spcBef>
              <a:spcAft>
                <a:spcPts val="600"/>
              </a:spcAft>
            </a:pPr>
            <a:r>
              <a:rPr lang="en-US" b="1" dirty="0" smtClean="0">
                <a:ln w="15875">
                  <a:solidFill>
                    <a:schemeClr val="tx1"/>
                  </a:solidFill>
                </a:ln>
                <a:solidFill>
                  <a:schemeClr val="bg1"/>
                </a:solidFill>
              </a:rPr>
              <a:t>Prefix - </a:t>
            </a:r>
            <a:r>
              <a:rPr lang="en-US" b="1" dirty="0" smtClean="0">
                <a:ln w="15875">
                  <a:solidFill>
                    <a:schemeClr val="tx1"/>
                  </a:solidFill>
                </a:ln>
                <a:solidFill>
                  <a:srgbClr val="FFFF00"/>
                </a:solidFill>
              </a:rPr>
              <a:t>‘In’</a:t>
            </a:r>
          </a:p>
          <a:p>
            <a:pPr>
              <a:lnSpc>
                <a:spcPct val="90000"/>
              </a:lnSpc>
              <a:spcBef>
                <a:spcPts val="0"/>
              </a:spcBef>
              <a:spcAft>
                <a:spcPts val="600"/>
              </a:spcAft>
            </a:pPr>
            <a:r>
              <a:rPr lang="en-US" b="1" dirty="0" smtClean="0">
                <a:ln w="15875">
                  <a:solidFill>
                    <a:schemeClr val="tx1"/>
                  </a:solidFill>
                </a:ln>
                <a:solidFill>
                  <a:schemeClr val="bg1"/>
                </a:solidFill>
              </a:rPr>
              <a:t>Root Word – </a:t>
            </a:r>
            <a:r>
              <a:rPr lang="en-US" b="1" dirty="0" smtClean="0">
                <a:ln w="15875">
                  <a:solidFill>
                    <a:schemeClr val="tx1"/>
                  </a:solidFill>
                </a:ln>
                <a:solidFill>
                  <a:srgbClr val="FFFF00"/>
                </a:solidFill>
              </a:rPr>
              <a:t>‘Caro’</a:t>
            </a:r>
            <a:r>
              <a:rPr lang="en-US" b="1" dirty="0" smtClean="0">
                <a:ln w="15875">
                  <a:solidFill>
                    <a:schemeClr val="tx1"/>
                  </a:solidFill>
                </a:ln>
                <a:solidFill>
                  <a:schemeClr val="bg1"/>
                </a:solidFill>
              </a:rPr>
              <a:t> = </a:t>
            </a:r>
            <a:r>
              <a:rPr lang="en-US" b="1" dirty="0" smtClean="0">
                <a:ln w="15875">
                  <a:solidFill>
                    <a:schemeClr val="tx1"/>
                  </a:solidFill>
                </a:ln>
                <a:solidFill>
                  <a:srgbClr val="FFFF00"/>
                </a:solidFill>
              </a:rPr>
              <a:t>Flesh</a:t>
            </a:r>
            <a:endParaRPr lang="en-US" b="1" dirty="0">
              <a:ln w="15875">
                <a:solidFill>
                  <a:schemeClr val="tx1"/>
                </a:solidFill>
              </a:ln>
              <a:solidFill>
                <a:srgbClr val="FFFF00"/>
              </a:solidFill>
            </a:endParaRPr>
          </a:p>
          <a:p>
            <a:pPr>
              <a:lnSpc>
                <a:spcPct val="90000"/>
              </a:lnSpc>
              <a:spcBef>
                <a:spcPts val="0"/>
              </a:spcBef>
              <a:spcAft>
                <a:spcPts val="600"/>
              </a:spcAft>
            </a:pPr>
            <a:r>
              <a:rPr lang="en-US" b="1" dirty="0" smtClean="0">
                <a:ln w="15875">
                  <a:solidFill>
                    <a:schemeClr val="tx1"/>
                  </a:solidFill>
                </a:ln>
                <a:solidFill>
                  <a:schemeClr val="bg1"/>
                </a:solidFill>
              </a:rPr>
              <a:t>Incarnate - </a:t>
            </a:r>
            <a:r>
              <a:rPr lang="en-US" b="1" dirty="0" smtClean="0">
                <a:ln w="15875">
                  <a:solidFill>
                    <a:schemeClr val="tx1"/>
                  </a:solidFill>
                </a:ln>
                <a:solidFill>
                  <a:srgbClr val="FFFF00"/>
                </a:solidFill>
              </a:rPr>
              <a:t>‘in the flesh’</a:t>
            </a:r>
          </a:p>
          <a:p>
            <a:pPr>
              <a:lnSpc>
                <a:spcPct val="90000"/>
              </a:lnSpc>
              <a:spcBef>
                <a:spcPts val="0"/>
              </a:spcBef>
              <a:spcAft>
                <a:spcPts val="600"/>
              </a:spcAft>
            </a:pPr>
            <a:r>
              <a:rPr lang="en-US" b="1" dirty="0" smtClean="0">
                <a:ln w="15875">
                  <a:solidFill>
                    <a:schemeClr val="tx1"/>
                  </a:solidFill>
                </a:ln>
                <a:solidFill>
                  <a:schemeClr val="bg1"/>
                </a:solidFill>
              </a:rPr>
              <a:t>Jesus was God ‘in the flesh’</a:t>
            </a:r>
          </a:p>
          <a:p>
            <a:pPr>
              <a:lnSpc>
                <a:spcPct val="90000"/>
              </a:lnSpc>
              <a:spcBef>
                <a:spcPts val="0"/>
              </a:spcBef>
              <a:spcAft>
                <a:spcPts val="600"/>
              </a:spcAft>
            </a:pPr>
            <a:r>
              <a:rPr lang="en-US" b="1" dirty="0" smtClean="0">
                <a:ln w="15875">
                  <a:solidFill>
                    <a:schemeClr val="tx1"/>
                  </a:solidFill>
                </a:ln>
                <a:solidFill>
                  <a:schemeClr val="bg1"/>
                </a:solidFill>
              </a:rPr>
              <a:t>Not ‘God turned to man and then turned back to God’ – </a:t>
            </a:r>
            <a:r>
              <a:rPr lang="en-US" b="1" dirty="0" smtClean="0">
                <a:ln w="15875">
                  <a:solidFill>
                    <a:schemeClr val="tx1"/>
                  </a:solidFill>
                </a:ln>
                <a:solidFill>
                  <a:srgbClr val="FFFF00"/>
                </a:solidFill>
              </a:rPr>
              <a:t>He was both God and Man!</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9021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Romans 1:1-4a</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0" indent="0">
              <a:lnSpc>
                <a:spcPct val="90000"/>
              </a:lnSpc>
              <a:spcBef>
                <a:spcPts val="0"/>
              </a:spcBef>
              <a:buNone/>
            </a:pPr>
            <a:r>
              <a:rPr lang="en-US" sz="3600" b="1" dirty="0">
                <a:ln w="12700">
                  <a:solidFill>
                    <a:schemeClr val="tx1"/>
                  </a:solidFill>
                </a:ln>
                <a:solidFill>
                  <a:schemeClr val="bg1"/>
                </a:solidFill>
              </a:rPr>
              <a:t>“Paul, a servant of Christ Jesus, called to be an apostle and set apart for the gospel of God— </a:t>
            </a:r>
            <a:r>
              <a:rPr lang="en-US" sz="3600" b="1" baseline="30000" dirty="0">
                <a:ln w="12700">
                  <a:solidFill>
                    <a:schemeClr val="tx1"/>
                  </a:solidFill>
                </a:ln>
                <a:solidFill>
                  <a:schemeClr val="bg1"/>
                </a:solidFill>
              </a:rPr>
              <a:t>2 </a:t>
            </a:r>
            <a:r>
              <a:rPr lang="en-US" sz="3600" b="1" dirty="0">
                <a:ln w="12700">
                  <a:solidFill>
                    <a:schemeClr val="tx1"/>
                  </a:solidFill>
                </a:ln>
                <a:solidFill>
                  <a:schemeClr val="bg1"/>
                </a:solidFill>
              </a:rPr>
              <a:t>the gospel he promised beforehand through his prophets in the Holy Scriptures </a:t>
            </a:r>
            <a:r>
              <a:rPr lang="en-US" sz="3600" b="1" baseline="30000" dirty="0">
                <a:ln w="12700">
                  <a:solidFill>
                    <a:schemeClr val="tx1"/>
                  </a:solidFill>
                </a:ln>
                <a:solidFill>
                  <a:schemeClr val="bg1"/>
                </a:solidFill>
              </a:rPr>
              <a:t>3 </a:t>
            </a:r>
            <a:r>
              <a:rPr lang="en-US" sz="3600" b="1" dirty="0">
                <a:ln w="12700">
                  <a:solidFill>
                    <a:schemeClr val="tx1"/>
                  </a:solidFill>
                </a:ln>
                <a:solidFill>
                  <a:schemeClr val="bg1"/>
                </a:solidFill>
              </a:rPr>
              <a:t>regarding his Son, </a:t>
            </a:r>
            <a:r>
              <a:rPr lang="en-US" sz="3600" b="1" dirty="0">
                <a:ln w="12700">
                  <a:solidFill>
                    <a:schemeClr val="tx1"/>
                  </a:solidFill>
                </a:ln>
                <a:solidFill>
                  <a:srgbClr val="FFFF00"/>
                </a:solidFill>
              </a:rPr>
              <a:t>who as to his human nature was a descendant of David, </a:t>
            </a:r>
            <a:r>
              <a:rPr lang="en-US" sz="3600" b="1" baseline="30000" dirty="0">
                <a:ln w="12700">
                  <a:solidFill>
                    <a:schemeClr val="tx1"/>
                  </a:solidFill>
                </a:ln>
                <a:solidFill>
                  <a:srgbClr val="FFFF00"/>
                </a:solidFill>
              </a:rPr>
              <a:t>4 </a:t>
            </a:r>
            <a:r>
              <a:rPr lang="en-US" sz="3600" b="1" dirty="0">
                <a:ln w="12700">
                  <a:solidFill>
                    <a:schemeClr val="tx1"/>
                  </a:solidFill>
                </a:ln>
                <a:solidFill>
                  <a:srgbClr val="FFFF00"/>
                </a:solidFill>
              </a:rPr>
              <a:t>and who through the Spirit﻿ ﻿ of holiness was declared with power to be the Son of God﻿ ﻿ </a:t>
            </a:r>
            <a:r>
              <a:rPr lang="en-US" sz="3600" b="1" dirty="0">
                <a:ln w="12700">
                  <a:solidFill>
                    <a:schemeClr val="tx1"/>
                  </a:solidFill>
                </a:ln>
                <a:solidFill>
                  <a:schemeClr val="bg1"/>
                </a:solidFill>
              </a:rPr>
              <a:t>by his resurrection from the dead: Jesus Christ our Lord.” </a:t>
            </a:r>
            <a:endParaRPr lang="en-US" sz="3600" b="1" dirty="0">
              <a:ln w="12700">
                <a:solidFill>
                  <a:schemeClr val="tx1"/>
                </a:solidFill>
              </a:ln>
              <a:solidFill>
                <a:schemeClr val="bg1"/>
              </a:solidFill>
              <a:effectLst>
                <a:glow rad="88900">
                  <a:schemeClr val="accent1">
                    <a:lumMod val="50000"/>
                  </a:schemeClr>
                </a:glow>
              </a:effectLst>
              <a:ea typeface="GungsuhChe" panose="02030609000101010101" pitchFamily="49" charset="-127"/>
            </a:endParaRP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1824445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brightnessContrast bright="-14000" contrast="80000"/>
                    </a14:imgEffect>
                  </a14:imgLayer>
                </a14:imgProps>
              </a:ex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457200" y="76200"/>
            <a:ext cx="8229600" cy="990600"/>
          </a:xfrm>
        </p:spPr>
        <p:txBody>
          <a:bodyPr>
            <a:normAutofit/>
          </a:bodyPr>
          <a:lstStyle/>
          <a:p>
            <a:r>
              <a:rPr lang="en-US" sz="4500" b="1" dirty="0" smtClean="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rPr>
              <a:t>Philippians 2:6-8</a:t>
            </a:r>
            <a:endParaRPr lang="en-US" sz="4500" b="1" dirty="0">
              <a:solidFill>
                <a:schemeClr val="bg1"/>
              </a:solidFill>
              <a:effectLst>
                <a:glow rad="76200">
                  <a:schemeClr val="accent1">
                    <a:lumMod val="50000"/>
                  </a:schemeClr>
                </a:glow>
              </a:effectLst>
              <a:latin typeface="GungsuhChe" panose="02030609000101010101" pitchFamily="49" charset="-127"/>
              <a:ea typeface="GungsuhChe" panose="02030609000101010101" pitchFamily="49" charset="-127"/>
            </a:endParaRPr>
          </a:p>
        </p:txBody>
      </p:sp>
      <p:sp>
        <p:nvSpPr>
          <p:cNvPr id="10" name="Content Placeholder 9"/>
          <p:cNvSpPr>
            <a:spLocks noGrp="1"/>
          </p:cNvSpPr>
          <p:nvPr>
            <p:ph idx="1"/>
          </p:nvPr>
        </p:nvSpPr>
        <p:spPr>
          <a:xfrm>
            <a:off x="228600" y="990600"/>
            <a:ext cx="8686800" cy="5562600"/>
          </a:xfrm>
        </p:spPr>
        <p:txBody>
          <a:bodyPr>
            <a:noAutofit/>
          </a:bodyPr>
          <a:lstStyle/>
          <a:p>
            <a:pPr marL="3175" lvl="1" indent="0">
              <a:buNone/>
            </a:pPr>
            <a:r>
              <a:rPr lang="en-US" sz="3600" b="1" dirty="0">
                <a:ln w="12700">
                  <a:solidFill>
                    <a:schemeClr val="tx1"/>
                  </a:solidFill>
                </a:ln>
                <a:solidFill>
                  <a:schemeClr val="bg1"/>
                </a:solidFill>
              </a:rPr>
              <a:t>“</a:t>
            </a:r>
            <a:r>
              <a:rPr lang="en-US" sz="2000" b="1" dirty="0">
                <a:ln w="12700">
                  <a:solidFill>
                    <a:schemeClr val="tx1"/>
                  </a:solidFill>
                </a:ln>
                <a:solidFill>
                  <a:schemeClr val="bg1"/>
                </a:solidFill>
              </a:rPr>
              <a:t>6</a:t>
            </a:r>
            <a:r>
              <a:rPr lang="en-US" sz="3600" b="1" dirty="0">
                <a:ln w="12700">
                  <a:solidFill>
                    <a:schemeClr val="tx1"/>
                  </a:solidFill>
                </a:ln>
                <a:solidFill>
                  <a:schemeClr val="bg1"/>
                </a:solidFill>
              </a:rPr>
              <a:t> </a:t>
            </a:r>
            <a:r>
              <a:rPr lang="en-US" sz="3600" b="1" dirty="0" smtClean="0">
                <a:ln w="12700">
                  <a:solidFill>
                    <a:schemeClr val="tx1"/>
                  </a:solidFill>
                </a:ln>
                <a:solidFill>
                  <a:schemeClr val="bg1"/>
                </a:solidFill>
              </a:rPr>
              <a:t>Who</a:t>
            </a:r>
            <a:r>
              <a:rPr lang="en-US" sz="3600" b="1" dirty="0">
                <a:ln w="12700">
                  <a:solidFill>
                    <a:schemeClr val="tx1"/>
                  </a:solidFill>
                </a:ln>
                <a:solidFill>
                  <a:schemeClr val="bg1"/>
                </a:solidFill>
              </a:rPr>
              <a:t>, </a:t>
            </a:r>
            <a:r>
              <a:rPr lang="en-US" sz="3600" b="1" dirty="0">
                <a:ln w="12700">
                  <a:solidFill>
                    <a:schemeClr val="tx1"/>
                  </a:solidFill>
                </a:ln>
                <a:solidFill>
                  <a:srgbClr val="FFFF00"/>
                </a:solidFill>
              </a:rPr>
              <a:t>being in very nature﻿ </a:t>
            </a:r>
            <a:r>
              <a:rPr lang="en-US" sz="3600" b="1" dirty="0" smtClean="0">
                <a:ln w="12700">
                  <a:solidFill>
                    <a:schemeClr val="tx1"/>
                  </a:solidFill>
                </a:ln>
                <a:solidFill>
                  <a:srgbClr val="FFFF00"/>
                </a:solidFill>
              </a:rPr>
              <a:t>of</a:t>
            </a:r>
            <a:r>
              <a:rPr lang="en-US" sz="3600" b="1" dirty="0">
                <a:ln w="12700">
                  <a:solidFill>
                    <a:schemeClr val="tx1"/>
                  </a:solidFill>
                </a:ln>
                <a:solidFill>
                  <a:srgbClr val="FFFF00"/>
                </a:solidFill>
              </a:rPr>
              <a:t>﻿ God</a:t>
            </a:r>
            <a:r>
              <a:rPr lang="en-US" sz="3600" b="1" dirty="0">
                <a:ln w="12700">
                  <a:solidFill>
                    <a:schemeClr val="tx1"/>
                  </a:solidFill>
                </a:ln>
                <a:solidFill>
                  <a:schemeClr val="bg1"/>
                </a:solidFill>
              </a:rPr>
              <a:t>, did not consider equality with God something to be grasped, </a:t>
            </a:r>
            <a:r>
              <a:rPr lang="en-US" sz="2000" b="1" dirty="0">
                <a:ln w="12700">
                  <a:solidFill>
                    <a:schemeClr val="tx1"/>
                  </a:solidFill>
                </a:ln>
                <a:solidFill>
                  <a:schemeClr val="bg1"/>
                </a:solidFill>
              </a:rPr>
              <a:t>7</a:t>
            </a:r>
            <a:r>
              <a:rPr lang="en-US" sz="3600" b="1" dirty="0">
                <a:ln w="12700">
                  <a:solidFill>
                    <a:schemeClr val="tx1"/>
                  </a:solidFill>
                </a:ln>
                <a:solidFill>
                  <a:schemeClr val="bg1"/>
                </a:solidFill>
              </a:rPr>
              <a:t> but made himself nothing, </a:t>
            </a:r>
            <a:r>
              <a:rPr lang="en-US" sz="3600" b="1" dirty="0">
                <a:ln w="12700">
                  <a:solidFill>
                    <a:schemeClr val="tx1"/>
                  </a:solidFill>
                </a:ln>
                <a:solidFill>
                  <a:srgbClr val="FFFF00"/>
                </a:solidFill>
              </a:rPr>
              <a:t>taking the very nature﻿﻿ of a servant, being made in human likeness</a:t>
            </a:r>
            <a:r>
              <a:rPr lang="en-US" sz="3600" b="1" dirty="0">
                <a:ln w="12700">
                  <a:solidFill>
                    <a:schemeClr val="tx1"/>
                  </a:solidFill>
                </a:ln>
                <a:solidFill>
                  <a:schemeClr val="bg1"/>
                </a:solidFill>
              </a:rPr>
              <a:t>. </a:t>
            </a:r>
            <a:r>
              <a:rPr lang="en-US" sz="2000" b="1" dirty="0">
                <a:ln w="12700">
                  <a:solidFill>
                    <a:schemeClr val="tx1"/>
                  </a:solidFill>
                </a:ln>
                <a:solidFill>
                  <a:schemeClr val="bg1"/>
                </a:solidFill>
              </a:rPr>
              <a:t>8</a:t>
            </a:r>
            <a:r>
              <a:rPr lang="en-US" sz="3600" b="1" dirty="0">
                <a:ln w="12700">
                  <a:solidFill>
                    <a:schemeClr val="tx1"/>
                  </a:solidFill>
                </a:ln>
                <a:solidFill>
                  <a:schemeClr val="bg1"/>
                </a:solidFill>
              </a:rPr>
              <a:t> And being found in appearance as a man, he humbled himself and became obedient to death – even on a cross.”</a:t>
            </a:r>
          </a:p>
        </p:txBody>
      </p:sp>
      <p:pic>
        <p:nvPicPr>
          <p:cNvPr id="19" name="Content Placeholder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15000"/>
            <a:ext cx="2133602" cy="1299174"/>
          </a:xfrm>
          <a:prstGeom prst="rect">
            <a:avLst/>
          </a:prstGeom>
          <a:effectLst>
            <a:glow rad="25400">
              <a:schemeClr val="tx2">
                <a:lumMod val="75000"/>
                <a:alpha val="40000"/>
              </a:schemeClr>
            </a:glow>
          </a:effectLst>
        </p:spPr>
      </p:pic>
    </p:spTree>
    <p:extLst>
      <p:ext uri="{BB962C8B-B14F-4D97-AF65-F5344CB8AC3E}">
        <p14:creationId xmlns:p14="http://schemas.microsoft.com/office/powerpoint/2010/main" val="4061329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7441</TotalTime>
  <Words>993</Words>
  <Application>Microsoft Office PowerPoint</Application>
  <PresentationFormat>On-screen Show (4:3)</PresentationFormat>
  <Paragraphs>70</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Save the Dates!</vt:lpstr>
      <vt:lpstr>PowerPoint Presentation</vt:lpstr>
      <vt:lpstr>John 1:1-14</vt:lpstr>
      <vt:lpstr>Four Part Christmas Series</vt:lpstr>
      <vt:lpstr>PowerPoint Presentation</vt:lpstr>
      <vt:lpstr>Incarnate</vt:lpstr>
      <vt:lpstr>Romans 1:1-4a</vt:lpstr>
      <vt:lpstr>Philippians 2:6-8</vt:lpstr>
      <vt:lpstr>Jesus was God Incarnate</vt:lpstr>
      <vt:lpstr>Jesus Fully God</vt:lpstr>
      <vt:lpstr>Jesus NOT JUST a Man</vt:lpstr>
      <vt:lpstr>Jesus Fully Man</vt:lpstr>
      <vt:lpstr>PowerPoint Presentation</vt:lpstr>
      <vt:lpstr>Why?</vt:lpstr>
      <vt:lpstr>PowerPoint Presentation</vt:lpstr>
      <vt:lpstr>Incarnate Jesus</vt:lpstr>
      <vt:lpstr>Hebrews 2:14-15</vt:lpstr>
      <vt:lpstr>Incarnate Jesus</vt:lpstr>
      <vt:lpstr>PowerPoint Presentation</vt:lpstr>
      <vt:lpstr>Incarnate Jesus</vt:lpstr>
      <vt:lpstr>Hebrews 2:9-10</vt:lpstr>
      <vt:lpstr>PowerPoint Presentation</vt:lpstr>
      <vt:lpstr>2 John 2:7</vt:lpstr>
      <vt:lpstr>1 John 4:2</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Scott Wiens</cp:lastModifiedBy>
  <cp:revision>81</cp:revision>
  <dcterms:created xsi:type="dcterms:W3CDTF">2013-10-10T01:39:18Z</dcterms:created>
  <dcterms:modified xsi:type="dcterms:W3CDTF">2013-12-22T12:33:57Z</dcterms:modified>
</cp:coreProperties>
</file>