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83" r:id="rId2"/>
    <p:sldId id="376" r:id="rId3"/>
    <p:sldId id="487" r:id="rId4"/>
    <p:sldId id="446" r:id="rId5"/>
    <p:sldId id="478" r:id="rId6"/>
    <p:sldId id="488" r:id="rId7"/>
    <p:sldId id="479" r:id="rId8"/>
    <p:sldId id="490" r:id="rId9"/>
    <p:sldId id="480" r:id="rId10"/>
    <p:sldId id="481" r:id="rId11"/>
    <p:sldId id="482" r:id="rId12"/>
    <p:sldId id="484" r:id="rId13"/>
    <p:sldId id="489" r:id="rId14"/>
    <p:sldId id="483" r:id="rId15"/>
    <p:sldId id="462" r:id="rId16"/>
    <p:sldId id="485" r:id="rId17"/>
    <p:sldId id="491" r:id="rId18"/>
    <p:sldId id="486" r:id="rId19"/>
    <p:sldId id="492" r:id="rId20"/>
    <p:sldId id="493"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559"/>
    <a:srgbClr val="F50402"/>
    <a:srgbClr val="EBD575"/>
    <a:srgbClr val="E7CC5B"/>
    <a:srgbClr val="DFBC20"/>
    <a:srgbClr val="2132D1"/>
    <a:srgbClr val="85AAAF"/>
    <a:srgbClr val="436C97"/>
    <a:srgbClr val="927086"/>
    <a:srgbClr val="9CC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3" autoAdjust="0"/>
    <p:restoredTop sz="86443" autoAdjust="0"/>
  </p:normalViewPr>
  <p:slideViewPr>
    <p:cSldViewPr>
      <p:cViewPr>
        <p:scale>
          <a:sx n="75" d="100"/>
          <a:sy n="75" d="100"/>
        </p:scale>
        <p:origin x="-342" y="-72"/>
      </p:cViewPr>
      <p:guideLst>
        <p:guide orient="horz" pos="2160"/>
        <p:guide pos="2880"/>
      </p:guideLst>
    </p:cSldViewPr>
  </p:slideViewPr>
  <p:outlineViewPr>
    <p:cViewPr>
      <p:scale>
        <a:sx n="33" d="100"/>
        <a:sy n="33" d="100"/>
      </p:scale>
      <p:origin x="0" y="-116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65E5EE1-EBB7-419E-BDCF-5E5C1341421E}" type="datetimeFigureOut">
              <a:rPr lang="en-US" smtClean="0"/>
              <a:t>10/1/2016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3242833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15</a:t>
            </a:fld>
            <a:endParaRPr lang="en-US"/>
          </a:p>
        </p:txBody>
      </p:sp>
    </p:spTree>
    <p:extLst>
      <p:ext uri="{BB962C8B-B14F-4D97-AF65-F5344CB8AC3E}">
        <p14:creationId xmlns:p14="http://schemas.microsoft.com/office/powerpoint/2010/main" val="306957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119907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88723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83232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208627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383519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11</a:t>
            </a:fld>
            <a:endParaRPr lang="en-US"/>
          </a:p>
        </p:txBody>
      </p:sp>
    </p:spTree>
    <p:extLst>
      <p:ext uri="{BB962C8B-B14F-4D97-AF65-F5344CB8AC3E}">
        <p14:creationId xmlns:p14="http://schemas.microsoft.com/office/powerpoint/2010/main" val="361137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12</a:t>
            </a:fld>
            <a:endParaRPr lang="en-US"/>
          </a:p>
        </p:txBody>
      </p:sp>
    </p:spTree>
    <p:extLst>
      <p:ext uri="{BB962C8B-B14F-4D97-AF65-F5344CB8AC3E}">
        <p14:creationId xmlns:p14="http://schemas.microsoft.com/office/powerpoint/2010/main" val="209910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14</a:t>
            </a:fld>
            <a:endParaRPr lang="en-US"/>
          </a:p>
        </p:txBody>
      </p:sp>
    </p:spTree>
    <p:extLst>
      <p:ext uri="{BB962C8B-B14F-4D97-AF65-F5344CB8AC3E}">
        <p14:creationId xmlns:p14="http://schemas.microsoft.com/office/powerpoint/2010/main" val="396597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10/1/2016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10/1/2016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10/1/2016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10/1/2016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40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152400" y="914401"/>
            <a:ext cx="8001000" cy="2743200"/>
          </a:xfrm>
          <a:effectLst>
            <a:glow rad="63500">
              <a:schemeClr val="bg1"/>
            </a:glow>
          </a:effectLst>
        </p:spPr>
        <p:txBody>
          <a:bodyPr numCol="1">
            <a:noAutofit/>
          </a:bodyPr>
          <a:lstStyle/>
          <a:p>
            <a:pPr marL="0" indent="0">
              <a:buNone/>
            </a:pPr>
            <a:r>
              <a:rPr lang="en-US" sz="4400" b="1"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3. Unrealistic Expectations</a:t>
            </a:r>
            <a:endParaRPr lang="en-US" sz="4400" b="1" dirty="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endParaRPr>
          </a:p>
          <a:p>
            <a:pPr marL="0" indent="0">
              <a:lnSpc>
                <a:spcPct val="85000"/>
              </a:lnSpc>
              <a:spcBef>
                <a:spcPts val="0"/>
              </a:spcBef>
              <a:spcAft>
                <a:spcPts val="600"/>
              </a:spcAft>
              <a:buClr>
                <a:srgbClr val="FFFF00"/>
              </a:buClr>
              <a:buSzPct val="100000"/>
              <a:buNone/>
            </a:pPr>
            <a:endParaRPr lang="en-US" sz="4200" b="1" dirty="0" smtClean="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600"/>
              </a:spcAft>
              <a:buClr>
                <a:srgbClr val="FFFF00"/>
              </a:buClr>
              <a:buSzPct val="100000"/>
              <a:buNone/>
            </a:pPr>
            <a:r>
              <a:rPr lang="en-US" sz="4200" b="1" dirty="0">
                <a:solidFill>
                  <a:schemeClr val="bg1"/>
                </a:solidFill>
                <a:effectLst>
                  <a:glow rad="127000">
                    <a:srgbClr val="0E1559"/>
                  </a:glow>
                  <a:outerShdw blurRad="38100" dist="38100" dir="2700000" algn="tl">
                    <a:srgbClr val="000000">
                      <a:alpha val="43137"/>
                    </a:srgbClr>
                  </a:outerShdw>
                </a:effectLst>
              </a:rPr>
              <a:t>	</a:t>
            </a:r>
            <a:r>
              <a:rPr lang="en-US" sz="4200" b="1" dirty="0" smtClean="0">
                <a:solidFill>
                  <a:schemeClr val="bg1"/>
                </a:solidFill>
                <a:effectLst>
                  <a:glow rad="127000">
                    <a:srgbClr val="0E1559"/>
                  </a:glow>
                  <a:outerShdw blurRad="38100" dist="38100" dir="2700000" algn="tl">
                    <a:srgbClr val="000000">
                      <a:alpha val="43137"/>
                    </a:srgbClr>
                  </a:outerShdw>
                </a:effectLst>
              </a:rPr>
              <a:t>Expecting immediate material  blessings in return for their minimal efforts</a:t>
            </a:r>
          </a:p>
          <a:p>
            <a:pPr marL="0" indent="0" algn="just">
              <a:lnSpc>
                <a:spcPct val="85000"/>
              </a:lnSpc>
              <a:spcBef>
                <a:spcPts val="0"/>
              </a:spcBef>
              <a:spcAft>
                <a:spcPts val="600"/>
              </a:spcAft>
              <a:buClr>
                <a:srgbClr val="FFFF00"/>
              </a:buClr>
              <a:buSzPct val="100000"/>
              <a:buNone/>
            </a:pPr>
            <a:endParaRPr lang="en-US" sz="4200" b="1" dirty="0">
              <a:solidFill>
                <a:schemeClr val="bg1"/>
              </a:solidFill>
              <a:effectLst>
                <a:glow rad="127000">
                  <a:srgbClr val="0E1559"/>
                </a:glow>
                <a:outerShdw blurRad="38100" dist="38100" dir="2700000" algn="tl">
                  <a:srgbClr val="000000">
                    <a:alpha val="43137"/>
                  </a:srgbClr>
                </a:outerShdw>
              </a:effectLst>
            </a:endParaRPr>
          </a:p>
        </p:txBody>
      </p:sp>
      <p:sp>
        <p:nvSpPr>
          <p:cNvPr id="9" name="Content Placeholder 3"/>
          <p:cNvSpPr txBox="1">
            <a:spLocks/>
          </p:cNvSpPr>
          <p:nvPr/>
        </p:nvSpPr>
        <p:spPr>
          <a:xfrm>
            <a:off x="152400" y="3505200"/>
            <a:ext cx="8808720" cy="1524000"/>
          </a:xfrm>
          <a:prstGeom prst="rect">
            <a:avLst/>
          </a:prstGeom>
          <a:effectLst>
            <a:glow rad="63500">
              <a:schemeClr val="bg1"/>
            </a:glow>
          </a:effectLst>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5000"/>
              </a:lnSpc>
              <a:spcBef>
                <a:spcPts val="0"/>
              </a:spcBef>
              <a:spcAft>
                <a:spcPts val="600"/>
              </a:spcAft>
              <a:buClr>
                <a:srgbClr val="FFFF00"/>
              </a:buClr>
              <a:buSzPct val="100000"/>
              <a:buNone/>
            </a:pPr>
            <a:endParaRPr lang="en-US" sz="42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72842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nodePh="1">
                                  <p:stCondLst>
                                    <p:cond delay="0"/>
                                  </p:stCondLst>
                                  <p:endCondLst>
                                    <p:cond evt="begin" delay="0">
                                      <p:tn val="15"/>
                                    </p:cond>
                                  </p:end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990600"/>
            <a:ext cx="5103193" cy="784830"/>
          </a:xfrm>
          <a:prstGeom prst="rect">
            <a:avLst/>
          </a:prstGeom>
          <a:noFill/>
        </p:spPr>
        <p:txBody>
          <a:bodyPr wrap="none" lIns="91440" tIns="45720" rIns="91440" bIns="45720">
            <a:spAutoFit/>
          </a:bodyPr>
          <a:lstStyle/>
          <a:p>
            <a:r>
              <a:rPr lang="en-US" sz="4500" b="1" cap="none" spc="0"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4.  Unnecessary Fear</a:t>
            </a:r>
            <a:endParaRPr lang="en-US" sz="4500" b="1" cap="none" spc="0" dirty="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186202" y="458931"/>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1636749"/>
            <a:ext cx="8808720" cy="5068850"/>
          </a:xfrm>
          <a:effectLst>
            <a:glow rad="63500">
              <a:schemeClr val="bg1"/>
            </a:glow>
          </a:effectLst>
        </p:spPr>
        <p:txBody>
          <a:bodyPr numCol="1">
            <a:noAutofit/>
          </a:bodyPr>
          <a:lstStyle/>
          <a:p>
            <a:pPr marL="0" indent="0">
              <a:lnSpc>
                <a:spcPct val="85000"/>
              </a:lnSpc>
              <a:spcBef>
                <a:spcPts val="0"/>
              </a:spcBef>
              <a:spcAft>
                <a:spcPts val="600"/>
              </a:spcAft>
              <a:buClr>
                <a:srgbClr val="FFFF00"/>
              </a:buClr>
              <a:buSzPct val="100000"/>
              <a:buNone/>
            </a:pPr>
            <a:endParaRPr lang="en-US" sz="4600" b="1" dirty="0">
              <a:solidFill>
                <a:schemeClr val="bg1"/>
              </a:solidFill>
              <a:effectLst>
                <a:glow rad="127000">
                  <a:srgbClr val="0E1559"/>
                </a:glow>
                <a:outerShdw blurRad="38100" dist="38100" dir="2700000" algn="tl">
                  <a:srgbClr val="000000">
                    <a:alpha val="43137"/>
                  </a:srgbClr>
                </a:outerShdw>
              </a:effectLst>
            </a:endParaRPr>
          </a:p>
          <a:p>
            <a:pPr>
              <a:lnSpc>
                <a:spcPct val="85000"/>
              </a:lnSpc>
              <a:spcBef>
                <a:spcPts val="0"/>
              </a:spcBef>
              <a:spcAft>
                <a:spcPts val="600"/>
              </a:spcAft>
              <a:buClr>
                <a:srgbClr val="FFFF00"/>
              </a:buClr>
              <a:buSzPct val="100000"/>
            </a:pPr>
            <a:r>
              <a:rPr lang="en-US" sz="4600" b="1" dirty="0" smtClean="0">
                <a:solidFill>
                  <a:schemeClr val="bg1"/>
                </a:solidFill>
                <a:effectLst>
                  <a:glow rad="127000">
                    <a:srgbClr val="0E1559"/>
                  </a:glow>
                  <a:outerShdw blurRad="38100" dist="38100" dir="2700000" algn="tl">
                    <a:srgbClr val="000000">
                      <a:alpha val="43137"/>
                    </a:srgbClr>
                  </a:outerShdw>
                </a:effectLst>
              </a:rPr>
              <a:t>They were still surrounded by enemies</a:t>
            </a:r>
          </a:p>
          <a:p>
            <a:pPr>
              <a:lnSpc>
                <a:spcPct val="85000"/>
              </a:lnSpc>
              <a:spcBef>
                <a:spcPts val="0"/>
              </a:spcBef>
              <a:spcAft>
                <a:spcPts val="600"/>
              </a:spcAft>
              <a:buClr>
                <a:srgbClr val="FFFF00"/>
              </a:buClr>
              <a:buSzPct val="100000"/>
            </a:pPr>
            <a:r>
              <a:rPr lang="en-US" sz="4600" b="1" dirty="0" smtClean="0">
                <a:solidFill>
                  <a:schemeClr val="bg1"/>
                </a:solidFill>
                <a:effectLst>
                  <a:glow rad="127000">
                    <a:srgbClr val="0E1559"/>
                  </a:glow>
                  <a:outerShdw blurRad="38100" dist="38100" dir="2700000" algn="tl">
                    <a:srgbClr val="000000">
                      <a:alpha val="43137"/>
                    </a:srgbClr>
                  </a:outerShdw>
                </a:effectLst>
              </a:rPr>
              <a:t>There were constant threats</a:t>
            </a:r>
          </a:p>
          <a:p>
            <a:pPr>
              <a:lnSpc>
                <a:spcPct val="85000"/>
              </a:lnSpc>
              <a:spcBef>
                <a:spcPts val="0"/>
              </a:spcBef>
              <a:spcAft>
                <a:spcPts val="600"/>
              </a:spcAft>
              <a:buClr>
                <a:srgbClr val="FFFF00"/>
              </a:buClr>
              <a:buSzPct val="100000"/>
            </a:pPr>
            <a:r>
              <a:rPr lang="en-US" sz="4600" b="1" dirty="0" smtClean="0">
                <a:solidFill>
                  <a:schemeClr val="bg1"/>
                </a:solidFill>
                <a:effectLst>
                  <a:glow rad="127000">
                    <a:srgbClr val="0E1559"/>
                  </a:glow>
                  <a:outerShdw blurRad="38100" dist="38100" dir="2700000" algn="tl">
                    <a:srgbClr val="000000">
                      <a:alpha val="43137"/>
                    </a:srgbClr>
                  </a:outerShdw>
                </a:effectLst>
              </a:rPr>
              <a:t>Lack of faith in God to protect/provide for the work</a:t>
            </a:r>
            <a:endParaRPr lang="en-US" sz="46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91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186202" y="458931"/>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28600" y="152399"/>
            <a:ext cx="7086600" cy="1600201"/>
          </a:xfrm>
          <a:effectLst>
            <a:glow rad="63500">
              <a:schemeClr val="bg1"/>
            </a:glow>
          </a:effectLst>
        </p:spPr>
        <p:txBody>
          <a:bodyPr>
            <a:noAutofit/>
          </a:bodyPr>
          <a:lstStyle/>
          <a:p>
            <a:pPr>
              <a:lnSpc>
                <a:spcPct val="80000"/>
              </a:lnSpc>
            </a:pPr>
            <a:r>
              <a:rPr lang="en-US" sz="3500" b="1" dirty="0" smtClean="0">
                <a:ln w="15875">
                  <a:noFill/>
                </a:ln>
                <a:solidFill>
                  <a:schemeClr val="bg1"/>
                </a:solidFill>
                <a:effectLst>
                  <a:glow rad="127000">
                    <a:srgbClr val="0E1559"/>
                  </a:glow>
                  <a:outerShdw blurRad="38100" dist="38100" dir="2700000" algn="tl">
                    <a:srgbClr val="000000">
                      <a:alpha val="43137"/>
                    </a:srgbClr>
                  </a:outerShdw>
                </a:effectLst>
              </a:rPr>
              <a:t>The MAIN REASON they were not being diligent?</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7" name="Content Placeholder 3"/>
          <p:cNvSpPr>
            <a:spLocks noGrp="1"/>
          </p:cNvSpPr>
          <p:nvPr>
            <p:ph idx="1"/>
          </p:nvPr>
        </p:nvSpPr>
        <p:spPr>
          <a:xfrm>
            <a:off x="152400" y="1905000"/>
            <a:ext cx="8991600" cy="4952999"/>
          </a:xfrm>
          <a:effectLst>
            <a:glow rad="63500">
              <a:schemeClr val="bg1"/>
            </a:glow>
          </a:effectLst>
        </p:spPr>
        <p:txBody>
          <a:bodyPr>
            <a:noAutofit/>
          </a:bodyPr>
          <a:lstStyle/>
          <a:p>
            <a:pPr marL="0" indent="0">
              <a:lnSpc>
                <a:spcPct val="85000"/>
              </a:lnSpc>
              <a:spcBef>
                <a:spcPts val="0"/>
              </a:spcBef>
              <a:spcAft>
                <a:spcPts val="1200"/>
              </a:spcAft>
              <a:buClr>
                <a:srgbClr val="FFFF00"/>
              </a:buClr>
              <a:buSzPct val="100000"/>
              <a:buNone/>
            </a:pPr>
            <a:r>
              <a:rPr lang="en-US" sz="4200" b="1" dirty="0" smtClean="0">
                <a:solidFill>
                  <a:schemeClr val="bg1"/>
                </a:solidFill>
                <a:effectLst>
                  <a:glow rad="127000">
                    <a:srgbClr val="0E1559"/>
                  </a:glow>
                  <a:outerShdw blurRad="38100" dist="38100" dir="2700000" algn="tl">
                    <a:srgbClr val="000000">
                      <a:alpha val="43137"/>
                    </a:srgbClr>
                  </a:outerShdw>
                </a:effectLst>
              </a:rPr>
              <a:t>They were not ready to serve </a:t>
            </a:r>
            <a:r>
              <a:rPr lang="en-US" sz="4200" b="1" dirty="0" smtClean="0">
                <a:solidFill>
                  <a:schemeClr val="bg1"/>
                </a:solidFill>
                <a:effectLst>
                  <a:glow rad="127000">
                    <a:srgbClr val="0E1559"/>
                  </a:glow>
                  <a:outerShdw blurRad="38100" dist="38100" dir="2700000" algn="tl">
                    <a:srgbClr val="000000">
                      <a:alpha val="43137"/>
                    </a:srgbClr>
                  </a:outerShdw>
                </a:effectLst>
              </a:rPr>
              <a:t>            God </a:t>
            </a:r>
            <a:r>
              <a:rPr lang="en-US" sz="4200" b="1" dirty="0" smtClean="0">
                <a:solidFill>
                  <a:schemeClr val="bg1"/>
                </a:solidFill>
                <a:effectLst>
                  <a:glow rad="127000">
                    <a:srgbClr val="0E1559"/>
                  </a:glow>
                  <a:outerShdw blurRad="38100" dist="38100" dir="2700000" algn="tl">
                    <a:srgbClr val="000000">
                      <a:alpha val="43137"/>
                    </a:srgbClr>
                  </a:outerShdw>
                </a:effectLst>
              </a:rPr>
              <a:t>again with their whole heart.</a:t>
            </a:r>
          </a:p>
          <a:p>
            <a:pPr marL="0" indent="0">
              <a:lnSpc>
                <a:spcPct val="85000"/>
              </a:lnSpc>
              <a:spcBef>
                <a:spcPts val="0"/>
              </a:spcBef>
              <a:spcAft>
                <a:spcPts val="1200"/>
              </a:spcAft>
              <a:buClr>
                <a:srgbClr val="FFFF00"/>
              </a:buClr>
              <a:buSzPct val="100000"/>
              <a:buNone/>
            </a:pPr>
            <a:r>
              <a:rPr lang="en-US" sz="4200" b="1" dirty="0" smtClean="0">
                <a:solidFill>
                  <a:schemeClr val="bg1"/>
                </a:solidFill>
                <a:effectLst>
                  <a:glow rad="127000">
                    <a:srgbClr val="0E1559"/>
                  </a:glow>
                  <a:outerShdw blurRad="38100" dist="38100" dir="2700000" algn="tl">
                    <a:srgbClr val="000000">
                      <a:alpha val="43137"/>
                    </a:srgbClr>
                  </a:outerShdw>
                </a:effectLst>
              </a:rPr>
              <a:t>Rebuilt the Brazen altar </a:t>
            </a:r>
            <a:r>
              <a:rPr lang="en-US" sz="2800" b="1" dirty="0" smtClean="0">
                <a:solidFill>
                  <a:schemeClr val="bg1"/>
                </a:solidFill>
                <a:effectLst>
                  <a:glow rad="127000">
                    <a:srgbClr val="0E1559"/>
                  </a:glow>
                  <a:outerShdw blurRad="38100" dist="38100" dir="2700000" algn="tl">
                    <a:srgbClr val="000000">
                      <a:alpha val="43137"/>
                    </a:srgbClr>
                  </a:outerShdw>
                </a:effectLst>
              </a:rPr>
              <a:t>(Works righteousness)</a:t>
            </a:r>
            <a:endParaRPr lang="en-US" sz="4200" b="1" dirty="0" smtClean="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1200"/>
              </a:spcAft>
              <a:buClr>
                <a:srgbClr val="FFFF00"/>
              </a:buClr>
              <a:buSzPct val="100000"/>
              <a:buNone/>
            </a:pPr>
            <a:r>
              <a:rPr lang="en-US" sz="4200" b="1" dirty="0" smtClean="0">
                <a:solidFill>
                  <a:schemeClr val="bg1"/>
                </a:solidFill>
                <a:effectLst>
                  <a:glow rad="127000">
                    <a:srgbClr val="0E1559"/>
                  </a:glow>
                  <a:outerShdw blurRad="38100" dist="38100" dir="2700000" algn="tl">
                    <a:srgbClr val="000000">
                      <a:alpha val="43137"/>
                    </a:srgbClr>
                  </a:outerShdw>
                </a:effectLst>
              </a:rPr>
              <a:t>But to rebuild the Holy of Holies meant they would have to return to intimacy</a:t>
            </a:r>
            <a:endParaRPr lang="en-US" sz="42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414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629400"/>
          </a:xfrm>
        </p:spPr>
        <p:txBody>
          <a:bodyPr>
            <a:normAutofit/>
          </a:bodyPr>
          <a:lstStyle/>
          <a:p>
            <a:pPr marL="0" lvl="0" indent="0" algn="ctr">
              <a:lnSpc>
                <a:spcPct val="80000"/>
              </a:lnSpc>
              <a:spcBef>
                <a:spcPts val="0"/>
              </a:spcBef>
              <a:spcAft>
                <a:spcPts val="600"/>
              </a:spcAft>
              <a:buClr>
                <a:srgbClr val="FFFF00"/>
              </a:buClr>
              <a:buSzPct val="100000"/>
              <a:buNone/>
            </a:pPr>
            <a:r>
              <a:rPr lang="en-US" sz="4800" b="1" dirty="0">
                <a:solidFill>
                  <a:prstClr val="white"/>
                </a:solidFill>
                <a:effectLst>
                  <a:glow rad="127000">
                    <a:srgbClr val="0E1559"/>
                  </a:glow>
                  <a:outerShdw blurRad="38100" dist="38100" dir="2700000" algn="tl">
                    <a:srgbClr val="000000">
                      <a:alpha val="43137"/>
                    </a:srgbClr>
                  </a:outerShdw>
                </a:effectLst>
              </a:rPr>
              <a:t>v6 Ye have sown much, and bring in little; ye eat, but ye have not enough; ye drink, but ye are not filled with drink; ye clothe you, but there is none warm; and he that </a:t>
            </a:r>
            <a:r>
              <a:rPr lang="en-US" sz="4800" b="1" dirty="0" err="1">
                <a:solidFill>
                  <a:prstClr val="white"/>
                </a:solidFill>
                <a:effectLst>
                  <a:glow rad="127000">
                    <a:srgbClr val="0E1559"/>
                  </a:glow>
                  <a:outerShdw blurRad="38100" dist="38100" dir="2700000" algn="tl">
                    <a:srgbClr val="000000">
                      <a:alpha val="43137"/>
                    </a:srgbClr>
                  </a:outerShdw>
                </a:effectLst>
              </a:rPr>
              <a:t>earneth</a:t>
            </a:r>
            <a:r>
              <a:rPr lang="en-US" sz="4800" b="1" dirty="0">
                <a:solidFill>
                  <a:prstClr val="white"/>
                </a:solidFill>
                <a:effectLst>
                  <a:glow rad="127000">
                    <a:srgbClr val="0E1559"/>
                  </a:glow>
                  <a:outerShdw blurRad="38100" dist="38100" dir="2700000" algn="tl">
                    <a:srgbClr val="000000">
                      <a:alpha val="43137"/>
                    </a:srgbClr>
                  </a:outerShdw>
                </a:effectLst>
              </a:rPr>
              <a:t> wages </a:t>
            </a:r>
            <a:r>
              <a:rPr lang="en-US" sz="4800" b="1" dirty="0" err="1">
                <a:solidFill>
                  <a:prstClr val="white"/>
                </a:solidFill>
                <a:effectLst>
                  <a:glow rad="127000">
                    <a:srgbClr val="0E1559"/>
                  </a:glow>
                  <a:outerShdw blurRad="38100" dist="38100" dir="2700000" algn="tl">
                    <a:srgbClr val="000000">
                      <a:alpha val="43137"/>
                    </a:srgbClr>
                  </a:outerShdw>
                </a:effectLst>
              </a:rPr>
              <a:t>earneth</a:t>
            </a:r>
            <a:r>
              <a:rPr lang="en-US" sz="4800" b="1" dirty="0">
                <a:solidFill>
                  <a:prstClr val="white"/>
                </a:solidFill>
                <a:effectLst>
                  <a:glow rad="127000">
                    <a:srgbClr val="0E1559"/>
                  </a:glow>
                  <a:outerShdw blurRad="38100" dist="38100" dir="2700000" algn="tl">
                    <a:srgbClr val="000000">
                      <a:alpha val="43137"/>
                    </a:srgbClr>
                  </a:outerShdw>
                </a:effectLst>
              </a:rPr>
              <a:t> wages to put it into a bag with holes. 7 Thus </a:t>
            </a:r>
            <a:r>
              <a:rPr lang="en-US" sz="4800" b="1" dirty="0" err="1">
                <a:solidFill>
                  <a:prstClr val="white"/>
                </a:solidFill>
                <a:effectLst>
                  <a:glow rad="127000">
                    <a:srgbClr val="0E1559"/>
                  </a:glow>
                  <a:outerShdw blurRad="38100" dist="38100" dir="2700000" algn="tl">
                    <a:srgbClr val="000000">
                      <a:alpha val="43137"/>
                    </a:srgbClr>
                  </a:outerShdw>
                </a:effectLst>
              </a:rPr>
              <a:t>saith</a:t>
            </a:r>
            <a:r>
              <a:rPr lang="en-US" sz="4800" b="1" dirty="0">
                <a:solidFill>
                  <a:prstClr val="white"/>
                </a:solidFill>
                <a:effectLst>
                  <a:glow rad="127000">
                    <a:srgbClr val="0E1559"/>
                  </a:glow>
                  <a:outerShdw blurRad="38100" dist="38100" dir="2700000" algn="tl">
                    <a:srgbClr val="000000">
                      <a:alpha val="43137"/>
                    </a:srgbClr>
                  </a:outerShdw>
                </a:effectLst>
              </a:rPr>
              <a:t> the LORD of hosts; Consider your ways.</a:t>
            </a:r>
          </a:p>
          <a:p>
            <a:endParaRPr lang="en-US" dirty="0"/>
          </a:p>
        </p:txBody>
      </p:sp>
    </p:spTree>
    <p:extLst>
      <p:ext uri="{BB962C8B-B14F-4D97-AF65-F5344CB8AC3E}">
        <p14:creationId xmlns:p14="http://schemas.microsoft.com/office/powerpoint/2010/main" val="3501615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54306" y="0"/>
            <a:ext cx="314510" cy="784830"/>
          </a:xfrm>
          <a:prstGeom prst="rect">
            <a:avLst/>
          </a:prstGeom>
          <a:noFill/>
        </p:spPr>
        <p:txBody>
          <a:bodyPr wrap="none" lIns="91440" tIns="45720" rIns="91440" bIns="45720">
            <a:spAutoFit/>
          </a:bodyPr>
          <a:lstStyle/>
          <a:p>
            <a:pPr algn="ctr"/>
            <a:r>
              <a:rPr lang="en-US" sz="4500" b="1" cap="none" spc="0"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 </a:t>
            </a:r>
            <a:endParaRPr lang="en-US" sz="4500" b="1" cap="none" spc="0" dirty="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endParaRPr>
          </a:p>
        </p:txBody>
      </p:sp>
      <p:sp>
        <p:nvSpPr>
          <p:cNvPr id="7" name="Content Placeholder 3"/>
          <p:cNvSpPr>
            <a:spLocks noGrp="1"/>
          </p:cNvSpPr>
          <p:nvPr>
            <p:ph idx="1"/>
          </p:nvPr>
        </p:nvSpPr>
        <p:spPr>
          <a:xfrm>
            <a:off x="152400" y="228600"/>
            <a:ext cx="8808720" cy="6476999"/>
          </a:xfrm>
          <a:effectLst>
            <a:glow rad="63500">
              <a:schemeClr val="bg1"/>
            </a:glow>
          </a:effectLst>
        </p:spPr>
        <p:txBody>
          <a:bodyPr numCol="1">
            <a:noAutofit/>
          </a:bodyPr>
          <a:lstStyle/>
          <a:p>
            <a:pPr marL="0" indent="0">
              <a:lnSpc>
                <a:spcPct val="80000"/>
              </a:lnSpc>
              <a:spcBef>
                <a:spcPts val="0"/>
              </a:spcBef>
              <a:spcAft>
                <a:spcPts val="600"/>
              </a:spcAft>
              <a:buClr>
                <a:srgbClr val="FFFF00"/>
              </a:buClr>
              <a:buSzPct val="100000"/>
              <a:buNone/>
            </a:pPr>
            <a:r>
              <a:rPr lang="en-US" sz="4000" b="1"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 5. They were caught up in </a:t>
            </a:r>
          </a:p>
          <a:p>
            <a:pPr marL="0" indent="0">
              <a:lnSpc>
                <a:spcPct val="80000"/>
              </a:lnSpc>
              <a:spcBef>
                <a:spcPts val="0"/>
              </a:spcBef>
              <a:spcAft>
                <a:spcPts val="600"/>
              </a:spcAft>
              <a:buClr>
                <a:srgbClr val="FFFF00"/>
              </a:buClr>
              <a:buSzPct val="100000"/>
              <a:buNone/>
            </a:pPr>
            <a:r>
              <a:rPr lang="en-US" sz="4000" b="1" dirty="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 </a:t>
            </a:r>
            <a:r>
              <a:rPr lang="en-US" sz="4000" b="1"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                      Consumerism</a:t>
            </a:r>
            <a:endParaRPr lang="en-US" sz="4000" b="1" dirty="0" smtClean="0">
              <a:solidFill>
                <a:schemeClr val="bg1"/>
              </a:solidFill>
              <a:effectLst>
                <a:glow rad="127000">
                  <a:srgbClr val="0E1559"/>
                </a:glow>
                <a:outerShdw blurRad="38100" dist="38100" dir="2700000" algn="tl">
                  <a:srgbClr val="000000">
                    <a:alpha val="43137"/>
                  </a:srgbClr>
                </a:outerShdw>
              </a:effectLst>
            </a:endParaRPr>
          </a:p>
          <a:p>
            <a:pPr marL="0" indent="0">
              <a:lnSpc>
                <a:spcPct val="80000"/>
              </a:lnSpc>
              <a:spcBef>
                <a:spcPts val="0"/>
              </a:spcBef>
              <a:spcAft>
                <a:spcPts val="600"/>
              </a:spcAft>
              <a:buClr>
                <a:srgbClr val="FFFF00"/>
              </a:buClr>
              <a:buSzPct val="100000"/>
              <a:buNone/>
            </a:pPr>
            <a:endParaRPr lang="en-US" sz="4800" b="1" dirty="0" smtClean="0">
              <a:solidFill>
                <a:schemeClr val="bg1"/>
              </a:solidFill>
              <a:effectLst>
                <a:glow rad="127000">
                  <a:srgbClr val="0E1559"/>
                </a:glow>
                <a:outerShdw blurRad="38100" dist="38100" dir="2700000" algn="tl">
                  <a:srgbClr val="000000">
                    <a:alpha val="43137"/>
                  </a:srgbClr>
                </a:outerShdw>
              </a:effectLst>
            </a:endParaRPr>
          </a:p>
          <a:p>
            <a:pPr marL="0" indent="0">
              <a:lnSpc>
                <a:spcPct val="80000"/>
              </a:lnSpc>
              <a:spcBef>
                <a:spcPts val="0"/>
              </a:spcBef>
              <a:spcAft>
                <a:spcPts val="600"/>
              </a:spcAft>
              <a:buClr>
                <a:srgbClr val="FFFF00"/>
              </a:buClr>
              <a:buSzPct val="100000"/>
              <a:buNone/>
            </a:pPr>
            <a:r>
              <a:rPr lang="en-US" sz="4000" b="1" dirty="0" smtClean="0">
                <a:solidFill>
                  <a:schemeClr val="bg1"/>
                </a:solidFill>
                <a:effectLst>
                  <a:glow rad="127000">
                    <a:srgbClr val="0E1559"/>
                  </a:glow>
                  <a:outerShdw blurRad="38100" dist="38100" dir="2700000" algn="tl">
                    <a:srgbClr val="000000">
                      <a:alpha val="43137"/>
                    </a:srgbClr>
                  </a:outerShdw>
                </a:effectLst>
              </a:rPr>
              <a:t>What </a:t>
            </a:r>
            <a:r>
              <a:rPr lang="en-US" sz="4000" b="1" dirty="0" smtClean="0">
                <a:solidFill>
                  <a:schemeClr val="bg1"/>
                </a:solidFill>
                <a:effectLst>
                  <a:glow rad="127000">
                    <a:srgbClr val="0E1559"/>
                  </a:glow>
                  <a:outerShdw blurRad="38100" dist="38100" dir="2700000" algn="tl">
                    <a:srgbClr val="000000">
                      <a:alpha val="43137"/>
                    </a:srgbClr>
                  </a:outerShdw>
                </a:effectLst>
              </a:rPr>
              <a:t>I like</a:t>
            </a:r>
          </a:p>
          <a:p>
            <a:pPr marL="0" indent="0">
              <a:lnSpc>
                <a:spcPct val="80000"/>
              </a:lnSpc>
              <a:spcBef>
                <a:spcPts val="0"/>
              </a:spcBef>
              <a:spcAft>
                <a:spcPts val="600"/>
              </a:spcAft>
              <a:buClr>
                <a:srgbClr val="FFFF00"/>
              </a:buClr>
              <a:buSzPct val="100000"/>
              <a:buNone/>
            </a:pPr>
            <a:r>
              <a:rPr lang="en-US" sz="4000" b="1" dirty="0" smtClean="0">
                <a:solidFill>
                  <a:schemeClr val="bg1"/>
                </a:solidFill>
                <a:effectLst>
                  <a:glow rad="127000">
                    <a:srgbClr val="0E1559"/>
                  </a:glow>
                  <a:outerShdw blurRad="38100" dist="38100" dir="2700000" algn="tl">
                    <a:srgbClr val="000000">
                      <a:alpha val="43137"/>
                    </a:srgbClr>
                  </a:outerShdw>
                </a:effectLst>
              </a:rPr>
              <a:t>What I want</a:t>
            </a:r>
          </a:p>
          <a:p>
            <a:pPr marL="0" indent="0">
              <a:lnSpc>
                <a:spcPct val="80000"/>
              </a:lnSpc>
              <a:spcBef>
                <a:spcPts val="0"/>
              </a:spcBef>
              <a:spcAft>
                <a:spcPts val="600"/>
              </a:spcAft>
              <a:buClr>
                <a:srgbClr val="FFFF00"/>
              </a:buClr>
              <a:buSzPct val="100000"/>
              <a:buNone/>
            </a:pPr>
            <a:r>
              <a:rPr lang="en-US" sz="4000" b="1" dirty="0" smtClean="0">
                <a:solidFill>
                  <a:schemeClr val="bg1"/>
                </a:solidFill>
                <a:effectLst>
                  <a:glow rad="127000">
                    <a:srgbClr val="0E1559"/>
                  </a:glow>
                  <a:outerShdw blurRad="38100" dist="38100" dir="2700000" algn="tl">
                    <a:srgbClr val="000000">
                      <a:alpha val="43137"/>
                    </a:srgbClr>
                  </a:outerShdw>
                </a:effectLst>
              </a:rPr>
              <a:t>What I think</a:t>
            </a:r>
          </a:p>
          <a:p>
            <a:pPr marL="0" indent="0">
              <a:lnSpc>
                <a:spcPct val="80000"/>
              </a:lnSpc>
              <a:spcBef>
                <a:spcPts val="0"/>
              </a:spcBef>
              <a:spcAft>
                <a:spcPts val="600"/>
              </a:spcAft>
              <a:buClr>
                <a:srgbClr val="FFFF00"/>
              </a:buClr>
              <a:buSzPct val="100000"/>
              <a:buNone/>
            </a:pPr>
            <a:r>
              <a:rPr lang="en-US" sz="4000" b="1" dirty="0" smtClean="0">
                <a:solidFill>
                  <a:schemeClr val="bg1"/>
                </a:solidFill>
                <a:effectLst>
                  <a:glow rad="127000">
                    <a:srgbClr val="0E1559"/>
                  </a:glow>
                  <a:outerShdw blurRad="38100" dist="38100" dir="2700000" algn="tl">
                    <a:srgbClr val="000000">
                      <a:alpha val="43137"/>
                    </a:srgbClr>
                  </a:outerShdw>
                </a:effectLst>
              </a:rPr>
              <a:t>What makes me feel good</a:t>
            </a:r>
          </a:p>
          <a:p>
            <a:pPr marL="0" indent="0">
              <a:lnSpc>
                <a:spcPct val="80000"/>
              </a:lnSpc>
              <a:spcBef>
                <a:spcPts val="0"/>
              </a:spcBef>
              <a:spcAft>
                <a:spcPts val="600"/>
              </a:spcAft>
              <a:buClr>
                <a:srgbClr val="FFFF00"/>
              </a:buClr>
              <a:buSzPct val="100000"/>
              <a:buNone/>
            </a:pPr>
            <a:r>
              <a:rPr lang="en-US" sz="4000" b="1" dirty="0" smtClean="0">
                <a:solidFill>
                  <a:schemeClr val="bg1"/>
                </a:solidFill>
                <a:effectLst>
                  <a:glow rad="127000">
                    <a:srgbClr val="0E1559"/>
                  </a:glow>
                  <a:outerShdw blurRad="38100" dist="38100" dir="2700000" algn="tl">
                    <a:srgbClr val="000000">
                      <a:alpha val="43137"/>
                    </a:srgbClr>
                  </a:outerShdw>
                </a:effectLst>
              </a:rPr>
              <a:t>What makes me LOOK good</a:t>
            </a:r>
          </a:p>
        </p:txBody>
      </p:sp>
    </p:spTree>
    <p:extLst>
      <p:ext uri="{BB962C8B-B14F-4D97-AF65-F5344CB8AC3E}">
        <p14:creationId xmlns:p14="http://schemas.microsoft.com/office/powerpoint/2010/main" val="23248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3810000" y="3505200"/>
            <a:ext cx="5029200" cy="2438400"/>
          </a:xfrm>
          <a:prstGeom prst="rect">
            <a:avLst/>
          </a:prstGeom>
          <a:effectLst>
            <a:glow rad="63500">
              <a:schemeClr val="bg1"/>
            </a:glow>
          </a:effectLst>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85000"/>
              </a:lnSpc>
              <a:spcBef>
                <a:spcPts val="0"/>
              </a:spcBef>
              <a:spcAft>
                <a:spcPts val="1800"/>
              </a:spcAft>
              <a:buClr>
                <a:srgbClr val="FFFF00"/>
              </a:buClr>
              <a:buSzPct val="100000"/>
              <a:buNone/>
            </a:pPr>
            <a:endParaRPr lang="en-US" sz="5500" b="1" i="1" dirty="0">
              <a:solidFill>
                <a:schemeClr val="bg1"/>
              </a:solidFill>
              <a:effectLst>
                <a:glow rad="127000">
                  <a:srgbClr val="0E1559"/>
                </a:glow>
                <a:outerShdw blurRad="38100" dist="38100" dir="2700000" algn="tl">
                  <a:srgbClr val="000000">
                    <a:alpha val="43137"/>
                  </a:srgbClr>
                </a:outerShdw>
              </a:effectLst>
            </a:endParaRPr>
          </a:p>
        </p:txBody>
      </p:sp>
      <p:sp>
        <p:nvSpPr>
          <p:cNvPr id="7" name="Title 1"/>
          <p:cNvSpPr>
            <a:spLocks noGrp="1"/>
          </p:cNvSpPr>
          <p:nvPr>
            <p:ph type="title"/>
          </p:nvPr>
        </p:nvSpPr>
        <p:spPr>
          <a:xfrm>
            <a:off x="609600" y="2533650"/>
            <a:ext cx="8229600" cy="1143000"/>
          </a:xfrm>
        </p:spPr>
        <p:txBody>
          <a:bodyPr>
            <a:normAutofit fontScale="90000"/>
          </a:bodyPr>
          <a:lstStyle/>
          <a:p>
            <a:pPr algn="l">
              <a:lnSpc>
                <a:spcPct val="85000"/>
              </a:lnSpc>
              <a:spcBef>
                <a:spcPts val="0"/>
              </a:spcBef>
              <a:spcAft>
                <a:spcPts val="1200"/>
              </a:spcAft>
              <a:buClr>
                <a:srgbClr val="FFFF00"/>
              </a:buClr>
              <a:buSzPct val="100000"/>
            </a:pPr>
            <a:r>
              <a:rPr lang="en-US" sz="4200" b="1" dirty="0">
                <a:solidFill>
                  <a:schemeClr val="bg1"/>
                </a:solidFill>
                <a:effectLst>
                  <a:glow rad="127000">
                    <a:srgbClr val="0E1559"/>
                  </a:glow>
                  <a:outerShdw blurRad="38100" dist="38100" dir="2700000" algn="tl">
                    <a:srgbClr val="000000">
                      <a:alpha val="43137"/>
                    </a:srgbClr>
                  </a:outerShdw>
                </a:effectLst>
              </a:rPr>
              <a:t/>
            </a:r>
            <a:br>
              <a:rPr lang="en-US" sz="4200" b="1" dirty="0">
                <a:solidFill>
                  <a:schemeClr val="bg1"/>
                </a:solidFill>
                <a:effectLst>
                  <a:glow rad="127000">
                    <a:srgbClr val="0E1559"/>
                  </a:glow>
                  <a:outerShdw blurRad="38100" dist="38100" dir="2700000" algn="tl">
                    <a:srgbClr val="000000">
                      <a:alpha val="43137"/>
                    </a:srgbClr>
                  </a:outerShdw>
                </a:effectLst>
              </a:rPr>
            </a:br>
            <a:r>
              <a:rPr lang="en-US" b="1"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Rebuilding I AM’s temple would symbolize: </a:t>
            </a:r>
            <a:r>
              <a:rPr lang="en-US" sz="3600" b="1" dirty="0">
                <a:solidFill>
                  <a:schemeClr val="bg1"/>
                </a:solidFill>
                <a:effectLst>
                  <a:glow rad="127000">
                    <a:srgbClr val="0E1559"/>
                  </a:glow>
                  <a:outerShdw blurRad="38100" dist="38100" dir="2700000" algn="tl">
                    <a:srgbClr val="000000">
                      <a:alpha val="43137"/>
                    </a:srgbClr>
                  </a:outerShdw>
                </a:effectLst>
              </a:rPr>
              <a:t/>
            </a:r>
            <a:br>
              <a:rPr lang="en-US" sz="36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smtClean="0">
                <a:solidFill>
                  <a:schemeClr val="bg1"/>
                </a:solidFill>
                <a:effectLst>
                  <a:glow rad="127000">
                    <a:srgbClr val="0E1559"/>
                  </a:glow>
                  <a:outerShdw blurRad="38100" dist="38100" dir="2700000" algn="tl">
                    <a:srgbClr val="000000">
                      <a:alpha val="43137"/>
                    </a:srgbClr>
                  </a:outerShdw>
                </a:effectLst>
              </a:rPr>
              <a:t>His </a:t>
            </a:r>
            <a:r>
              <a:rPr lang="en-US" sz="4200" b="1" dirty="0">
                <a:solidFill>
                  <a:schemeClr val="bg1"/>
                </a:solidFill>
                <a:effectLst>
                  <a:glow rad="127000">
                    <a:srgbClr val="0E1559"/>
                  </a:glow>
                  <a:outerShdw blurRad="38100" dist="38100" dir="2700000" algn="tl">
                    <a:srgbClr val="000000">
                      <a:alpha val="43137"/>
                    </a:srgbClr>
                  </a:outerShdw>
                </a:effectLst>
              </a:rPr>
              <a:t>rule </a:t>
            </a:r>
            <a:r>
              <a:rPr lang="en-US" sz="4200" b="1" dirty="0" smtClean="0">
                <a:solidFill>
                  <a:schemeClr val="bg1"/>
                </a:solidFill>
                <a:effectLst>
                  <a:glow rad="127000">
                    <a:srgbClr val="0E1559"/>
                  </a:glow>
                  <a:outerShdw blurRad="38100" dist="38100" dir="2700000" algn="tl">
                    <a:srgbClr val="000000">
                      <a:alpha val="43137"/>
                    </a:srgbClr>
                  </a:outerShdw>
                </a:effectLst>
              </a:rPr>
              <a:t>over </a:t>
            </a:r>
            <a:r>
              <a:rPr lang="en-US" sz="4200" b="1" dirty="0">
                <a:solidFill>
                  <a:schemeClr val="bg1"/>
                </a:solidFill>
                <a:effectLst>
                  <a:glow rad="127000">
                    <a:srgbClr val="0E1559"/>
                  </a:glow>
                  <a:outerShdw blurRad="38100" dist="38100" dir="2700000" algn="tl">
                    <a:srgbClr val="000000">
                      <a:alpha val="43137"/>
                    </a:srgbClr>
                  </a:outerShdw>
                </a:effectLst>
              </a:rPr>
              <a:t>the life of </a:t>
            </a:r>
            <a:r>
              <a:rPr lang="en-US" sz="4200" b="1" dirty="0" smtClean="0">
                <a:solidFill>
                  <a:schemeClr val="bg1"/>
                </a:solidFill>
                <a:effectLst>
                  <a:glow rad="127000">
                    <a:srgbClr val="0E1559"/>
                  </a:glow>
                  <a:outerShdw blurRad="38100" dist="38100" dir="2700000" algn="tl">
                    <a:srgbClr val="000000">
                      <a:alpha val="43137"/>
                    </a:srgbClr>
                  </a:outerShdw>
                </a:effectLst>
              </a:rPr>
              <a:t> His </a:t>
            </a:r>
            <a:r>
              <a:rPr lang="en-US" sz="4200" b="1" dirty="0">
                <a:solidFill>
                  <a:schemeClr val="bg1"/>
                </a:solidFill>
                <a:effectLst>
                  <a:glow rad="127000">
                    <a:srgbClr val="0E1559"/>
                  </a:glow>
                  <a:outerShdw blurRad="38100" dist="38100" dir="2700000" algn="tl">
                    <a:srgbClr val="000000">
                      <a:alpha val="43137"/>
                    </a:srgbClr>
                  </a:outerShdw>
                </a:effectLst>
              </a:rPr>
              <a:t>people and </a:t>
            </a:r>
            <a:r>
              <a:rPr lang="en-US" sz="4200" b="1" dirty="0" smtClean="0">
                <a:solidFill>
                  <a:schemeClr val="bg1"/>
                </a:solidFill>
                <a:effectLst>
                  <a:glow rad="127000">
                    <a:srgbClr val="0E1559"/>
                  </a:glow>
                  <a:outerShdw blurRad="38100" dist="38100" dir="2700000" algn="tl">
                    <a:srgbClr val="000000">
                      <a:alpha val="43137"/>
                    </a:srgbClr>
                  </a:outerShdw>
                </a:effectLst>
              </a:rPr>
              <a:t/>
            </a:r>
            <a:br>
              <a:rPr lang="en-US" sz="4200" b="1" dirty="0" smtClean="0">
                <a:solidFill>
                  <a:schemeClr val="bg1"/>
                </a:solidFill>
                <a:effectLst>
                  <a:glow rad="127000">
                    <a:srgbClr val="0E1559"/>
                  </a:glow>
                  <a:outerShdw blurRad="38100" dist="38100" dir="2700000" algn="tl">
                    <a:srgbClr val="000000">
                      <a:alpha val="43137"/>
                    </a:srgbClr>
                  </a:outerShdw>
                </a:effectLst>
              </a:rPr>
            </a:br>
            <a:r>
              <a:rPr lang="en-US" sz="4200" b="1" dirty="0" smtClean="0">
                <a:solidFill>
                  <a:schemeClr val="bg1"/>
                </a:solidFill>
                <a:effectLst>
                  <a:glow rad="127000">
                    <a:srgbClr val="0E1559"/>
                  </a:glow>
                  <a:outerShdw blurRad="38100" dist="38100" dir="2700000" algn="tl">
                    <a:srgbClr val="000000">
                      <a:alpha val="43137"/>
                    </a:srgbClr>
                  </a:outerShdw>
                </a:effectLst>
              </a:rPr>
              <a:t/>
            </a:r>
            <a:br>
              <a:rPr lang="en-US" sz="4200" b="1" dirty="0" smtClean="0">
                <a:solidFill>
                  <a:schemeClr val="bg1"/>
                </a:solidFill>
                <a:effectLst>
                  <a:glow rad="127000">
                    <a:srgbClr val="0E1559"/>
                  </a:glow>
                  <a:outerShdw blurRad="38100" dist="38100" dir="2700000" algn="tl">
                    <a:srgbClr val="000000">
                      <a:alpha val="43137"/>
                    </a:srgbClr>
                  </a:outerShdw>
                </a:effectLst>
              </a:rPr>
            </a:br>
            <a:r>
              <a:rPr lang="en-US" sz="4200" b="1" dirty="0" smtClean="0">
                <a:solidFill>
                  <a:schemeClr val="bg1"/>
                </a:solidFill>
                <a:effectLst>
                  <a:glow rad="127000">
                    <a:srgbClr val="0E1559"/>
                  </a:glow>
                  <a:outerShdw blurRad="38100" dist="38100" dir="2700000" algn="tl">
                    <a:srgbClr val="000000">
                      <a:alpha val="43137"/>
                    </a:srgbClr>
                  </a:outerShdw>
                </a:effectLst>
              </a:rPr>
              <a:t>His </a:t>
            </a:r>
            <a:r>
              <a:rPr lang="en-US" sz="4200" b="1" dirty="0">
                <a:solidFill>
                  <a:schemeClr val="bg1"/>
                </a:solidFill>
                <a:effectLst>
                  <a:glow rad="127000">
                    <a:srgbClr val="0E1559"/>
                  </a:glow>
                  <a:outerShdw blurRad="38100" dist="38100" dir="2700000" algn="tl">
                    <a:srgbClr val="000000">
                      <a:alpha val="43137"/>
                    </a:srgbClr>
                  </a:outerShdw>
                </a:effectLst>
              </a:rPr>
              <a:t>prophesied rule of the </a:t>
            </a:r>
            <a:r>
              <a:rPr lang="en-US" sz="4200" b="1" dirty="0" smtClean="0">
                <a:solidFill>
                  <a:schemeClr val="bg1"/>
                </a:solidFill>
                <a:effectLst>
                  <a:glow rad="127000">
                    <a:srgbClr val="0E1559"/>
                  </a:glow>
                  <a:outerShdw blurRad="38100" dist="38100" dir="2700000" algn="tl">
                    <a:srgbClr val="000000">
                      <a:alpha val="43137"/>
                    </a:srgbClr>
                  </a:outerShdw>
                </a:effectLst>
              </a:rPr>
              <a:t>entire world </a:t>
            </a:r>
            <a:endParaRPr lang="en-US" sz="4200" b="1" dirty="0">
              <a:solidFill>
                <a:schemeClr val="bg1"/>
              </a:solidFill>
              <a:effectLst>
                <a:glow rad="127000">
                  <a:srgbClr val="0E1559"/>
                </a:glow>
                <a:outerShdw blurRad="38100" dist="38100" dir="2700000" algn="tl">
                  <a:srgbClr val="000000">
                    <a:alpha val="43137"/>
                  </a:srgbClr>
                </a:outerShdw>
              </a:effectLst>
            </a:endParaRPr>
          </a:p>
        </p:txBody>
      </p:sp>
      <p:sp>
        <p:nvSpPr>
          <p:cNvPr id="8" name="Content Placeholder 3"/>
          <p:cNvSpPr txBox="1">
            <a:spLocks/>
          </p:cNvSpPr>
          <p:nvPr/>
        </p:nvSpPr>
        <p:spPr>
          <a:xfrm>
            <a:off x="133350" y="514351"/>
            <a:ext cx="8991600" cy="6324599"/>
          </a:xfrm>
          <a:prstGeom prst="rect">
            <a:avLst/>
          </a:prstGeom>
          <a:effectLst>
            <a:glow rad="63500">
              <a:schemeClr val="bg1"/>
            </a:glow>
          </a:effectLst>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5000"/>
              </a:lnSpc>
              <a:spcBef>
                <a:spcPts val="0"/>
              </a:spcBef>
              <a:spcAft>
                <a:spcPts val="1200"/>
              </a:spcAft>
              <a:buClr>
                <a:srgbClr val="FFFF00"/>
              </a:buClr>
              <a:buSzPct val="100000"/>
              <a:buFont typeface="Arial" panose="020B0604020202020204" pitchFamily="34" charset="0"/>
              <a:buNone/>
            </a:pPr>
            <a:endParaRPr lang="en-US" sz="4200" b="1" dirty="0">
              <a:solidFill>
                <a:schemeClr val="bg1"/>
              </a:solidFill>
              <a:effectLst>
                <a:glow rad="127000">
                  <a:srgbClr val="0E1559"/>
                </a:glow>
                <a:outerShdw blurRad="38100" dist="38100" dir="2700000" algn="tl">
                  <a:srgbClr val="000000">
                    <a:alpha val="43137"/>
                  </a:srgbClr>
                </a:outerShdw>
              </a:effectLst>
            </a:endParaRPr>
          </a:p>
        </p:txBody>
      </p:sp>
      <p:sp>
        <p:nvSpPr>
          <p:cNvPr id="9" name="Title 1"/>
          <p:cNvSpPr txBox="1">
            <a:spLocks/>
          </p:cNvSpPr>
          <p:nvPr/>
        </p:nvSpPr>
        <p:spPr>
          <a:xfrm>
            <a:off x="9601200" y="2333625"/>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spcBef>
                <a:spcPts val="0"/>
              </a:spcBef>
              <a:spcAft>
                <a:spcPts val="1200"/>
              </a:spcAft>
            </a:pPr>
            <a:r>
              <a:rPr lang="en-US" sz="4200" b="1" smtClean="0">
                <a:solidFill>
                  <a:prstClr val="white"/>
                </a:solidFill>
                <a:effectLst>
                  <a:glow rad="127000">
                    <a:srgbClr val="0E1559"/>
                  </a:glow>
                  <a:outerShdw blurRad="38100" dist="38100" dir="2700000" algn="tl">
                    <a:srgbClr val="000000">
                      <a:alpha val="43137"/>
                    </a:srgbClr>
                  </a:outerShdw>
                </a:effectLst>
                <a:ea typeface="+mn-ea"/>
                <a:cs typeface="+mn-cs"/>
              </a:rPr>
              <a:t/>
            </a:r>
            <a:br>
              <a:rPr lang="en-US" sz="4200" b="1" smtClean="0">
                <a:solidFill>
                  <a:prstClr val="white"/>
                </a:solidFill>
                <a:effectLst>
                  <a:glow rad="127000">
                    <a:srgbClr val="0E1559"/>
                  </a:glow>
                  <a:outerShdw blurRad="38100" dist="38100" dir="2700000" algn="tl">
                    <a:srgbClr val="000000">
                      <a:alpha val="43137"/>
                    </a:srgbClr>
                  </a:outerShdw>
                </a:effectLst>
                <a:ea typeface="+mn-ea"/>
                <a:cs typeface="+mn-cs"/>
              </a:rPr>
            </a:br>
            <a:endParaRPr lang="en-US" dirty="0"/>
          </a:p>
        </p:txBody>
      </p:sp>
    </p:spTree>
    <p:extLst>
      <p:ext uri="{BB962C8B-B14F-4D97-AF65-F5344CB8AC3E}">
        <p14:creationId xmlns:p14="http://schemas.microsoft.com/office/powerpoint/2010/main" val="7583952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25" y="2819400"/>
            <a:ext cx="8229600" cy="1143000"/>
          </a:xfrm>
        </p:spPr>
        <p:txBody>
          <a:bodyPr>
            <a:normAutofit fontScale="90000"/>
          </a:bodyPr>
          <a:lstStyle/>
          <a:p>
            <a:pPr lvl="0">
              <a:lnSpc>
                <a:spcPct val="85000"/>
              </a:lnSpc>
              <a:spcBef>
                <a:spcPts val="0"/>
              </a:spcBef>
              <a:spcAft>
                <a:spcPts val="1200"/>
              </a:spcAft>
            </a:pPr>
            <a:r>
              <a:rPr lang="en-US" sz="4200" b="1" dirty="0">
                <a:solidFill>
                  <a:prstClr val="white"/>
                </a:solidFill>
                <a:effectLst>
                  <a:glow rad="127000">
                    <a:srgbClr val="0E1559"/>
                  </a:glow>
                  <a:outerShdw blurRad="38100" dist="38100" dir="2700000" algn="tl">
                    <a:srgbClr val="000000">
                      <a:alpha val="43137"/>
                    </a:srgbClr>
                  </a:outerShdw>
                </a:effectLst>
                <a:ea typeface="+mn-ea"/>
                <a:cs typeface="+mn-cs"/>
              </a:rPr>
              <a:t>And coming to Him as to a living stone which has been rejected by men, but is choice and precious in the sight of God, </a:t>
            </a:r>
            <a:br>
              <a:rPr lang="en-US" sz="4200" b="1" dirty="0">
                <a:solidFill>
                  <a:prstClr val="white"/>
                </a:solidFill>
                <a:effectLst>
                  <a:glow rad="127000">
                    <a:srgbClr val="0E1559"/>
                  </a:glow>
                  <a:outerShdw blurRad="38100" dist="38100" dir="2700000" algn="tl">
                    <a:srgbClr val="000000">
                      <a:alpha val="43137"/>
                    </a:srgbClr>
                  </a:outerShdw>
                </a:effectLst>
                <a:ea typeface="+mn-ea"/>
                <a:cs typeface="+mn-cs"/>
              </a:rPr>
            </a:br>
            <a:r>
              <a:rPr lang="en-US" sz="4200" b="1" dirty="0">
                <a:solidFill>
                  <a:prstClr val="white"/>
                </a:solidFill>
                <a:effectLst>
                  <a:glow rad="127000">
                    <a:srgbClr val="0E1559"/>
                  </a:glow>
                  <a:outerShdw blurRad="38100" dist="38100" dir="2700000" algn="tl">
                    <a:srgbClr val="000000">
                      <a:alpha val="43137"/>
                    </a:srgbClr>
                  </a:outerShdw>
                </a:effectLst>
                <a:ea typeface="+mn-ea"/>
                <a:cs typeface="+mn-cs"/>
              </a:rPr>
              <a:t>5 you also, as living stones, are being built up as a spiritual house for a holy priesthood, to offer up spiritual sacrifices acceptable to God through Jesus Christ.   1 Peter 2:4-5</a:t>
            </a:r>
            <a:br>
              <a:rPr lang="en-US" sz="4200" b="1" dirty="0">
                <a:solidFill>
                  <a:prstClr val="white"/>
                </a:solidFill>
                <a:effectLst>
                  <a:glow rad="127000">
                    <a:srgbClr val="0E1559"/>
                  </a:glow>
                  <a:outerShdw blurRad="38100" dist="38100" dir="2700000" algn="tl">
                    <a:srgbClr val="000000">
                      <a:alpha val="43137"/>
                    </a:srgbClr>
                  </a:outerShdw>
                </a:effectLst>
                <a:ea typeface="+mn-ea"/>
                <a:cs typeface="+mn-cs"/>
              </a:rPr>
            </a:br>
            <a:endParaRPr lang="en-US" dirty="0"/>
          </a:p>
        </p:txBody>
      </p:sp>
      <p:sp>
        <p:nvSpPr>
          <p:cNvPr id="3" name="Content Placeholder 3"/>
          <p:cNvSpPr txBox="1">
            <a:spLocks/>
          </p:cNvSpPr>
          <p:nvPr/>
        </p:nvSpPr>
        <p:spPr>
          <a:xfrm>
            <a:off x="152400" y="533400"/>
            <a:ext cx="8991600" cy="6324599"/>
          </a:xfrm>
          <a:prstGeom prst="rect">
            <a:avLst/>
          </a:prstGeom>
          <a:effectLst>
            <a:glow rad="63500">
              <a:schemeClr val="bg1"/>
            </a:glow>
          </a:effectLst>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5000"/>
              </a:lnSpc>
              <a:spcBef>
                <a:spcPts val="0"/>
              </a:spcBef>
              <a:spcAft>
                <a:spcPts val="1200"/>
              </a:spcAft>
              <a:buClr>
                <a:srgbClr val="FFFF00"/>
              </a:buClr>
              <a:buSzPct val="100000"/>
              <a:buFont typeface="Arial" panose="020B0604020202020204" pitchFamily="34" charset="0"/>
              <a:buNone/>
            </a:pPr>
            <a:endParaRPr lang="en-US" sz="42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69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fontScale="90000"/>
          </a:bodyPr>
          <a:lstStyle/>
          <a:p>
            <a:r>
              <a:rPr lang="en-US" sz="4200" b="1" dirty="0" smtClean="0">
                <a:solidFill>
                  <a:prstClr val="white"/>
                </a:solidFill>
                <a:effectLst>
                  <a:glow rad="127000">
                    <a:srgbClr val="0E1559"/>
                  </a:glow>
                  <a:outerShdw blurRad="38100" dist="38100" dir="2700000" algn="tl">
                    <a:srgbClr val="000000">
                      <a:alpha val="43137"/>
                    </a:srgbClr>
                  </a:outerShdw>
                </a:effectLst>
              </a:rPr>
              <a:t>Our </a:t>
            </a:r>
            <a:r>
              <a:rPr lang="en-US" sz="4200" b="1" dirty="0">
                <a:solidFill>
                  <a:prstClr val="white"/>
                </a:solidFill>
                <a:effectLst>
                  <a:glow rad="127000">
                    <a:srgbClr val="0E1559"/>
                  </a:glow>
                  <a:outerShdw blurRad="38100" dist="38100" dir="2700000" algn="tl">
                    <a:srgbClr val="000000">
                      <a:alpha val="43137"/>
                    </a:srgbClr>
                  </a:outerShdw>
                </a:effectLst>
              </a:rPr>
              <a:t>lives are the temple of God. </a:t>
            </a:r>
            <a:r>
              <a:rPr lang="en-US" sz="4200" b="1" dirty="0" smtClean="0">
                <a:solidFill>
                  <a:prstClr val="white"/>
                </a:solidFill>
                <a:effectLst>
                  <a:glow rad="127000">
                    <a:srgbClr val="0E1559"/>
                  </a:glow>
                  <a:outerShdw blurRad="38100" dist="38100" dir="2700000" algn="tl">
                    <a:srgbClr val="000000">
                      <a:alpha val="43137"/>
                    </a:srgbClr>
                  </a:outerShdw>
                </a:effectLst>
              </a:rPr>
              <a:t/>
            </a:r>
            <a:br>
              <a:rPr lang="en-US" sz="4200" b="1" dirty="0" smtClean="0">
                <a:solidFill>
                  <a:prstClr val="white"/>
                </a:solidFill>
                <a:effectLst>
                  <a:glow rad="127000">
                    <a:srgbClr val="0E1559"/>
                  </a:glow>
                  <a:outerShdw blurRad="38100" dist="38100" dir="2700000" algn="tl">
                    <a:srgbClr val="000000">
                      <a:alpha val="43137"/>
                    </a:srgbClr>
                  </a:outerShdw>
                </a:effectLst>
              </a:rPr>
            </a:br>
            <a:r>
              <a:rPr lang="en-US" sz="4200" b="1" dirty="0" smtClean="0">
                <a:solidFill>
                  <a:prstClr val="white"/>
                </a:solidFill>
                <a:effectLst>
                  <a:glow rad="127000">
                    <a:srgbClr val="0E1559"/>
                  </a:glow>
                  <a:outerShdw blurRad="38100" dist="38100" dir="2700000" algn="tl">
                    <a:srgbClr val="000000">
                      <a:alpha val="43137"/>
                    </a:srgbClr>
                  </a:outerShdw>
                </a:effectLst>
              </a:rPr>
              <a:t>We </a:t>
            </a:r>
            <a:r>
              <a:rPr lang="en-US" sz="4200" b="1" dirty="0">
                <a:solidFill>
                  <a:prstClr val="white"/>
                </a:solidFill>
                <a:effectLst>
                  <a:glow rad="127000">
                    <a:srgbClr val="0E1559"/>
                  </a:glow>
                  <a:outerShdw blurRad="38100" dist="38100" dir="2700000" algn="tl">
                    <a:srgbClr val="000000">
                      <a:alpha val="43137"/>
                    </a:srgbClr>
                  </a:outerShdw>
                </a:effectLst>
              </a:rPr>
              <a:t>are called to take our lives and use them to bring glory to </a:t>
            </a:r>
            <a:r>
              <a:rPr lang="en-US" sz="4200" b="1" dirty="0" smtClean="0">
                <a:solidFill>
                  <a:prstClr val="white"/>
                </a:solidFill>
                <a:effectLst>
                  <a:glow rad="127000">
                    <a:srgbClr val="0E1559"/>
                  </a:glow>
                  <a:outerShdw blurRad="38100" dist="38100" dir="2700000" algn="tl">
                    <a:srgbClr val="000000">
                      <a:alpha val="43137"/>
                    </a:srgbClr>
                  </a:outerShdw>
                </a:effectLst>
              </a:rPr>
              <a:t>God!</a:t>
            </a:r>
            <a:endParaRPr lang="en-US" dirty="0"/>
          </a:p>
        </p:txBody>
      </p:sp>
    </p:spTree>
    <p:extLst>
      <p:ext uri="{BB962C8B-B14F-4D97-AF65-F5344CB8AC3E}">
        <p14:creationId xmlns:p14="http://schemas.microsoft.com/office/powerpoint/2010/main" val="191503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rmAutofit fontScale="90000"/>
          </a:bodyPr>
          <a:lstStyle/>
          <a:p>
            <a:pPr marL="0" indent="0">
              <a:lnSpc>
                <a:spcPct val="85000"/>
              </a:lnSpc>
              <a:spcBef>
                <a:spcPts val="0"/>
              </a:spcBef>
              <a:spcAft>
                <a:spcPts val="1200"/>
              </a:spcAft>
            </a:pPr>
            <a:r>
              <a:rPr lang="en-US" b="1" dirty="0">
                <a:solidFill>
                  <a:schemeClr val="bg1"/>
                </a:solidFill>
                <a:effectLst>
                  <a:glow rad="127000">
                    <a:srgbClr val="0E1559"/>
                  </a:glow>
                  <a:outerShdw blurRad="38100" dist="38100" dir="2700000" algn="tl">
                    <a:srgbClr val="000000">
                      <a:alpha val="43137"/>
                    </a:srgbClr>
                  </a:outerShdw>
                </a:effectLst>
              </a:rPr>
              <a:t>We are the Temple of the Holy Spirit</a:t>
            </a:r>
            <a:br>
              <a:rPr lang="en-US" b="1" dirty="0">
                <a:solidFill>
                  <a:schemeClr val="bg1"/>
                </a:solidFill>
                <a:effectLst>
                  <a:glow rad="127000">
                    <a:srgbClr val="0E1559"/>
                  </a:glow>
                  <a:outerShdw blurRad="38100" dist="38100" dir="2700000" algn="tl">
                    <a:srgbClr val="000000">
                      <a:alpha val="43137"/>
                    </a:srgbClr>
                  </a:outerShdw>
                </a:effectLst>
              </a:rPr>
            </a:br>
            <a:r>
              <a:rPr lang="en-US" b="1" dirty="0">
                <a:solidFill>
                  <a:schemeClr val="bg1"/>
                </a:solidFill>
                <a:effectLst>
                  <a:glow rad="127000">
                    <a:srgbClr val="0E1559"/>
                  </a:glow>
                  <a:outerShdw blurRad="38100" dist="38100" dir="2700000" algn="tl">
                    <a:srgbClr val="000000">
                      <a:alpha val="43137"/>
                    </a:srgbClr>
                  </a:outerShdw>
                </a:effectLst>
              </a:rPr>
              <a:t/>
            </a:r>
            <a:br>
              <a:rPr lang="en-US" b="1" dirty="0">
                <a:solidFill>
                  <a:schemeClr val="bg1"/>
                </a:solidFill>
                <a:effectLst>
                  <a:glow rad="127000">
                    <a:srgbClr val="0E1559"/>
                  </a:glow>
                  <a:outerShdw blurRad="38100" dist="38100" dir="2700000" algn="tl">
                    <a:srgbClr val="000000">
                      <a:alpha val="43137"/>
                    </a:srgbClr>
                  </a:outerShdw>
                </a:effectLst>
              </a:rPr>
            </a:br>
            <a:r>
              <a:rPr lang="en-US" b="1" dirty="0">
                <a:solidFill>
                  <a:schemeClr val="bg1"/>
                </a:solidFill>
                <a:effectLst>
                  <a:glow rad="127000">
                    <a:srgbClr val="0E1559"/>
                  </a:glow>
                  <a:outerShdw blurRad="38100" dist="38100" dir="2700000" algn="tl">
                    <a:srgbClr val="000000">
                      <a:alpha val="43137"/>
                    </a:srgbClr>
                  </a:outerShdw>
                </a:effectLst>
              </a:rPr>
              <a:t>1 Corinthians 6:19-20 </a:t>
            </a:r>
            <a:br>
              <a:rPr lang="en-US" b="1" dirty="0">
                <a:solidFill>
                  <a:schemeClr val="bg1"/>
                </a:solidFill>
                <a:effectLst>
                  <a:glow rad="127000">
                    <a:srgbClr val="0E1559"/>
                  </a:glow>
                  <a:outerShdw blurRad="38100" dist="38100" dir="2700000" algn="tl">
                    <a:srgbClr val="000000">
                      <a:alpha val="43137"/>
                    </a:srgbClr>
                  </a:outerShdw>
                </a:effectLst>
              </a:rPr>
            </a:br>
            <a:r>
              <a:rPr lang="en-US" b="1" dirty="0">
                <a:solidFill>
                  <a:schemeClr val="bg1"/>
                </a:solidFill>
                <a:effectLst>
                  <a:glow rad="127000">
                    <a:srgbClr val="0E1559"/>
                  </a:glow>
                  <a:outerShdw blurRad="38100" dist="38100" dir="2700000" algn="tl">
                    <a:srgbClr val="000000">
                      <a:alpha val="43137"/>
                    </a:srgbClr>
                  </a:outerShdw>
                </a:effectLst>
              </a:rPr>
              <a:t>Or do you not know that your body is a temple of the Holy Spirit who is in you, whom you have from God, and that you are not your own? For you have been bought with a price: therefore glorify God in your body.</a:t>
            </a:r>
            <a:br>
              <a:rPr lang="en-US" b="1" dirty="0">
                <a:solidFill>
                  <a:schemeClr val="bg1"/>
                </a:solidFill>
                <a:effectLst>
                  <a:glow rad="127000">
                    <a:srgbClr val="0E1559"/>
                  </a:glow>
                  <a:outerShdw blurRad="38100" dist="38100" dir="2700000" algn="tl">
                    <a:srgbClr val="000000">
                      <a:alpha val="43137"/>
                    </a:srgbClr>
                  </a:outerShdw>
                </a:effectLst>
              </a:rPr>
            </a:br>
            <a:endParaRPr lang="en-US" dirty="0"/>
          </a:p>
        </p:txBody>
      </p:sp>
      <p:sp>
        <p:nvSpPr>
          <p:cNvPr id="3" name="Content Placeholder 3"/>
          <p:cNvSpPr txBox="1">
            <a:spLocks/>
          </p:cNvSpPr>
          <p:nvPr/>
        </p:nvSpPr>
        <p:spPr>
          <a:xfrm>
            <a:off x="152400" y="533400"/>
            <a:ext cx="8991600" cy="6324599"/>
          </a:xfrm>
          <a:prstGeom prst="rect">
            <a:avLst/>
          </a:prstGeom>
          <a:effectLst>
            <a:glow rad="63500">
              <a:schemeClr val="bg1"/>
            </a:glow>
          </a:effectLst>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5000"/>
              </a:lnSpc>
              <a:spcBef>
                <a:spcPts val="0"/>
              </a:spcBef>
              <a:spcAft>
                <a:spcPts val="1200"/>
              </a:spcAft>
              <a:buClr>
                <a:srgbClr val="FFFF00"/>
              </a:buClr>
              <a:buSzPct val="100000"/>
              <a:buFont typeface="Arial" panose="020B0604020202020204" pitchFamily="34" charset="0"/>
              <a:buNone/>
            </a:pPr>
            <a:endParaRPr lang="en-US" sz="42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3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525963"/>
          </a:xfrm>
        </p:spPr>
        <p:txBody>
          <a:bodyPr>
            <a:normAutofit/>
          </a:bodyPr>
          <a:lstStyle/>
          <a:p>
            <a:r>
              <a:rPr lang="en-US" b="1" dirty="0" smtClean="0">
                <a:solidFill>
                  <a:schemeClr val="bg1"/>
                </a:solidFill>
                <a:effectLst>
                  <a:glow rad="127000">
                    <a:srgbClr val="0E1559"/>
                  </a:glow>
                  <a:outerShdw blurRad="38100" dist="38100" dir="2700000" algn="tl">
                    <a:srgbClr val="000000">
                      <a:alpha val="43137"/>
                    </a:srgbClr>
                  </a:outerShdw>
                </a:effectLst>
              </a:rPr>
              <a:t> </a:t>
            </a:r>
            <a:r>
              <a:rPr lang="en-US" b="1" dirty="0">
                <a:solidFill>
                  <a:schemeClr val="bg1"/>
                </a:solidFill>
                <a:effectLst>
                  <a:glow rad="127000">
                    <a:srgbClr val="0E1559"/>
                  </a:glow>
                  <a:outerShdw blurRad="38100" dist="38100" dir="2700000" algn="tl">
                    <a:srgbClr val="000000">
                      <a:alpha val="43137"/>
                    </a:srgbClr>
                  </a:outerShdw>
                </a:effectLst>
              </a:rPr>
              <a:t>To bring glory to God is </a:t>
            </a:r>
            <a:r>
              <a:rPr lang="en-US" b="1" dirty="0" smtClean="0">
                <a:solidFill>
                  <a:schemeClr val="bg1"/>
                </a:solidFill>
                <a:effectLst>
                  <a:glow rad="127000">
                    <a:srgbClr val="0E1559"/>
                  </a:glow>
                  <a:outerShdw blurRad="38100" dist="38100" dir="2700000" algn="tl">
                    <a:srgbClr val="000000">
                      <a:alpha val="43137"/>
                    </a:srgbClr>
                  </a:outerShdw>
                </a:effectLst>
              </a:rPr>
              <a:t>to turn from disobedience and  </a:t>
            </a:r>
            <a:r>
              <a:rPr lang="en-US" b="1" dirty="0">
                <a:solidFill>
                  <a:schemeClr val="bg1"/>
                </a:solidFill>
                <a:effectLst>
                  <a:glow rad="127000">
                    <a:srgbClr val="0E1559"/>
                  </a:glow>
                  <a:outerShdw blurRad="38100" dist="38100" dir="2700000" algn="tl">
                    <a:srgbClr val="000000">
                      <a:alpha val="43137"/>
                    </a:srgbClr>
                  </a:outerShdw>
                </a:effectLst>
              </a:rPr>
              <a:t>choose obedience. </a:t>
            </a:r>
            <a:endParaRPr lang="en-US" b="1" dirty="0" smtClean="0">
              <a:solidFill>
                <a:schemeClr val="bg1"/>
              </a:solidFill>
              <a:effectLst>
                <a:glow rad="127000">
                  <a:srgbClr val="0E1559"/>
                </a:glow>
                <a:outerShdw blurRad="38100" dist="38100" dir="2700000" algn="tl">
                  <a:srgbClr val="000000">
                    <a:alpha val="43137"/>
                  </a:srgbClr>
                </a:outerShdw>
              </a:effectLst>
            </a:endParaRPr>
          </a:p>
          <a:p>
            <a:r>
              <a:rPr lang="en-US" b="1" dirty="0" smtClean="0">
                <a:solidFill>
                  <a:schemeClr val="bg1"/>
                </a:solidFill>
                <a:effectLst>
                  <a:glow rad="127000">
                    <a:srgbClr val="0E1559"/>
                  </a:glow>
                  <a:outerShdw blurRad="38100" dist="38100" dir="2700000" algn="tl">
                    <a:srgbClr val="000000">
                      <a:alpha val="43137"/>
                    </a:srgbClr>
                  </a:outerShdw>
                </a:effectLst>
              </a:rPr>
              <a:t> </a:t>
            </a:r>
            <a:r>
              <a:rPr lang="en-US" b="1" dirty="0">
                <a:solidFill>
                  <a:schemeClr val="bg1"/>
                </a:solidFill>
                <a:effectLst>
                  <a:glow rad="127000">
                    <a:srgbClr val="0E1559"/>
                  </a:glow>
                  <a:outerShdw blurRad="38100" dist="38100" dir="2700000" algn="tl">
                    <a:srgbClr val="000000">
                      <a:alpha val="43137"/>
                    </a:srgbClr>
                  </a:outerShdw>
                </a:effectLst>
              </a:rPr>
              <a:t>To bring glory to God is to contemplate our </a:t>
            </a:r>
            <a:r>
              <a:rPr lang="en-US" b="1" dirty="0" smtClean="0">
                <a:solidFill>
                  <a:schemeClr val="bg1"/>
                </a:solidFill>
                <a:effectLst>
                  <a:glow rad="127000">
                    <a:srgbClr val="0E1559"/>
                  </a:glow>
                  <a:outerShdw blurRad="38100" dist="38100" dir="2700000" algn="tl">
                    <a:srgbClr val="000000">
                      <a:alpha val="43137"/>
                    </a:srgbClr>
                  </a:outerShdw>
                </a:effectLst>
              </a:rPr>
              <a:t>actions – “Give careful thought…”</a:t>
            </a:r>
          </a:p>
          <a:p>
            <a:r>
              <a:rPr lang="en-US" b="1" dirty="0" smtClean="0">
                <a:solidFill>
                  <a:schemeClr val="bg1"/>
                </a:solidFill>
                <a:effectLst>
                  <a:glow rad="127000">
                    <a:srgbClr val="0E1559"/>
                  </a:glow>
                  <a:outerShdw blurRad="38100" dist="38100" dir="2700000" algn="tl">
                    <a:srgbClr val="000000">
                      <a:alpha val="43137"/>
                    </a:srgbClr>
                  </a:outerShdw>
                </a:effectLst>
              </a:rPr>
              <a:t>To </a:t>
            </a:r>
            <a:r>
              <a:rPr lang="en-US" b="1" dirty="0">
                <a:solidFill>
                  <a:schemeClr val="bg1"/>
                </a:solidFill>
                <a:effectLst>
                  <a:glow rad="127000">
                    <a:srgbClr val="0E1559"/>
                  </a:glow>
                  <a:outerShdw blurRad="38100" dist="38100" dir="2700000" algn="tl">
                    <a:srgbClr val="000000">
                      <a:alpha val="43137"/>
                    </a:srgbClr>
                  </a:outerShdw>
                </a:effectLst>
              </a:rPr>
              <a:t>bring glory to God is to receive his </a:t>
            </a:r>
            <a:r>
              <a:rPr lang="en-US" b="1" dirty="0" smtClean="0">
                <a:solidFill>
                  <a:schemeClr val="bg1"/>
                </a:solidFill>
                <a:effectLst>
                  <a:glow rad="127000">
                    <a:srgbClr val="0E1559"/>
                  </a:glow>
                  <a:outerShdw blurRad="38100" dist="38100" dir="2700000" algn="tl">
                    <a:srgbClr val="000000">
                      <a:alpha val="43137"/>
                    </a:srgbClr>
                  </a:outerShdw>
                </a:effectLst>
              </a:rPr>
              <a:t>blessings – renewed passion, Strength, Resources, Presence, Peace, Prosperity</a:t>
            </a:r>
          </a:p>
          <a:p>
            <a:r>
              <a:rPr lang="en-US" b="1" dirty="0" smtClean="0">
                <a:solidFill>
                  <a:schemeClr val="bg1"/>
                </a:solidFill>
                <a:effectLst>
                  <a:glow rad="127000">
                    <a:srgbClr val="0E1559"/>
                  </a:glow>
                  <a:outerShdw blurRad="38100" dist="38100" dir="2700000" algn="tl">
                    <a:srgbClr val="000000">
                      <a:alpha val="43137"/>
                    </a:srgbClr>
                  </a:outerShdw>
                </a:effectLst>
              </a:rPr>
              <a:t>To bring glory to God is to trust His faithfulness</a:t>
            </a:r>
          </a:p>
          <a:p>
            <a:endParaRPr lang="en-US" dirty="0"/>
          </a:p>
        </p:txBody>
      </p:sp>
    </p:spTree>
    <p:extLst>
      <p:ext uri="{BB962C8B-B14F-4D97-AF65-F5344CB8AC3E}">
        <p14:creationId xmlns:p14="http://schemas.microsoft.com/office/powerpoint/2010/main" val="335474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4495800" y="3962400"/>
            <a:ext cx="4495800" cy="1143000"/>
          </a:xfrm>
          <a:effectLst>
            <a:glow rad="127000">
              <a:schemeClr val="accent1"/>
            </a:glow>
          </a:effectLst>
        </p:spPr>
        <p:txBody>
          <a:bodyPr>
            <a:noAutofit/>
          </a:bodyPr>
          <a:lstStyle/>
          <a:p>
            <a:pPr>
              <a:lnSpc>
                <a:spcPct val="80000"/>
              </a:lnSpc>
              <a:spcBef>
                <a:spcPts val="0"/>
              </a:spcBef>
            </a:pPr>
            <a:r>
              <a:rPr lang="en-US" sz="5500" b="1" dirty="0" smtClean="0">
                <a:ln w="15875">
                  <a:noFill/>
                </a:ln>
                <a:solidFill>
                  <a:srgbClr val="FFFF00"/>
                </a:solidFill>
                <a:effectLst>
                  <a:glow rad="127000">
                    <a:srgbClr val="0E1559"/>
                  </a:glow>
                  <a:outerShdw blurRad="38100" dist="38100" dir="2700000" algn="tl">
                    <a:srgbClr val="000000">
                      <a:alpha val="43137"/>
                    </a:srgbClr>
                  </a:outerShdw>
                </a:effectLst>
              </a:rPr>
              <a:t>Extreme Home Makeover</a:t>
            </a:r>
            <a:br>
              <a:rPr lang="en-US" sz="5500" b="1" dirty="0" smtClean="0">
                <a:ln w="15875">
                  <a:noFill/>
                </a:ln>
                <a:solidFill>
                  <a:srgbClr val="FFFF00"/>
                </a:solidFill>
                <a:effectLst>
                  <a:glow rad="127000">
                    <a:srgbClr val="0E1559"/>
                  </a:glow>
                  <a:outerShdw blurRad="38100" dist="38100" dir="2700000" algn="tl">
                    <a:srgbClr val="000000">
                      <a:alpha val="43137"/>
                    </a:srgbClr>
                  </a:outerShdw>
                </a:effectLst>
              </a:rPr>
            </a:br>
            <a:r>
              <a:rPr lang="en-US" sz="5500" b="1" dirty="0" smtClean="0">
                <a:ln w="15875">
                  <a:noFill/>
                </a:ln>
                <a:solidFill>
                  <a:srgbClr val="FFFF00"/>
                </a:solidFill>
                <a:effectLst>
                  <a:glow rad="127000">
                    <a:srgbClr val="0E1559"/>
                  </a:glow>
                  <a:outerShdw blurRad="38100" dist="38100" dir="2700000" algn="tl">
                    <a:srgbClr val="000000">
                      <a:alpha val="43137"/>
                    </a:srgbClr>
                  </a:outerShdw>
                </a:effectLst>
              </a:rPr>
              <a:t>(Haggai)</a:t>
            </a:r>
            <a:endParaRPr lang="en-US" sz="4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5" name="Title 6"/>
          <p:cNvSpPr txBox="1">
            <a:spLocks/>
          </p:cNvSpPr>
          <p:nvPr/>
        </p:nvSpPr>
        <p:spPr>
          <a:xfrm>
            <a:off x="1063582" y="3276600"/>
            <a:ext cx="2660564" cy="1143000"/>
          </a:xfrm>
          <a:prstGeom prst="rect">
            <a:avLst/>
          </a:prstGeom>
          <a:effectLst>
            <a:glow rad="127000">
              <a:schemeClr val="accent1"/>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spcBef>
                <a:spcPts val="0"/>
              </a:spcBef>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Week </a:t>
            </a:r>
            <a:r>
              <a:rPr lang="en-US" sz="4500" b="1" dirty="0" smtClean="0">
                <a:ln w="15875">
                  <a:noFill/>
                </a:ln>
                <a:solidFill>
                  <a:schemeClr val="bg1"/>
                </a:solidFill>
                <a:effectLst>
                  <a:glow rad="127000">
                    <a:srgbClr val="0E1559"/>
                  </a:glow>
                  <a:outerShdw blurRad="38100" dist="38100" dir="2700000" algn="tl">
                    <a:srgbClr val="000000">
                      <a:alpha val="43137"/>
                    </a:srgbClr>
                  </a:outerShdw>
                </a:effectLst>
              </a:rPr>
              <a:t>40</a:t>
            </a:r>
            <a:endParaRPr lang="en-US" sz="4500" b="1"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56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63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chemeClr val="bg1"/>
                </a:solidFill>
                <a:effectLst>
                  <a:glow rad="127000">
                    <a:srgbClr val="0E1559"/>
                  </a:glow>
                  <a:outerShdw blurRad="38100" dist="38100" dir="2700000" algn="tl">
                    <a:srgbClr val="000000">
                      <a:alpha val="43137"/>
                    </a:srgbClr>
                  </a:outerShdw>
                </a:effectLst>
              </a:rPr>
              <a:t>"</a:t>
            </a:r>
            <a:r>
              <a:rPr lang="en-US" b="1" dirty="0">
                <a:solidFill>
                  <a:schemeClr val="bg1"/>
                </a:solidFill>
                <a:effectLst>
                  <a:glow rad="127000">
                    <a:srgbClr val="0E1559"/>
                  </a:glow>
                  <a:outerShdw blurRad="38100" dist="38100" dir="2700000" algn="tl">
                    <a:srgbClr val="000000">
                      <a:alpha val="43137"/>
                    </a:srgbClr>
                  </a:outerShdw>
                </a:effectLst>
              </a:rPr>
              <a:t>And </a:t>
            </a:r>
            <a:r>
              <a:rPr lang="en-US" b="1" dirty="0" smtClean="0">
                <a:solidFill>
                  <a:schemeClr val="bg1"/>
                </a:solidFill>
                <a:effectLst>
                  <a:glow rad="127000">
                    <a:srgbClr val="0E1559"/>
                  </a:glow>
                  <a:outerShdw blurRad="38100" dist="38100" dir="2700000" algn="tl">
                    <a:srgbClr val="000000">
                      <a:alpha val="43137"/>
                    </a:srgbClr>
                  </a:outerShdw>
                </a:effectLst>
              </a:rPr>
              <a:t>he (Nebuchadnezzar) </a:t>
            </a:r>
            <a:r>
              <a:rPr lang="en-US" b="1" dirty="0">
                <a:solidFill>
                  <a:schemeClr val="bg1"/>
                </a:solidFill>
                <a:effectLst>
                  <a:glow rad="127000">
                    <a:srgbClr val="0E1559"/>
                  </a:glow>
                  <a:outerShdw blurRad="38100" dist="38100" dir="2700000" algn="tl">
                    <a:srgbClr val="000000">
                      <a:alpha val="43137"/>
                    </a:srgbClr>
                  </a:outerShdw>
                </a:effectLst>
              </a:rPr>
              <a:t>carried out from there all the treasures of the house of the LORD and the treasures of the king's house, and he cut in pieces all the articles of gold which Solomon king of Israel had made in the temple of the LORD, as the LORD had said. Also he carried into captivity all Jerusalem: all the captains and all the mighty men of valor, ten thousand captives, and all the craftsmen and smiths. None remained except the poorest people of the land</a:t>
            </a:r>
            <a:r>
              <a:rPr lang="en-US" b="1" dirty="0" smtClean="0">
                <a:solidFill>
                  <a:schemeClr val="bg1"/>
                </a:solidFill>
                <a:effectLst>
                  <a:glow rad="127000">
                    <a:srgbClr val="0E1559"/>
                  </a:glow>
                  <a:outerShdw blurRad="38100" dist="38100" dir="2700000" algn="tl">
                    <a:srgbClr val="000000">
                      <a:alpha val="43137"/>
                    </a:srgbClr>
                  </a:outerShdw>
                </a:effectLst>
              </a:rPr>
              <a:t>.“  2 Kings 24:13-14</a:t>
            </a:r>
            <a:endParaRPr lang="en-US" b="1" dirty="0">
              <a:solidFill>
                <a:schemeClr val="bg1"/>
              </a:solidFill>
              <a:effectLst>
                <a:glow rad="127000">
                  <a:srgbClr val="0E1559"/>
                </a:glow>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1469404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186202" y="458931"/>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smtClean="0">
                <a:ln w="15875">
                  <a:noFill/>
                </a:ln>
                <a:solidFill>
                  <a:schemeClr val="bg1"/>
                </a:solidFill>
                <a:effectLst>
                  <a:glow rad="127000">
                    <a:srgbClr val="0E1559"/>
                  </a:glow>
                  <a:outerShdw blurRad="38100" dist="38100" dir="2700000" algn="tl">
                    <a:srgbClr val="000000">
                      <a:alpha val="43137"/>
                    </a:srgbClr>
                  </a:outerShdw>
                </a:effectLst>
              </a:rPr>
              <a:t>Haggai </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7" name="Content Placeholder 3"/>
          <p:cNvSpPr>
            <a:spLocks noGrp="1"/>
          </p:cNvSpPr>
          <p:nvPr>
            <p:ph idx="1"/>
          </p:nvPr>
        </p:nvSpPr>
        <p:spPr>
          <a:xfrm>
            <a:off x="152400" y="1066799"/>
            <a:ext cx="8991600" cy="6629401"/>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en-US" sz="4200" b="1" dirty="0" smtClean="0">
                <a:solidFill>
                  <a:schemeClr val="bg1"/>
                </a:solidFill>
                <a:effectLst>
                  <a:glow rad="127000">
                    <a:srgbClr val="0E1559"/>
                  </a:glow>
                  <a:outerShdw blurRad="38100" dist="38100" dir="2700000" algn="tl">
                    <a:srgbClr val="000000">
                      <a:alpha val="43137"/>
                    </a:srgbClr>
                  </a:outerShdw>
                </a:effectLst>
              </a:rPr>
              <a:t>70 years Babylonian captivity </a:t>
            </a:r>
          </a:p>
          <a:p>
            <a:pPr marL="0" indent="0">
              <a:lnSpc>
                <a:spcPct val="85000"/>
              </a:lnSpc>
              <a:spcBef>
                <a:spcPts val="0"/>
              </a:spcBef>
              <a:spcAft>
                <a:spcPts val="600"/>
              </a:spcAft>
              <a:buClr>
                <a:srgbClr val="FFFF00"/>
              </a:buClr>
              <a:buSzPct val="100000"/>
              <a:buNone/>
            </a:pPr>
            <a:endParaRPr lang="en-US" sz="2800" b="1" dirty="0" smtClean="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600"/>
              </a:spcAft>
              <a:buClr>
                <a:srgbClr val="FFFF00"/>
              </a:buClr>
              <a:buSzPct val="100000"/>
              <a:buNone/>
            </a:pPr>
            <a:endParaRPr lang="en-US" sz="2800" b="1" dirty="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600"/>
              </a:spcAft>
              <a:buClr>
                <a:srgbClr val="FFFF00"/>
              </a:buClr>
              <a:buSzPct val="100000"/>
              <a:buNone/>
            </a:pPr>
            <a:r>
              <a:rPr lang="en-US" sz="2800" b="1" dirty="0" smtClean="0">
                <a:solidFill>
                  <a:schemeClr val="bg1"/>
                </a:solidFill>
                <a:effectLst>
                  <a:glow rad="127000">
                    <a:srgbClr val="0E1559"/>
                  </a:glow>
                  <a:outerShdw blurRad="38100" dist="38100" dir="2700000" algn="tl">
                    <a:srgbClr val="000000">
                      <a:alpha val="43137"/>
                    </a:srgbClr>
                  </a:outerShdw>
                </a:effectLst>
              </a:rPr>
              <a:t>Narrative </a:t>
            </a:r>
            <a:r>
              <a:rPr lang="en-US" sz="2800" b="1" dirty="0">
                <a:solidFill>
                  <a:schemeClr val="bg1"/>
                </a:solidFill>
                <a:effectLst>
                  <a:glow rad="127000">
                    <a:srgbClr val="0E1559"/>
                  </a:glow>
                  <a:outerShdw blurRad="38100" dist="38100" dir="2700000" algn="tl">
                    <a:srgbClr val="000000">
                      <a:alpha val="43137"/>
                    </a:srgbClr>
                  </a:outerShdw>
                </a:effectLst>
              </a:rPr>
              <a:t>covers the books:</a:t>
            </a:r>
          </a:p>
          <a:p>
            <a:pPr>
              <a:lnSpc>
                <a:spcPct val="85000"/>
              </a:lnSpc>
              <a:spcBef>
                <a:spcPts val="0"/>
              </a:spcBef>
              <a:spcAft>
                <a:spcPts val="600"/>
              </a:spcAft>
              <a:buClr>
                <a:srgbClr val="FFFF00"/>
              </a:buClr>
              <a:buSzPct val="100000"/>
            </a:pPr>
            <a:r>
              <a:rPr lang="en-US" b="1" dirty="0" smtClean="0">
                <a:solidFill>
                  <a:schemeClr val="bg1"/>
                </a:solidFill>
                <a:effectLst>
                  <a:glow rad="127000">
                    <a:srgbClr val="0E1559"/>
                  </a:glow>
                  <a:outerShdw blurRad="38100" dist="38100" dir="2700000" algn="tl">
                    <a:srgbClr val="000000">
                      <a:alpha val="43137"/>
                    </a:srgbClr>
                  </a:outerShdw>
                </a:effectLst>
              </a:rPr>
              <a:t>II Kings, II </a:t>
            </a:r>
            <a:r>
              <a:rPr lang="en-US" b="1" dirty="0" err="1" smtClean="0">
                <a:solidFill>
                  <a:schemeClr val="bg1"/>
                </a:solidFill>
                <a:effectLst>
                  <a:glow rad="127000">
                    <a:srgbClr val="0E1559"/>
                  </a:glow>
                  <a:outerShdw blurRad="38100" dist="38100" dir="2700000" algn="tl">
                    <a:srgbClr val="000000">
                      <a:alpha val="43137"/>
                    </a:srgbClr>
                  </a:outerShdw>
                </a:effectLst>
              </a:rPr>
              <a:t>Chron</a:t>
            </a:r>
            <a:r>
              <a:rPr lang="en-US" b="1" dirty="0" smtClean="0">
                <a:solidFill>
                  <a:schemeClr val="bg1"/>
                </a:solidFill>
                <a:effectLst>
                  <a:glow rad="127000">
                    <a:srgbClr val="0E1559"/>
                  </a:glow>
                  <a:outerShdw blurRad="38100" dist="38100" dir="2700000" algn="tl">
                    <a:srgbClr val="000000">
                      <a:alpha val="43137"/>
                    </a:srgbClr>
                  </a:outerShdw>
                </a:effectLst>
              </a:rPr>
              <a:t>, Jeremiah</a:t>
            </a:r>
            <a:r>
              <a:rPr lang="en-US" b="1" dirty="0">
                <a:solidFill>
                  <a:schemeClr val="bg1"/>
                </a:solidFill>
                <a:effectLst>
                  <a:glow rad="127000">
                    <a:srgbClr val="0E1559"/>
                  </a:glow>
                  <a:outerShdw blurRad="38100" dist="38100" dir="2700000" algn="tl">
                    <a:srgbClr val="000000">
                      <a:alpha val="43137"/>
                    </a:srgbClr>
                  </a:outerShdw>
                </a:effectLst>
              </a:rPr>
              <a:t>, Ezekiel, Daniel, </a:t>
            </a:r>
            <a:r>
              <a:rPr lang="en-US" b="1" dirty="0" smtClean="0">
                <a:solidFill>
                  <a:schemeClr val="bg1"/>
                </a:solidFill>
                <a:effectLst>
                  <a:glow rad="127000">
                    <a:srgbClr val="0E1559"/>
                  </a:glow>
                  <a:outerShdw blurRad="38100" dist="38100" dir="2700000" algn="tl">
                    <a:srgbClr val="000000">
                      <a:alpha val="43137"/>
                    </a:srgbClr>
                  </a:outerShdw>
                </a:effectLst>
              </a:rPr>
              <a:t>Esther, Ezra</a:t>
            </a:r>
            <a:r>
              <a:rPr lang="en-US" b="1" dirty="0">
                <a:solidFill>
                  <a:schemeClr val="bg1"/>
                </a:solidFill>
                <a:effectLst>
                  <a:glow rad="127000">
                    <a:srgbClr val="0E1559"/>
                  </a:glow>
                  <a:outerShdw blurRad="38100" dist="38100" dir="2700000" algn="tl">
                    <a:srgbClr val="000000">
                      <a:alpha val="43137"/>
                    </a:srgbClr>
                  </a:outerShdw>
                </a:effectLst>
              </a:rPr>
              <a:t>, Nehemiah, </a:t>
            </a:r>
            <a:r>
              <a:rPr lang="en-US" b="1" dirty="0" smtClean="0">
                <a:solidFill>
                  <a:schemeClr val="bg1"/>
                </a:solidFill>
                <a:effectLst>
                  <a:glow rad="127000">
                    <a:srgbClr val="0E1559"/>
                  </a:glow>
                  <a:outerShdw blurRad="38100" dist="38100" dir="2700000" algn="tl">
                    <a:srgbClr val="000000">
                      <a:alpha val="43137"/>
                    </a:srgbClr>
                  </a:outerShdw>
                </a:effectLst>
              </a:rPr>
              <a:t>Haggai, Zechariah, Malachi</a:t>
            </a:r>
            <a:endParaRPr lang="en-US" b="1" dirty="0">
              <a:solidFill>
                <a:schemeClr val="bg1"/>
              </a:solidFill>
              <a:effectLst>
                <a:glow rad="127000">
                  <a:srgbClr val="0E1559"/>
                </a:glow>
                <a:outerShdw blurRad="38100" dist="38100" dir="2700000" algn="tl">
                  <a:srgbClr val="000000">
                    <a:alpha val="43137"/>
                  </a:srgbClr>
                </a:outerShdw>
              </a:effectLst>
            </a:endParaRPr>
          </a:p>
          <a:p>
            <a:pPr>
              <a:lnSpc>
                <a:spcPct val="85000"/>
              </a:lnSpc>
              <a:spcBef>
                <a:spcPts val="0"/>
              </a:spcBef>
              <a:spcAft>
                <a:spcPts val="600"/>
              </a:spcAft>
              <a:buClr>
                <a:srgbClr val="FFFF00"/>
              </a:buClr>
              <a:buSzPct val="100000"/>
            </a:pPr>
            <a:r>
              <a:rPr lang="en-US" b="1" dirty="0" smtClean="0">
                <a:solidFill>
                  <a:schemeClr val="bg1"/>
                </a:solidFill>
                <a:effectLst>
                  <a:glow rad="127000">
                    <a:srgbClr val="0E1559"/>
                  </a:glow>
                  <a:outerShdw blurRad="38100" dist="38100" dir="2700000" algn="tl">
                    <a:srgbClr val="000000">
                      <a:alpha val="43137"/>
                    </a:srgbClr>
                  </a:outerShdw>
                </a:effectLst>
              </a:rPr>
              <a:t>Burning of the temple in 586 B.C.</a:t>
            </a:r>
          </a:p>
          <a:p>
            <a:pPr>
              <a:lnSpc>
                <a:spcPct val="85000"/>
              </a:lnSpc>
              <a:spcBef>
                <a:spcPts val="0"/>
              </a:spcBef>
              <a:spcAft>
                <a:spcPts val="600"/>
              </a:spcAft>
              <a:buClr>
                <a:srgbClr val="FFFF00"/>
              </a:buClr>
              <a:buSzPct val="100000"/>
            </a:pPr>
            <a:r>
              <a:rPr lang="en-US" b="1" dirty="0">
                <a:solidFill>
                  <a:schemeClr val="bg1"/>
                </a:solidFill>
                <a:effectLst>
                  <a:glow rad="127000">
                    <a:srgbClr val="0E1559"/>
                  </a:glow>
                  <a:outerShdw blurRad="38100" dist="38100" dir="2700000" algn="tl">
                    <a:srgbClr val="000000">
                      <a:alpha val="43137"/>
                    </a:srgbClr>
                  </a:outerShdw>
                </a:effectLst>
              </a:rPr>
              <a:t>Actual release by Cyrus’ decree in 537 B.C</a:t>
            </a:r>
            <a:r>
              <a:rPr lang="en-US" b="1" dirty="0" smtClean="0">
                <a:solidFill>
                  <a:schemeClr val="bg1"/>
                </a:solidFill>
                <a:effectLst>
                  <a:glow rad="127000">
                    <a:srgbClr val="0E1559"/>
                  </a:glow>
                  <a:outerShdw blurRad="38100" dist="38100" dir="2700000" algn="tl">
                    <a:srgbClr val="000000">
                      <a:alpha val="43137"/>
                    </a:srgbClr>
                  </a:outerShdw>
                </a:effectLst>
              </a:rPr>
              <a:t>.</a:t>
            </a:r>
          </a:p>
          <a:p>
            <a:pPr marL="457200" lvl="1" indent="0">
              <a:lnSpc>
                <a:spcPct val="85000"/>
              </a:lnSpc>
              <a:spcBef>
                <a:spcPts val="0"/>
              </a:spcBef>
              <a:spcAft>
                <a:spcPts val="600"/>
              </a:spcAft>
              <a:buClr>
                <a:srgbClr val="FFFF00"/>
              </a:buClr>
              <a:buSzPct val="100000"/>
              <a:buNone/>
            </a:pPr>
            <a:r>
              <a:rPr lang="en-US" b="1" dirty="0" smtClean="0">
                <a:solidFill>
                  <a:schemeClr val="bg1"/>
                </a:solidFill>
                <a:effectLst>
                  <a:glow rad="127000">
                    <a:srgbClr val="0E1559"/>
                  </a:glow>
                  <a:outerShdw blurRad="38100" dist="38100" dir="2700000" algn="tl">
                    <a:srgbClr val="000000">
                      <a:alpha val="43137"/>
                    </a:srgbClr>
                  </a:outerShdw>
                </a:effectLst>
              </a:rPr>
              <a:t>Ezra 1:2-4  </a:t>
            </a:r>
            <a:endParaRPr lang="en-US" b="1" dirty="0">
              <a:solidFill>
                <a:schemeClr val="bg1"/>
              </a:solidFill>
              <a:effectLst>
                <a:glow rad="127000">
                  <a:srgbClr val="0E1559"/>
                </a:glow>
                <a:outerShdw blurRad="38100" dist="38100" dir="2700000" algn="tl">
                  <a:srgbClr val="000000">
                    <a:alpha val="43137"/>
                  </a:srgbClr>
                </a:outerShdw>
              </a:effectLst>
            </a:endParaRPr>
          </a:p>
          <a:p>
            <a:pPr>
              <a:lnSpc>
                <a:spcPct val="85000"/>
              </a:lnSpc>
              <a:spcBef>
                <a:spcPts val="0"/>
              </a:spcBef>
              <a:spcAft>
                <a:spcPts val="600"/>
              </a:spcAft>
              <a:buClr>
                <a:srgbClr val="FFFF00"/>
              </a:buClr>
              <a:buSzPct val="100000"/>
            </a:pPr>
            <a:r>
              <a:rPr lang="en-US" b="1" dirty="0" smtClean="0">
                <a:solidFill>
                  <a:schemeClr val="bg1"/>
                </a:solidFill>
                <a:effectLst>
                  <a:glow rad="127000">
                    <a:srgbClr val="0E1559"/>
                  </a:glow>
                  <a:outerShdw blurRad="38100" dist="38100" dir="2700000" algn="tl">
                    <a:srgbClr val="000000">
                      <a:alpha val="43137"/>
                    </a:srgbClr>
                  </a:outerShdw>
                </a:effectLst>
              </a:rPr>
              <a:t>Reconstruction of temple completed  in 516 B.C.</a:t>
            </a:r>
          </a:p>
          <a:p>
            <a:pPr>
              <a:lnSpc>
                <a:spcPct val="85000"/>
              </a:lnSpc>
              <a:spcBef>
                <a:spcPts val="0"/>
              </a:spcBef>
              <a:spcAft>
                <a:spcPts val="600"/>
              </a:spcAft>
              <a:buClr>
                <a:srgbClr val="FFFF00"/>
              </a:buClr>
              <a:buSzPct val="100000"/>
            </a:pPr>
            <a:endParaRPr lang="en-US" b="1" dirty="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600"/>
              </a:spcAft>
              <a:buClr>
                <a:srgbClr val="FFFF00"/>
              </a:buClr>
              <a:buSzPct val="100000"/>
              <a:buNone/>
            </a:pPr>
            <a:endParaRPr lang="en-US" sz="36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196853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010400" y="106110"/>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3500" b="1" dirty="0" smtClean="0">
                <a:ln w="15875">
                  <a:noFill/>
                </a:ln>
                <a:solidFill>
                  <a:schemeClr val="bg1"/>
                </a:solidFill>
                <a:effectLst>
                  <a:glow rad="127000">
                    <a:srgbClr val="0E1559"/>
                  </a:glow>
                  <a:outerShdw blurRad="38100" dist="38100" dir="2700000" algn="tl">
                    <a:srgbClr val="000000">
                      <a:alpha val="43137"/>
                    </a:srgbClr>
                  </a:outerShdw>
                </a:effectLst>
              </a:rPr>
              <a:t>Why the delay?</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7" name="Content Placeholder 3"/>
          <p:cNvSpPr>
            <a:spLocks noGrp="1"/>
          </p:cNvSpPr>
          <p:nvPr>
            <p:ph idx="1"/>
          </p:nvPr>
        </p:nvSpPr>
        <p:spPr>
          <a:xfrm>
            <a:off x="152400" y="1447800"/>
            <a:ext cx="8458200" cy="5410199"/>
          </a:xfrm>
          <a:effectLst>
            <a:glow rad="63500">
              <a:schemeClr val="bg1"/>
            </a:glow>
          </a:effectLst>
        </p:spPr>
        <p:txBody>
          <a:bodyPr>
            <a:noAutofit/>
          </a:bodyPr>
          <a:lstStyle/>
          <a:p>
            <a:pPr marL="0" indent="0">
              <a:lnSpc>
                <a:spcPct val="85000"/>
              </a:lnSpc>
              <a:spcBef>
                <a:spcPts val="0"/>
              </a:spcBef>
              <a:spcAft>
                <a:spcPts val="1200"/>
              </a:spcAft>
              <a:buClr>
                <a:srgbClr val="FFFF00"/>
              </a:buClr>
              <a:buSzPct val="100000"/>
              <a:buNone/>
            </a:pPr>
            <a:endParaRPr lang="en-US" sz="4200" b="1" dirty="0" smtClean="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1200"/>
              </a:spcAft>
              <a:buClr>
                <a:srgbClr val="FFFF00"/>
              </a:buClr>
              <a:buSzPct val="100000"/>
              <a:buNone/>
            </a:pPr>
            <a:r>
              <a:rPr lang="en-US" sz="4200" b="1" dirty="0" smtClean="0">
                <a:solidFill>
                  <a:schemeClr val="bg1"/>
                </a:solidFill>
                <a:effectLst>
                  <a:glow rad="127000">
                    <a:srgbClr val="0E1559"/>
                  </a:glow>
                  <a:outerShdw blurRad="38100" dist="38100" dir="2700000" algn="tl">
                    <a:srgbClr val="000000">
                      <a:alpha val="43137"/>
                    </a:srgbClr>
                  </a:outerShdw>
                </a:effectLst>
              </a:rPr>
              <a:t>Haggai </a:t>
            </a:r>
            <a:r>
              <a:rPr lang="en-US" sz="4200" b="1" dirty="0" smtClean="0">
                <a:solidFill>
                  <a:schemeClr val="bg1"/>
                </a:solidFill>
                <a:effectLst>
                  <a:glow rad="127000">
                    <a:srgbClr val="0E1559"/>
                  </a:glow>
                  <a:outerShdw blurRad="38100" dist="38100" dir="2700000" algn="tl">
                    <a:srgbClr val="000000">
                      <a:alpha val="43137"/>
                    </a:srgbClr>
                  </a:outerShdw>
                </a:effectLst>
              </a:rPr>
              <a:t>rebuked Israel for their procrastination.  </a:t>
            </a:r>
          </a:p>
          <a:p>
            <a:pPr marL="0" indent="0">
              <a:lnSpc>
                <a:spcPct val="85000"/>
              </a:lnSpc>
              <a:spcBef>
                <a:spcPts val="0"/>
              </a:spcBef>
              <a:spcAft>
                <a:spcPts val="1200"/>
              </a:spcAft>
              <a:buClr>
                <a:srgbClr val="FFFF00"/>
              </a:buClr>
              <a:buSzPct val="100000"/>
              <a:buNone/>
            </a:pPr>
            <a:endParaRPr lang="en-US" sz="4200" b="1" dirty="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1200"/>
              </a:spcAft>
              <a:buClr>
                <a:srgbClr val="FFFF00"/>
              </a:buClr>
              <a:buSzPct val="100000"/>
              <a:buNone/>
            </a:pPr>
            <a:r>
              <a:rPr lang="en-US" sz="4200" b="1" dirty="0" smtClean="0">
                <a:solidFill>
                  <a:schemeClr val="bg1"/>
                </a:solidFill>
                <a:effectLst>
                  <a:glow rad="127000">
                    <a:srgbClr val="0E1559"/>
                  </a:glow>
                  <a:outerShdw blurRad="38100" dist="38100" dir="2700000" algn="tl">
                    <a:srgbClr val="000000">
                      <a:alpha val="43137"/>
                    </a:srgbClr>
                  </a:outerShdw>
                </a:effectLst>
              </a:rPr>
              <a:t>Why were they dragging their feet?</a:t>
            </a:r>
          </a:p>
          <a:p>
            <a:pPr marL="0" indent="0">
              <a:lnSpc>
                <a:spcPct val="85000"/>
              </a:lnSpc>
              <a:spcBef>
                <a:spcPts val="0"/>
              </a:spcBef>
              <a:spcAft>
                <a:spcPts val="1200"/>
              </a:spcAft>
              <a:buClr>
                <a:srgbClr val="FFFF00"/>
              </a:buClr>
              <a:buSzPct val="100000"/>
              <a:buNone/>
            </a:pPr>
            <a:endParaRPr lang="en-US" sz="4200" b="1" dirty="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1200"/>
              </a:spcAft>
              <a:buClr>
                <a:srgbClr val="FFFF00"/>
              </a:buClr>
              <a:buSzPct val="100000"/>
              <a:buNone/>
            </a:pPr>
            <a:endParaRPr lang="en-US" sz="4200" b="1" dirty="0" smtClean="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0356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4800" b="1" dirty="0" smtClean="0">
                <a:solidFill>
                  <a:schemeClr val="bg1"/>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Procrastination is my sin"</a:t>
            </a:r>
          </a:p>
          <a:p>
            <a:pPr marL="0" indent="0" algn="ctr">
              <a:buNone/>
            </a:pPr>
            <a:r>
              <a:rPr lang="en-US" sz="4800" b="1" dirty="0">
                <a:solidFill>
                  <a:schemeClr val="bg1"/>
                </a:solidFill>
                <a:effectLst>
                  <a:outerShdw blurRad="38100" dist="38100" dir="2700000" algn="tl">
                    <a:srgbClr val="000000">
                      <a:alpha val="43137"/>
                    </a:srgbClr>
                  </a:outerShdw>
                </a:effectLst>
              </a:rPr>
              <a:t>"It brings me nothing but sorrow"</a:t>
            </a:r>
          </a:p>
          <a:p>
            <a:pPr marL="0" indent="0" algn="ctr">
              <a:buNone/>
            </a:pPr>
            <a:r>
              <a:rPr lang="en-US" sz="4800" b="1" dirty="0">
                <a:solidFill>
                  <a:schemeClr val="bg1"/>
                </a:solidFill>
                <a:effectLst>
                  <a:outerShdw blurRad="38100" dist="38100" dir="2700000" algn="tl">
                    <a:srgbClr val="000000">
                      <a:alpha val="43137"/>
                    </a:srgbClr>
                  </a:outerShdw>
                </a:effectLst>
              </a:rPr>
              <a:t>"I know that I should stop it"</a:t>
            </a:r>
          </a:p>
          <a:p>
            <a:pPr marL="0" indent="0" algn="ctr">
              <a:buNone/>
            </a:pPr>
            <a:r>
              <a:rPr lang="en-US" sz="4800" b="1" dirty="0">
                <a:solidFill>
                  <a:schemeClr val="bg1"/>
                </a:solidFill>
                <a:effectLst>
                  <a:outerShdw blurRad="38100" dist="38100" dir="2700000" algn="tl">
                    <a:srgbClr val="000000">
                      <a:alpha val="43137"/>
                    </a:srgbClr>
                  </a:outerShdw>
                </a:effectLst>
              </a:rPr>
              <a:t>"In fact, I will...tomorrow</a:t>
            </a:r>
            <a:r>
              <a:rPr lang="en-US" sz="4800" b="1" dirty="0" smtClean="0">
                <a:solidFill>
                  <a:schemeClr val="bg1"/>
                </a:solidFill>
                <a:effectLst>
                  <a:outerShdw blurRad="38100" dist="38100" dir="2700000" algn="tl">
                    <a:srgbClr val="000000">
                      <a:alpha val="43137"/>
                    </a:srgbClr>
                  </a:outerShdw>
                </a:effectLst>
              </a:rPr>
              <a:t>.“</a:t>
            </a:r>
          </a:p>
          <a:p>
            <a:pPr marL="0" indent="0" algn="ctr">
              <a:buNone/>
            </a:pPr>
            <a:endParaRPr lang="en-US" sz="4800" b="1" dirty="0">
              <a:solidFill>
                <a:schemeClr val="bg1"/>
              </a:solidFill>
              <a:effectLst>
                <a:outerShdw blurRad="38100" dist="38100" dir="2700000" algn="tl">
                  <a:srgbClr val="000000">
                    <a:alpha val="43137"/>
                  </a:srgbClr>
                </a:outerShdw>
              </a:effectLst>
            </a:endParaRPr>
          </a:p>
          <a:p>
            <a:pPr marL="0" indent="0" algn="ctr">
              <a:buNone/>
            </a:pPr>
            <a:r>
              <a:rPr lang="en-US" sz="4800" b="1" dirty="0" smtClean="0">
                <a:solidFill>
                  <a:schemeClr val="bg1"/>
                </a:solidFill>
                <a:effectLst>
                  <a:outerShdw blurRad="38100" dist="38100" dir="2700000" algn="tl">
                    <a:srgbClr val="000000">
                      <a:alpha val="43137"/>
                    </a:srgbClr>
                  </a:outerShdw>
                </a:effectLst>
              </a:rPr>
              <a:t>Gloria </a:t>
            </a:r>
            <a:r>
              <a:rPr lang="en-US" sz="4800" b="1" dirty="0" err="1" smtClean="0">
                <a:solidFill>
                  <a:schemeClr val="bg1"/>
                </a:solidFill>
                <a:effectLst>
                  <a:outerShdw blurRad="38100" dist="38100" dir="2700000" algn="tl">
                    <a:srgbClr val="000000">
                      <a:alpha val="43137"/>
                    </a:srgbClr>
                  </a:outerShdw>
                </a:effectLst>
              </a:rPr>
              <a:t>Pitzer</a:t>
            </a:r>
            <a:endParaRPr lang="en-US" sz="4800" b="1" dirty="0">
              <a:solidFill>
                <a:schemeClr val="bg1"/>
              </a:solidFill>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991809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186202" y="458931"/>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7" name="Content Placeholder 3"/>
          <p:cNvSpPr>
            <a:spLocks noGrp="1"/>
          </p:cNvSpPr>
          <p:nvPr>
            <p:ph idx="1"/>
          </p:nvPr>
        </p:nvSpPr>
        <p:spPr>
          <a:xfrm>
            <a:off x="152400" y="914400"/>
            <a:ext cx="8991600" cy="5943599"/>
          </a:xfrm>
          <a:effectLst>
            <a:glow rad="63500">
              <a:schemeClr val="bg1"/>
            </a:glow>
          </a:effectLst>
        </p:spPr>
        <p:txBody>
          <a:bodyPr>
            <a:noAutofit/>
          </a:bodyPr>
          <a:lstStyle/>
          <a:p>
            <a:pPr marL="0" indent="0">
              <a:buNone/>
            </a:pPr>
            <a:r>
              <a:rPr lang="en-US" sz="4400" b="1"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1. Misplaced Priorities</a:t>
            </a:r>
            <a:endParaRPr lang="en-US" sz="4400" b="1" dirty="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endParaRPr>
          </a:p>
          <a:p>
            <a:pPr marL="971550" lvl="1" indent="-571500">
              <a:lnSpc>
                <a:spcPct val="85000"/>
              </a:lnSpc>
              <a:spcBef>
                <a:spcPts val="0"/>
              </a:spcBef>
              <a:spcAft>
                <a:spcPts val="1200"/>
              </a:spcAft>
              <a:buClr>
                <a:srgbClr val="FFFF00"/>
              </a:buClr>
              <a:buSzPct val="100000"/>
            </a:pPr>
            <a:endParaRPr lang="en-US" sz="3800" b="1" dirty="0" smtClean="0">
              <a:solidFill>
                <a:schemeClr val="bg1"/>
              </a:solidFill>
              <a:effectLst>
                <a:glow rad="127000">
                  <a:srgbClr val="0E1559"/>
                </a:glow>
                <a:outerShdw blurRad="38100" dist="38100" dir="2700000" algn="tl">
                  <a:srgbClr val="000000">
                    <a:alpha val="43137"/>
                  </a:srgbClr>
                </a:outerShdw>
              </a:effectLst>
            </a:endParaRPr>
          </a:p>
          <a:p>
            <a:pPr marL="971550" lvl="1" indent="-571500">
              <a:lnSpc>
                <a:spcPct val="85000"/>
              </a:lnSpc>
              <a:spcBef>
                <a:spcPts val="0"/>
              </a:spcBef>
              <a:spcAft>
                <a:spcPts val="1200"/>
              </a:spcAft>
              <a:buClr>
                <a:srgbClr val="FFFF00"/>
              </a:buClr>
              <a:buSzPct val="100000"/>
            </a:pPr>
            <a:r>
              <a:rPr lang="en-US" sz="3800" b="1" dirty="0" smtClean="0">
                <a:solidFill>
                  <a:schemeClr val="bg1"/>
                </a:solidFill>
                <a:effectLst>
                  <a:glow rad="127000">
                    <a:srgbClr val="0E1559"/>
                  </a:glow>
                  <a:outerShdw blurRad="38100" dist="38100" dir="2700000" algn="tl">
                    <a:srgbClr val="000000">
                      <a:alpha val="43137"/>
                    </a:srgbClr>
                  </a:outerShdw>
                </a:effectLst>
              </a:rPr>
              <a:t>Time/timing </a:t>
            </a:r>
          </a:p>
          <a:p>
            <a:pPr marL="971550" lvl="1" indent="-571500">
              <a:lnSpc>
                <a:spcPct val="85000"/>
              </a:lnSpc>
              <a:spcBef>
                <a:spcPts val="0"/>
              </a:spcBef>
              <a:spcAft>
                <a:spcPts val="1200"/>
              </a:spcAft>
              <a:buClr>
                <a:srgbClr val="FFFF00"/>
              </a:buClr>
              <a:buSzPct val="100000"/>
            </a:pPr>
            <a:r>
              <a:rPr lang="en-US" sz="3800" b="1" dirty="0" smtClean="0">
                <a:solidFill>
                  <a:schemeClr val="bg1"/>
                </a:solidFill>
                <a:effectLst>
                  <a:glow rad="127000">
                    <a:srgbClr val="0E1559"/>
                  </a:glow>
                  <a:outerShdw blurRad="38100" dist="38100" dir="2700000" algn="tl">
                    <a:srgbClr val="000000">
                      <a:alpha val="43137"/>
                    </a:srgbClr>
                  </a:outerShdw>
                </a:effectLst>
              </a:rPr>
              <a:t>Personal comfort/pleasure</a:t>
            </a:r>
          </a:p>
          <a:p>
            <a:pPr marL="800100" lvl="2" indent="0">
              <a:lnSpc>
                <a:spcPct val="85000"/>
              </a:lnSpc>
              <a:spcBef>
                <a:spcPts val="0"/>
              </a:spcBef>
              <a:spcAft>
                <a:spcPts val="1200"/>
              </a:spcAft>
              <a:buClr>
                <a:srgbClr val="FFFF00"/>
              </a:buClr>
              <a:buSzPct val="100000"/>
              <a:buNone/>
            </a:pPr>
            <a:r>
              <a:rPr lang="en-US" sz="3400" b="1" dirty="0" smtClean="0">
                <a:solidFill>
                  <a:schemeClr val="bg1"/>
                </a:solidFill>
                <a:effectLst>
                  <a:glow rad="127000">
                    <a:srgbClr val="0E1559"/>
                  </a:glow>
                  <a:outerShdw blurRad="38100" dist="38100" dir="2700000" algn="tl">
                    <a:srgbClr val="000000">
                      <a:alpha val="43137"/>
                    </a:srgbClr>
                  </a:outerShdw>
                </a:effectLst>
              </a:rPr>
              <a:t>Phil 2:21 “everyone looks out for their own interests, not those of Christ”</a:t>
            </a:r>
          </a:p>
          <a:p>
            <a:pPr marL="971550" lvl="1" indent="-571500">
              <a:lnSpc>
                <a:spcPct val="85000"/>
              </a:lnSpc>
              <a:spcBef>
                <a:spcPts val="0"/>
              </a:spcBef>
              <a:spcAft>
                <a:spcPts val="1200"/>
              </a:spcAft>
              <a:buClr>
                <a:srgbClr val="FFFF00"/>
              </a:buClr>
              <a:buSzPct val="100000"/>
            </a:pPr>
            <a:r>
              <a:rPr lang="en-US" sz="3800" b="1" dirty="0" smtClean="0">
                <a:solidFill>
                  <a:schemeClr val="bg1"/>
                </a:solidFill>
                <a:effectLst>
                  <a:glow rad="127000">
                    <a:srgbClr val="0E1559"/>
                  </a:glow>
                  <a:outerShdw blurRad="38100" dist="38100" dir="2700000" algn="tl">
                    <a:srgbClr val="000000">
                      <a:alpha val="43137"/>
                    </a:srgbClr>
                  </a:outerShdw>
                </a:effectLst>
              </a:rPr>
              <a:t>Spiritual apathy</a:t>
            </a:r>
          </a:p>
        </p:txBody>
      </p:sp>
    </p:spTree>
    <p:extLst>
      <p:ext uri="{BB962C8B-B14F-4D97-AF65-F5344CB8AC3E}">
        <p14:creationId xmlns:p14="http://schemas.microsoft.com/office/powerpoint/2010/main" val="268028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5400" b="1" dirty="0">
                <a:solidFill>
                  <a:schemeClr val="bg1"/>
                </a:solidFill>
                <a:effectLst>
                  <a:glow rad="127000">
                    <a:srgbClr val="0E1559"/>
                  </a:glow>
                  <a:outerShdw blurRad="38100" dist="38100" dir="2700000" algn="tl">
                    <a:srgbClr val="000000">
                      <a:alpha val="43137"/>
                    </a:srgbClr>
                  </a:outerShdw>
                </a:effectLst>
              </a:rPr>
              <a:t>The Glory of God </a:t>
            </a:r>
            <a:r>
              <a:rPr lang="en-US" sz="5400" b="1" dirty="0" smtClean="0">
                <a:solidFill>
                  <a:schemeClr val="bg1"/>
                </a:solidFill>
                <a:effectLst>
                  <a:glow rad="127000">
                    <a:srgbClr val="0E1559"/>
                  </a:glow>
                  <a:outerShdw blurRad="38100" dist="38100" dir="2700000" algn="tl">
                    <a:srgbClr val="000000">
                      <a:alpha val="43137"/>
                    </a:srgbClr>
                  </a:outerShdw>
                </a:effectLst>
              </a:rPr>
              <a:t/>
            </a:r>
            <a:br>
              <a:rPr lang="en-US" sz="5400" b="1" dirty="0" smtClean="0">
                <a:solidFill>
                  <a:schemeClr val="bg1"/>
                </a:solidFill>
                <a:effectLst>
                  <a:glow rad="127000">
                    <a:srgbClr val="0E1559"/>
                  </a:glow>
                  <a:outerShdw blurRad="38100" dist="38100" dir="2700000" algn="tl">
                    <a:srgbClr val="000000">
                      <a:alpha val="43137"/>
                    </a:srgbClr>
                  </a:outerShdw>
                </a:effectLst>
              </a:rPr>
            </a:br>
            <a:r>
              <a:rPr lang="en-US" sz="5400" b="1" dirty="0" smtClean="0">
                <a:solidFill>
                  <a:schemeClr val="bg1"/>
                </a:solidFill>
                <a:effectLst>
                  <a:glow rad="127000">
                    <a:srgbClr val="0E1559"/>
                  </a:glow>
                  <a:outerShdw blurRad="38100" dist="38100" dir="2700000" algn="tl">
                    <a:srgbClr val="000000">
                      <a:alpha val="43137"/>
                    </a:srgbClr>
                  </a:outerShdw>
                </a:effectLst>
              </a:rPr>
              <a:t>must </a:t>
            </a:r>
            <a:r>
              <a:rPr lang="en-US" sz="5400" b="1" dirty="0">
                <a:solidFill>
                  <a:schemeClr val="bg1"/>
                </a:solidFill>
                <a:effectLst>
                  <a:glow rad="127000">
                    <a:srgbClr val="0E1559"/>
                  </a:glow>
                  <a:outerShdw blurRad="38100" dist="38100" dir="2700000" algn="tl">
                    <a:srgbClr val="000000">
                      <a:alpha val="43137"/>
                    </a:srgbClr>
                  </a:outerShdw>
                </a:effectLst>
              </a:rPr>
              <a:t>be our </a:t>
            </a:r>
            <a:r>
              <a:rPr lang="en-US" sz="5400" b="1" dirty="0" smtClean="0">
                <a:solidFill>
                  <a:schemeClr val="bg1"/>
                </a:solidFill>
                <a:effectLst>
                  <a:glow rad="127000">
                    <a:srgbClr val="0E1559"/>
                  </a:glow>
                  <a:outerShdw blurRad="38100" dist="38100" dir="2700000" algn="tl">
                    <a:srgbClr val="000000">
                      <a:alpha val="43137"/>
                    </a:srgbClr>
                  </a:outerShdw>
                </a:effectLst>
              </a:rPr>
              <a:t/>
            </a:r>
            <a:br>
              <a:rPr lang="en-US" sz="5400" b="1" dirty="0" smtClean="0">
                <a:solidFill>
                  <a:schemeClr val="bg1"/>
                </a:solidFill>
                <a:effectLst>
                  <a:glow rad="127000">
                    <a:srgbClr val="0E1559"/>
                  </a:glow>
                  <a:outerShdw blurRad="38100" dist="38100" dir="2700000" algn="tl">
                    <a:srgbClr val="000000">
                      <a:alpha val="43137"/>
                    </a:srgbClr>
                  </a:outerShdw>
                </a:effectLst>
              </a:rPr>
            </a:br>
            <a:r>
              <a:rPr lang="en-US" sz="5400" b="1" dirty="0" smtClean="0">
                <a:solidFill>
                  <a:schemeClr val="bg1"/>
                </a:solidFill>
                <a:effectLst>
                  <a:glow rad="127000">
                    <a:srgbClr val="0E1559"/>
                  </a:glow>
                  <a:outerShdw blurRad="38100" dist="38100" dir="2700000" algn="tl">
                    <a:srgbClr val="000000">
                      <a:alpha val="43137"/>
                    </a:srgbClr>
                  </a:outerShdw>
                </a:effectLst>
              </a:rPr>
              <a:t>number </a:t>
            </a:r>
            <a:r>
              <a:rPr lang="en-US" sz="5400" b="1" dirty="0">
                <a:solidFill>
                  <a:schemeClr val="bg1"/>
                </a:solidFill>
                <a:effectLst>
                  <a:glow rad="127000">
                    <a:srgbClr val="0E1559"/>
                  </a:glow>
                  <a:outerShdw blurRad="38100" dist="38100" dir="2700000" algn="tl">
                    <a:srgbClr val="000000">
                      <a:alpha val="43137"/>
                    </a:srgbClr>
                  </a:outerShdw>
                </a:effectLst>
              </a:rPr>
              <a:t>one </a:t>
            </a:r>
            <a:r>
              <a:rPr lang="en-US" sz="5400" b="1" dirty="0" smtClean="0">
                <a:solidFill>
                  <a:schemeClr val="bg1"/>
                </a:solidFill>
                <a:effectLst>
                  <a:glow rad="127000">
                    <a:srgbClr val="0E1559"/>
                  </a:glow>
                  <a:outerShdw blurRad="38100" dist="38100" dir="2700000" algn="tl">
                    <a:srgbClr val="000000">
                      <a:alpha val="43137"/>
                    </a:srgbClr>
                  </a:outerShdw>
                </a:effectLst>
              </a:rPr>
              <a:t>priority!</a:t>
            </a:r>
            <a:r>
              <a:rPr lang="en-US" sz="5400" b="1" dirty="0">
                <a:solidFill>
                  <a:schemeClr val="bg1"/>
                </a:solidFill>
                <a:effectLst>
                  <a:glow rad="127000">
                    <a:srgbClr val="0E1559"/>
                  </a:glow>
                  <a:outerShdw blurRad="38100" dist="38100" dir="2700000" algn="tl">
                    <a:srgbClr val="000000">
                      <a:alpha val="43137"/>
                    </a:srgbClr>
                  </a:outerShdw>
                </a:effectLst>
              </a:rPr>
              <a:t/>
            </a:r>
            <a:br>
              <a:rPr lang="en-US" sz="5400" b="1" dirty="0">
                <a:solidFill>
                  <a:schemeClr val="bg1"/>
                </a:solidFill>
                <a:effectLst>
                  <a:glow rad="127000">
                    <a:srgbClr val="0E1559"/>
                  </a:glow>
                  <a:outerShdw blurRad="38100" dist="38100" dir="2700000" algn="tl">
                    <a:srgbClr val="000000">
                      <a:alpha val="43137"/>
                    </a:srgbClr>
                  </a:outerShdw>
                </a:effectLst>
              </a:rPr>
            </a:br>
            <a:endParaRPr lang="en-US" sz="5400" dirty="0"/>
          </a:p>
        </p:txBody>
      </p:sp>
    </p:spTree>
    <p:extLst>
      <p:ext uri="{BB962C8B-B14F-4D97-AF65-F5344CB8AC3E}">
        <p14:creationId xmlns:p14="http://schemas.microsoft.com/office/powerpoint/2010/main" val="52316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186202" y="458931"/>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smtClean="0">
                <a:ln w="15875">
                  <a:noFill/>
                </a:ln>
                <a:solidFill>
                  <a:schemeClr val="bg1"/>
                </a:solidFill>
                <a:effectLst>
                  <a:glow rad="127000">
                    <a:srgbClr val="0E1559"/>
                  </a:glow>
                  <a:outerShdw blurRad="38100" dist="38100" dir="2700000" algn="tl">
                    <a:srgbClr val="000000">
                      <a:alpha val="43137"/>
                    </a:srgbClr>
                  </a:outerShdw>
                </a:effectLst>
              </a:rPr>
              <a:t> </a:t>
            </a:r>
            <a:endParaRPr lang="en-US" sz="3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7" name="Content Placeholder 3"/>
          <p:cNvSpPr>
            <a:spLocks noGrp="1"/>
          </p:cNvSpPr>
          <p:nvPr>
            <p:ph idx="1"/>
          </p:nvPr>
        </p:nvSpPr>
        <p:spPr>
          <a:xfrm>
            <a:off x="152400" y="914400"/>
            <a:ext cx="8991600" cy="5943599"/>
          </a:xfrm>
          <a:effectLst>
            <a:glow rad="63500">
              <a:schemeClr val="bg1"/>
            </a:glow>
          </a:effectLst>
        </p:spPr>
        <p:txBody>
          <a:bodyPr>
            <a:noAutofit/>
          </a:bodyPr>
          <a:lstStyle/>
          <a:p>
            <a:pPr marL="0" indent="0">
              <a:buNone/>
            </a:pPr>
            <a:r>
              <a:rPr lang="en-US" sz="4400" b="1" dirty="0" smtClean="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rPr>
              <a:t>2. Incorrect Perspective</a:t>
            </a:r>
            <a:endParaRPr lang="en-US" sz="4400" b="1" dirty="0">
              <a:ln w="6600">
                <a:solidFill>
                  <a:schemeClr val="accent2"/>
                </a:solidFill>
                <a:prstDash val="solid"/>
              </a:ln>
              <a:solidFill>
                <a:srgbClr val="FFFF00"/>
              </a:solidFill>
              <a:effectLst>
                <a:glow rad="127000">
                  <a:srgbClr val="0E1559"/>
                </a:glow>
                <a:outerShdw blurRad="38100" dist="38100" dir="2700000" algn="tl" rotWithShape="0">
                  <a:srgbClr val="F50402"/>
                </a:outerShdw>
              </a:effectLst>
            </a:endParaRPr>
          </a:p>
          <a:p>
            <a:pPr marL="0" indent="0">
              <a:lnSpc>
                <a:spcPct val="85000"/>
              </a:lnSpc>
              <a:spcBef>
                <a:spcPts val="0"/>
              </a:spcBef>
              <a:spcAft>
                <a:spcPts val="1200"/>
              </a:spcAft>
              <a:buClr>
                <a:srgbClr val="FFFF00"/>
              </a:buClr>
              <a:buSzPct val="100000"/>
              <a:buNone/>
            </a:pPr>
            <a:endParaRPr lang="en-US" sz="4200" b="1" dirty="0" smtClean="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1200"/>
              </a:spcAft>
              <a:buClr>
                <a:srgbClr val="FFFF00"/>
              </a:buClr>
              <a:buSzPct val="100000"/>
              <a:buNone/>
            </a:pPr>
            <a:r>
              <a:rPr lang="en-US" sz="4200" b="1" dirty="0" smtClean="0">
                <a:solidFill>
                  <a:schemeClr val="bg1"/>
                </a:solidFill>
                <a:effectLst>
                  <a:glow rad="127000">
                    <a:srgbClr val="0E1559"/>
                  </a:glow>
                  <a:outerShdw blurRad="38100" dist="38100" dir="2700000" algn="tl">
                    <a:srgbClr val="000000">
                      <a:alpha val="43137"/>
                    </a:srgbClr>
                  </a:outerShdw>
                </a:effectLst>
              </a:rPr>
              <a:t>Those who remembered Solomon’s temple compare the rebuilding plan as inferior</a:t>
            </a:r>
          </a:p>
          <a:p>
            <a:pPr lvl="1">
              <a:lnSpc>
                <a:spcPct val="85000"/>
              </a:lnSpc>
              <a:spcBef>
                <a:spcPts val="0"/>
              </a:spcBef>
              <a:spcAft>
                <a:spcPts val="1200"/>
              </a:spcAft>
              <a:buClr>
                <a:srgbClr val="FFFF00"/>
              </a:buClr>
              <a:buSzPct val="100000"/>
            </a:pPr>
            <a:r>
              <a:rPr lang="en-US" sz="3800" b="1" dirty="0" smtClean="0">
                <a:solidFill>
                  <a:schemeClr val="bg1"/>
                </a:solidFill>
                <a:effectLst>
                  <a:glow rad="127000">
                    <a:srgbClr val="0E1559"/>
                  </a:glow>
                  <a:outerShdw blurRad="38100" dist="38100" dir="2700000" algn="tl">
                    <a:srgbClr val="000000">
                      <a:alpha val="43137"/>
                    </a:srgbClr>
                  </a:outerShdw>
                </a:effectLst>
              </a:rPr>
              <a:t>“The good ole days…”</a:t>
            </a:r>
          </a:p>
          <a:p>
            <a:pPr lvl="1">
              <a:lnSpc>
                <a:spcPct val="85000"/>
              </a:lnSpc>
              <a:spcBef>
                <a:spcPts val="0"/>
              </a:spcBef>
              <a:spcAft>
                <a:spcPts val="1200"/>
              </a:spcAft>
              <a:buClr>
                <a:srgbClr val="FFFF00"/>
              </a:buClr>
              <a:buSzPct val="100000"/>
            </a:pPr>
            <a:r>
              <a:rPr lang="en-US" sz="3800" b="1" dirty="0" smtClean="0">
                <a:solidFill>
                  <a:schemeClr val="bg1"/>
                </a:solidFill>
                <a:effectLst>
                  <a:glow rad="127000">
                    <a:srgbClr val="0E1559"/>
                  </a:glow>
                  <a:outerShdw blurRad="38100" dist="38100" dir="2700000" algn="tl">
                    <a:srgbClr val="000000">
                      <a:alpha val="43137"/>
                    </a:srgbClr>
                  </a:outerShdw>
                </a:effectLst>
              </a:rPr>
              <a:t>“At my old church…”</a:t>
            </a:r>
          </a:p>
          <a:p>
            <a:pPr lvl="1">
              <a:lnSpc>
                <a:spcPct val="85000"/>
              </a:lnSpc>
              <a:spcBef>
                <a:spcPts val="0"/>
              </a:spcBef>
              <a:spcAft>
                <a:spcPts val="1200"/>
              </a:spcAft>
              <a:buClr>
                <a:srgbClr val="FFFF00"/>
              </a:buClr>
              <a:buSzPct val="100000"/>
            </a:pPr>
            <a:r>
              <a:rPr lang="en-US" sz="3800" b="1" dirty="0" smtClean="0">
                <a:solidFill>
                  <a:schemeClr val="bg1"/>
                </a:solidFill>
                <a:effectLst>
                  <a:glow rad="127000">
                    <a:srgbClr val="0E1559"/>
                  </a:glow>
                  <a:outerShdw blurRad="38100" dist="38100" dir="2700000" algn="tl">
                    <a:srgbClr val="000000">
                      <a:alpha val="43137"/>
                    </a:srgbClr>
                  </a:outerShdw>
                </a:effectLst>
              </a:rPr>
              <a:t>“I </a:t>
            </a:r>
            <a:r>
              <a:rPr lang="en-US" sz="3800" b="1" dirty="0" smtClean="0">
                <a:solidFill>
                  <a:schemeClr val="bg1"/>
                </a:solidFill>
                <a:effectLst>
                  <a:glow rad="127000">
                    <a:srgbClr val="0E1559"/>
                  </a:glow>
                  <a:outerShdw blurRad="38100" dist="38100" dir="2700000" algn="tl">
                    <a:srgbClr val="000000">
                      <a:alpha val="43137"/>
                    </a:srgbClr>
                  </a:outerShdw>
                </a:effectLst>
              </a:rPr>
              <a:t>remember when…”</a:t>
            </a:r>
            <a:endParaRPr lang="en-US" sz="38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3424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16245</TotalTime>
  <Words>570</Words>
  <Application>Microsoft Office PowerPoint</Application>
  <PresentationFormat>On-screen Show (4:3)</PresentationFormat>
  <Paragraphs>79</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Extreme Home Makeover (Haggai)</vt:lpstr>
      <vt:lpstr>PowerPoint Presentation</vt:lpstr>
      <vt:lpstr>Haggai </vt:lpstr>
      <vt:lpstr>Why the delay?</vt:lpstr>
      <vt:lpstr>PowerPoint Presentation</vt:lpstr>
      <vt:lpstr>PowerPoint Presentation</vt:lpstr>
      <vt:lpstr>The Glory of God  must be our  number one priority! </vt:lpstr>
      <vt:lpstr> </vt:lpstr>
      <vt:lpstr>PowerPoint Presentation</vt:lpstr>
      <vt:lpstr>PowerPoint Presentation</vt:lpstr>
      <vt:lpstr>The MAIN REASON they were not being diligent?</vt:lpstr>
      <vt:lpstr>PowerPoint Presentation</vt:lpstr>
      <vt:lpstr>PowerPoint Presentation</vt:lpstr>
      <vt:lpstr> Rebuilding I AM’s temple would symbolize:   His rule over the life of  His people and   His prophesied rule of the entire world </vt:lpstr>
      <vt:lpstr>And coming to Him as to a living stone which has been rejected by men, but is choice and precious in the sight of God,  5 you also, as living stones, are being built up as a spiritual house for a holy priesthood, to offer up spiritual sacrifices acceptable to God through Jesus Christ.   1 Peter 2:4-5 </vt:lpstr>
      <vt:lpstr>Our lives are the temple of God.  We are called to take our lives and use them to bring glory to God!</vt:lpstr>
      <vt:lpstr>We are the Temple of the Holy Spirit  1 Corinthians 6:19-20  Or do you not know that your body is a temple of the Holy Spirit who is in you, whom you have from God, and that you are not your own? For you have been bought with a price: therefore glorify God in your body.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Rwilliams</cp:lastModifiedBy>
  <cp:revision>514</cp:revision>
  <cp:lastPrinted>2016-09-28T23:49:26Z</cp:lastPrinted>
  <dcterms:created xsi:type="dcterms:W3CDTF">2015-12-02T18:43:37Z</dcterms:created>
  <dcterms:modified xsi:type="dcterms:W3CDTF">2016-10-01T16:54:29Z</dcterms:modified>
</cp:coreProperties>
</file>