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83" r:id="rId2"/>
    <p:sldId id="376" r:id="rId3"/>
    <p:sldId id="446" r:id="rId4"/>
    <p:sldId id="501" r:id="rId5"/>
    <p:sldId id="502" r:id="rId6"/>
    <p:sldId id="503" r:id="rId7"/>
    <p:sldId id="504" r:id="rId8"/>
    <p:sldId id="505" r:id="rId9"/>
    <p:sldId id="506" r:id="rId10"/>
    <p:sldId id="507" r:id="rId11"/>
    <p:sldId id="508" r:id="rId12"/>
    <p:sldId id="499" r:id="rId13"/>
    <p:sldId id="50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McCracken" initials="SM" lastIdx="1" clrIdx="0">
    <p:extLst>
      <p:ext uri="{19B8F6BF-5375-455C-9EA6-DF929625EA0E}">
        <p15:presenceInfo xmlns:p15="http://schemas.microsoft.com/office/powerpoint/2012/main" userId="186c92fd99d7d9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559"/>
    <a:srgbClr val="F50402"/>
    <a:srgbClr val="EBD575"/>
    <a:srgbClr val="E7CC5B"/>
    <a:srgbClr val="DFBC20"/>
    <a:srgbClr val="2132D1"/>
    <a:srgbClr val="85AAAF"/>
    <a:srgbClr val="436C97"/>
    <a:srgbClr val="927086"/>
    <a:srgbClr val="9CC1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3" autoAdjust="0"/>
    <p:restoredTop sz="86443" autoAdjust="0"/>
  </p:normalViewPr>
  <p:slideViewPr>
    <p:cSldViewPr>
      <p:cViewPr varScale="1">
        <p:scale>
          <a:sx n="77" d="100"/>
          <a:sy n="77" d="100"/>
        </p:scale>
        <p:origin x="126" y="504"/>
      </p:cViewPr>
      <p:guideLst>
        <p:guide orient="horz" pos="2160"/>
        <p:guide pos="2880"/>
      </p:guideLst>
    </p:cSldViewPr>
  </p:slideViewPr>
  <p:outlineViewPr>
    <p:cViewPr>
      <p:scale>
        <a:sx n="33" d="100"/>
        <a:sy n="33" d="100"/>
      </p:scale>
      <p:origin x="0" y="-116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5EE1-EBB7-419E-BDCF-5E5C1341421E}" type="datetimeFigureOut">
              <a:rPr lang="en-US" smtClean="0"/>
              <a:t>10/29/2016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9EF85-1D41-4A8F-B0C1-91437FB3551E}" type="slidenum">
              <a:rPr lang="en-US" smtClean="0"/>
              <a:t>‹#›</a:t>
            </a:fld>
            <a:endParaRPr lang="en-US"/>
          </a:p>
        </p:txBody>
      </p:sp>
    </p:spTree>
    <p:extLst>
      <p:ext uri="{BB962C8B-B14F-4D97-AF65-F5344CB8AC3E}">
        <p14:creationId xmlns:p14="http://schemas.microsoft.com/office/powerpoint/2010/main" val="326310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a:t>
            </a:fld>
            <a:endParaRPr lang="en-US"/>
          </a:p>
        </p:txBody>
      </p:sp>
    </p:spTree>
    <p:extLst>
      <p:ext uri="{BB962C8B-B14F-4D97-AF65-F5344CB8AC3E}">
        <p14:creationId xmlns:p14="http://schemas.microsoft.com/office/powerpoint/2010/main" val="199552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10</a:t>
            </a:fld>
            <a:endParaRPr lang="en-US"/>
          </a:p>
        </p:txBody>
      </p:sp>
    </p:spTree>
    <p:extLst>
      <p:ext uri="{BB962C8B-B14F-4D97-AF65-F5344CB8AC3E}">
        <p14:creationId xmlns:p14="http://schemas.microsoft.com/office/powerpoint/2010/main" val="252759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11</a:t>
            </a:fld>
            <a:endParaRPr lang="en-US"/>
          </a:p>
        </p:txBody>
      </p:sp>
    </p:spTree>
    <p:extLst>
      <p:ext uri="{BB962C8B-B14F-4D97-AF65-F5344CB8AC3E}">
        <p14:creationId xmlns:p14="http://schemas.microsoft.com/office/powerpoint/2010/main" val="138719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12</a:t>
            </a:fld>
            <a:endParaRPr lang="en-US"/>
          </a:p>
        </p:txBody>
      </p:sp>
    </p:spTree>
    <p:extLst>
      <p:ext uri="{BB962C8B-B14F-4D97-AF65-F5344CB8AC3E}">
        <p14:creationId xmlns:p14="http://schemas.microsoft.com/office/powerpoint/2010/main" val="428094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13</a:t>
            </a:fld>
            <a:endParaRPr lang="en-US"/>
          </a:p>
        </p:txBody>
      </p:sp>
    </p:spTree>
    <p:extLst>
      <p:ext uri="{BB962C8B-B14F-4D97-AF65-F5344CB8AC3E}">
        <p14:creationId xmlns:p14="http://schemas.microsoft.com/office/powerpoint/2010/main" val="108187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2</a:t>
            </a:fld>
            <a:endParaRPr lang="en-US"/>
          </a:p>
        </p:txBody>
      </p:sp>
    </p:spTree>
    <p:extLst>
      <p:ext uri="{BB962C8B-B14F-4D97-AF65-F5344CB8AC3E}">
        <p14:creationId xmlns:p14="http://schemas.microsoft.com/office/powerpoint/2010/main" val="324283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3</a:t>
            </a:fld>
            <a:endParaRPr lang="en-US"/>
          </a:p>
        </p:txBody>
      </p:sp>
    </p:spTree>
    <p:extLst>
      <p:ext uri="{BB962C8B-B14F-4D97-AF65-F5344CB8AC3E}">
        <p14:creationId xmlns:p14="http://schemas.microsoft.com/office/powerpoint/2010/main" val="119907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4</a:t>
            </a:fld>
            <a:endParaRPr lang="en-US"/>
          </a:p>
        </p:txBody>
      </p:sp>
    </p:spTree>
    <p:extLst>
      <p:ext uri="{BB962C8B-B14F-4D97-AF65-F5344CB8AC3E}">
        <p14:creationId xmlns:p14="http://schemas.microsoft.com/office/powerpoint/2010/main" val="246292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5</a:t>
            </a:fld>
            <a:endParaRPr lang="en-US"/>
          </a:p>
        </p:txBody>
      </p:sp>
    </p:spTree>
    <p:extLst>
      <p:ext uri="{BB962C8B-B14F-4D97-AF65-F5344CB8AC3E}">
        <p14:creationId xmlns:p14="http://schemas.microsoft.com/office/powerpoint/2010/main" val="176516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6</a:t>
            </a:fld>
            <a:endParaRPr lang="en-US"/>
          </a:p>
        </p:txBody>
      </p:sp>
    </p:spTree>
    <p:extLst>
      <p:ext uri="{BB962C8B-B14F-4D97-AF65-F5344CB8AC3E}">
        <p14:creationId xmlns:p14="http://schemas.microsoft.com/office/powerpoint/2010/main" val="3857626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7</a:t>
            </a:fld>
            <a:endParaRPr lang="en-US"/>
          </a:p>
        </p:txBody>
      </p:sp>
    </p:spTree>
    <p:extLst>
      <p:ext uri="{BB962C8B-B14F-4D97-AF65-F5344CB8AC3E}">
        <p14:creationId xmlns:p14="http://schemas.microsoft.com/office/powerpoint/2010/main" val="102138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8</a:t>
            </a:fld>
            <a:endParaRPr lang="en-US"/>
          </a:p>
        </p:txBody>
      </p:sp>
    </p:spTree>
    <p:extLst>
      <p:ext uri="{BB962C8B-B14F-4D97-AF65-F5344CB8AC3E}">
        <p14:creationId xmlns:p14="http://schemas.microsoft.com/office/powerpoint/2010/main" val="249158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9</a:t>
            </a:fld>
            <a:endParaRPr lang="en-US"/>
          </a:p>
        </p:txBody>
      </p:sp>
    </p:spTree>
    <p:extLst>
      <p:ext uri="{BB962C8B-B14F-4D97-AF65-F5344CB8AC3E}">
        <p14:creationId xmlns:p14="http://schemas.microsoft.com/office/powerpoint/2010/main" val="422110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11B702-9B24-4592-8FE6-536AC921B1A6}"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0897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3054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5138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306153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1B702-9B24-4592-8FE6-536AC921B1A6}"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41029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11B702-9B24-4592-8FE6-536AC921B1A6}"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32517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11B702-9B24-4592-8FE6-536AC921B1A6}"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77564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11B702-9B24-4592-8FE6-536AC921B1A6}"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9024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B702-9B24-4592-8FE6-536AC921B1A6}"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2809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89118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23082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0000"/>
                    </a14:imgEffect>
                  </a14:imgLayer>
                </a14:imgProps>
              </a:ext>
            </a:extLst>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B702-9B24-4592-8FE6-536AC921B1A6}" type="datetimeFigureOut">
              <a:rPr lang="en-US" smtClean="0"/>
              <a:t>10/29/2016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6310C-84E9-44B8-AB10-0F1349C3341B}" type="slidenum">
              <a:rPr lang="en-US" smtClean="0"/>
              <a:t>‹#›</a:t>
            </a:fld>
            <a:endParaRPr lang="en-US"/>
          </a:p>
        </p:txBody>
      </p:sp>
    </p:spTree>
    <p:extLst>
      <p:ext uri="{BB962C8B-B14F-4D97-AF65-F5344CB8AC3E}">
        <p14:creationId xmlns:p14="http://schemas.microsoft.com/office/powerpoint/2010/main" val="212507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4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765462"/>
            <a:ext cx="8991600" cy="6092537"/>
          </a:xfrm>
          <a:effectLst>
            <a:glow rad="63500">
              <a:schemeClr val="bg1"/>
            </a:glow>
          </a:effectLst>
        </p:spPr>
        <p:txBody>
          <a:bodyPr>
            <a:noAutofit/>
          </a:bodyPr>
          <a:lstStyle/>
          <a:p>
            <a:pPr marL="0" indent="0">
              <a:lnSpc>
                <a:spcPct val="85000"/>
              </a:lnSpc>
              <a:spcBef>
                <a:spcPts val="0"/>
              </a:spcBef>
              <a:spcAft>
                <a:spcPts val="1200"/>
              </a:spcAft>
              <a:buClr>
                <a:srgbClr val="FFFF00"/>
              </a:buClr>
              <a:buSzPct val="100000"/>
              <a:buNone/>
            </a:pPr>
            <a:r>
              <a:rPr lang="fi-FI" sz="4200" b="1" u="sng" dirty="0">
                <a:solidFill>
                  <a:srgbClr val="FFFF00"/>
                </a:solidFill>
                <a:effectLst>
                  <a:glow rad="127000">
                    <a:srgbClr val="0E1559"/>
                  </a:glow>
                  <a:outerShdw blurRad="38100" dist="38100" dir="2700000" algn="tl">
                    <a:srgbClr val="000000">
                      <a:alpha val="43137"/>
                    </a:srgbClr>
                  </a:outerShdw>
                </a:effectLst>
              </a:rPr>
              <a:t>Luke 11:1-13</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When do you realize you’re hungry?</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rgbClr val="FFFF00"/>
                </a:solidFill>
                <a:effectLst>
                  <a:glow rad="127000">
                    <a:srgbClr val="0E1559"/>
                  </a:glow>
                  <a:outerShdw blurRad="38100" dist="38100" dir="2700000" algn="tl">
                    <a:srgbClr val="000000">
                      <a:alpha val="43137"/>
                    </a:srgbClr>
                  </a:outerShdw>
                </a:effectLst>
              </a:rPr>
              <a:t>When you see someone else eating</a:t>
            </a:r>
            <a:r>
              <a:rPr lang="en-US" sz="4200" b="1" i="1" dirty="0">
                <a:solidFill>
                  <a:srgbClr val="FFFF00"/>
                </a:solidFill>
                <a:effectLst>
                  <a:glow rad="127000">
                    <a:srgbClr val="0E1559"/>
                  </a:glow>
                  <a:outerShdw blurRad="38100" dist="38100" dir="2700000" algn="tl">
                    <a:srgbClr val="000000">
                      <a:alpha val="43137"/>
                    </a:srgbClr>
                  </a:outerShdw>
                </a:effectLst>
              </a:rPr>
              <a:t>!</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The disciples are not just asking about prayer, but about His power and relationship with the Father</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He tells them to be bold,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desperate, persistent</a:t>
            </a:r>
            <a:r>
              <a:rPr lang="en-US" sz="4200" b="1" i="1" dirty="0">
                <a:solidFill>
                  <a:schemeClr val="bg1"/>
                </a:solidFill>
                <a:effectLst>
                  <a:glow rad="127000">
                    <a:srgbClr val="0E1559"/>
                  </a:glow>
                  <a:outerShdw blurRad="38100" dist="38100" dir="2700000" algn="tl">
                    <a:srgbClr val="000000">
                      <a:alpha val="43137"/>
                    </a:srgbClr>
                  </a:outerShdw>
                </a:effectLst>
              </a:rPr>
              <a:t>! </a:t>
            </a:r>
            <a:endParaRPr lang="en-US" sz="4200" b="1" i="1" dirty="0">
              <a:solidFill>
                <a:srgbClr val="FFFF00"/>
              </a:solidFill>
              <a:effectLst>
                <a:glow rad="127000">
                  <a:srgbClr val="0E1559"/>
                </a:glow>
                <a:outerShdw blurRad="38100" dist="38100" dir="2700000" algn="tl">
                  <a:srgbClr val="000000">
                    <a:alpha val="43137"/>
                  </a:srgbClr>
                </a:outerShdw>
              </a:effectLst>
            </a:endParaRPr>
          </a:p>
          <a:p>
            <a:pPr marL="0" indent="0">
              <a:lnSpc>
                <a:spcPct val="80000"/>
              </a:lnSpc>
              <a:spcBef>
                <a:spcPts val="0"/>
              </a:spcBef>
              <a:spcAft>
                <a:spcPts val="1200"/>
              </a:spcAft>
              <a:buClr>
                <a:srgbClr val="FFFF00"/>
              </a:buClr>
              <a:buSzPct val="100000"/>
              <a:buNone/>
            </a:pPr>
            <a:endParaRPr lang="en-US" sz="4200" b="1" i="1" dirty="0">
              <a:solidFill>
                <a:schemeClr val="bg1"/>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chemeClr val="bg1"/>
                </a:solidFill>
                <a:effectLst>
                  <a:glow rad="127000">
                    <a:srgbClr val="0E1559"/>
                  </a:glow>
                  <a:outerShdw blurRad="38100" dist="38100" dir="2700000" algn="tl">
                    <a:srgbClr val="000000">
                      <a:alpha val="43137"/>
                    </a:srgbClr>
                  </a:outerShdw>
                </a:effectLst>
              </a:rPr>
              <a:t>Survey of the Holy Spirit</a:t>
            </a:r>
          </a:p>
        </p:txBody>
      </p:sp>
    </p:spTree>
    <p:extLst>
      <p:ext uri="{BB962C8B-B14F-4D97-AF65-F5344CB8AC3E}">
        <p14:creationId xmlns:p14="http://schemas.microsoft.com/office/powerpoint/2010/main" val="9778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765462"/>
            <a:ext cx="8991600" cy="6092537"/>
          </a:xfrm>
          <a:effectLst>
            <a:glow rad="63500">
              <a:schemeClr val="bg1"/>
            </a:glow>
          </a:effectLst>
        </p:spPr>
        <p:txBody>
          <a:bodyPr>
            <a:noAutofit/>
          </a:bodyPr>
          <a:lstStyle/>
          <a:p>
            <a:pPr marL="0" indent="0">
              <a:lnSpc>
                <a:spcPct val="85000"/>
              </a:lnSpc>
              <a:spcBef>
                <a:spcPts val="0"/>
              </a:spcBef>
              <a:spcAft>
                <a:spcPts val="1200"/>
              </a:spcAft>
              <a:buClr>
                <a:srgbClr val="FFFF00"/>
              </a:buClr>
              <a:buSzPct val="100000"/>
              <a:buNone/>
            </a:pPr>
            <a:r>
              <a:rPr lang="fi-FI" sz="4200" b="1" u="sng" dirty="0">
                <a:solidFill>
                  <a:srgbClr val="FFFF00"/>
                </a:solidFill>
                <a:effectLst>
                  <a:glow rad="127000">
                    <a:srgbClr val="0E1559"/>
                  </a:glow>
                  <a:outerShdw blurRad="38100" dist="38100" dir="2700000" algn="tl">
                    <a:srgbClr val="000000">
                      <a:alpha val="43137"/>
                    </a:srgbClr>
                  </a:outerShdw>
                </a:effectLst>
              </a:rPr>
              <a:t>Luke 11:1-13</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rgbClr val="FFFF00"/>
                </a:solidFill>
                <a:effectLst>
                  <a:glow rad="127000">
                    <a:srgbClr val="0E1559"/>
                  </a:glow>
                  <a:outerShdw blurRad="38100" dist="38100" dir="2700000" algn="tl">
                    <a:srgbClr val="000000">
                      <a:alpha val="43137"/>
                    </a:srgbClr>
                  </a:outerShdw>
                </a:effectLst>
              </a:rPr>
              <a:t>Jesus reveals what they are </a:t>
            </a:r>
            <a:br>
              <a:rPr lang="en-US" sz="4200" b="1" dirty="0">
                <a:solidFill>
                  <a:srgbClr val="FFFF00"/>
                </a:solidFill>
                <a:effectLst>
                  <a:glow rad="127000">
                    <a:srgbClr val="0E1559"/>
                  </a:glow>
                  <a:outerShdw blurRad="38100" dist="38100" dir="2700000" algn="tl">
                    <a:srgbClr val="000000">
                      <a:alpha val="43137"/>
                    </a:srgbClr>
                  </a:outerShdw>
                </a:effectLst>
              </a:rPr>
            </a:br>
            <a:r>
              <a:rPr lang="en-US" sz="4200" b="1" dirty="0">
                <a:solidFill>
                  <a:srgbClr val="FFFF00"/>
                </a:solidFill>
                <a:effectLst>
                  <a:glow rad="127000">
                    <a:srgbClr val="0E1559"/>
                  </a:glow>
                  <a:outerShdw blurRad="38100" dist="38100" dir="2700000" algn="tl">
                    <a:srgbClr val="000000">
                      <a:alpha val="43137"/>
                    </a:srgbClr>
                  </a:outerShdw>
                </a:effectLst>
              </a:rPr>
              <a:t>actually asking for… the infilling </a:t>
            </a:r>
            <a:br>
              <a:rPr lang="en-US" sz="4200" b="1" dirty="0">
                <a:solidFill>
                  <a:srgbClr val="FFFF00"/>
                </a:solidFill>
                <a:effectLst>
                  <a:glow rad="127000">
                    <a:srgbClr val="0E1559"/>
                  </a:glow>
                  <a:outerShdw blurRad="38100" dist="38100" dir="2700000" algn="tl">
                    <a:srgbClr val="000000">
                      <a:alpha val="43137"/>
                    </a:srgbClr>
                  </a:outerShdw>
                </a:effectLst>
              </a:rPr>
            </a:br>
            <a:r>
              <a:rPr lang="en-US" sz="4200" b="1" dirty="0">
                <a:solidFill>
                  <a:srgbClr val="FFFF00"/>
                </a:solidFill>
                <a:effectLst>
                  <a:glow rad="127000">
                    <a:srgbClr val="0E1559"/>
                  </a:glow>
                  <a:outerShdw blurRad="38100" dist="38100" dir="2700000" algn="tl">
                    <a:srgbClr val="000000">
                      <a:alpha val="43137"/>
                    </a:srgbClr>
                  </a:outerShdw>
                </a:effectLst>
              </a:rPr>
              <a:t>of the Holy Spirit</a:t>
            </a:r>
            <a:r>
              <a:rPr lang="en-US" sz="4200" b="1" i="1" dirty="0">
                <a:solidFill>
                  <a:srgbClr val="FFFF00"/>
                </a:solidFill>
                <a:effectLst>
                  <a:glow rad="127000">
                    <a:srgbClr val="0E1559"/>
                  </a:glow>
                  <a:outerShdw blurRad="38100" dist="38100" dir="2700000" algn="tl">
                    <a:srgbClr val="000000">
                      <a:alpha val="43137"/>
                    </a:srgbClr>
                  </a:outerShdw>
                </a:effectLst>
              </a:rPr>
              <a:t>!</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Fear must be overcome to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receive the baptism of the Spirit</a:t>
            </a:r>
          </a:p>
          <a:p>
            <a:pPr marL="0" indent="0">
              <a:lnSpc>
                <a:spcPct val="80000"/>
              </a:lnSpc>
              <a:spcBef>
                <a:spcPts val="0"/>
              </a:spcBef>
              <a:spcAft>
                <a:spcPts val="1200"/>
              </a:spcAft>
              <a:buClr>
                <a:srgbClr val="FFFF00"/>
              </a:buClr>
              <a:buSzPct val="100000"/>
              <a:buNone/>
            </a:pPr>
            <a:endParaRPr lang="en-US" sz="4200" b="1" i="1" dirty="0">
              <a:solidFill>
                <a:schemeClr val="bg1"/>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chemeClr val="bg1"/>
                </a:solidFill>
                <a:effectLst>
                  <a:glow rad="127000">
                    <a:srgbClr val="0E1559"/>
                  </a:glow>
                  <a:outerShdw blurRad="38100" dist="38100" dir="2700000" algn="tl">
                    <a:srgbClr val="000000">
                      <a:alpha val="43137"/>
                    </a:srgbClr>
                  </a:outerShdw>
                </a:effectLst>
              </a:rPr>
              <a:t>Survey of the Holy Spirit</a:t>
            </a:r>
          </a:p>
        </p:txBody>
      </p:sp>
    </p:spTree>
    <p:extLst>
      <p:ext uri="{BB962C8B-B14F-4D97-AF65-F5344CB8AC3E}">
        <p14:creationId xmlns:p14="http://schemas.microsoft.com/office/powerpoint/2010/main" val="173116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99060" y="914400"/>
            <a:ext cx="8991600" cy="5831029"/>
          </a:xfrm>
          <a:effectLst>
            <a:glow rad="63500">
              <a:schemeClr val="bg1"/>
            </a:glow>
          </a:effectLst>
        </p:spPr>
        <p:txBody>
          <a:bodyPr>
            <a:noAutofit/>
          </a:bodyPr>
          <a:lstStyle/>
          <a:p>
            <a:pPr>
              <a:lnSpc>
                <a:spcPct val="85000"/>
              </a:lnSpc>
              <a:spcBef>
                <a:spcPts val="0"/>
              </a:spcBef>
              <a:spcAft>
                <a:spcPts val="18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We will complete the survey of the Holy Spirit from Luke’s gospel</a:t>
            </a:r>
          </a:p>
          <a:p>
            <a:pPr>
              <a:lnSpc>
                <a:spcPct val="85000"/>
              </a:lnSpc>
              <a:spcBef>
                <a:spcPts val="0"/>
              </a:spcBef>
              <a:spcAft>
                <a:spcPts val="18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We will define the baptism of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the Holy Spirit</a:t>
            </a:r>
          </a:p>
          <a:p>
            <a:pPr>
              <a:lnSpc>
                <a:spcPct val="85000"/>
              </a:lnSpc>
              <a:spcBef>
                <a:spcPts val="0"/>
              </a:spcBef>
              <a:spcAft>
                <a:spcPts val="18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“Be filled with the Holy Spirit”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             (Ephesians 5:18)</a:t>
            </a:r>
          </a:p>
          <a:p>
            <a:pPr>
              <a:lnSpc>
                <a:spcPct val="85000"/>
              </a:lnSpc>
              <a:spcBef>
                <a:spcPts val="0"/>
              </a:spcBef>
              <a:spcAft>
                <a:spcPts val="18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We will pray for those who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want to be filled with His Spirit</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dirty="0">
                <a:ln w="15875">
                  <a:noFill/>
                </a:ln>
                <a:solidFill>
                  <a:srgbClr val="FFFF00"/>
                </a:solidFill>
                <a:effectLst>
                  <a:glow rad="127000">
                    <a:srgbClr val="0E1559"/>
                  </a:glow>
                  <a:outerShdw blurRad="38100" dist="38100" dir="2700000" algn="tl">
                    <a:srgbClr val="000000">
                      <a:alpha val="43137"/>
                    </a:srgbClr>
                  </a:outerShdw>
                </a:effectLst>
              </a:rPr>
              <a:t>Next week…</a:t>
            </a:r>
            <a:endParaRPr lang="en-US" sz="3500" b="1" dirty="0">
              <a:ln w="15875">
                <a:noFill/>
              </a:ln>
              <a:solidFill>
                <a:srgbClr val="FFFF0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9402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99060" y="1066800"/>
            <a:ext cx="8991600" cy="5678629"/>
          </a:xfrm>
          <a:effectLst>
            <a:glow rad="63500">
              <a:schemeClr val="bg1"/>
            </a:glow>
          </a:effectLst>
        </p:spPr>
        <p:txBody>
          <a:bodyPr>
            <a:noAutofit/>
          </a:bodyPr>
          <a:lstStyle/>
          <a:p>
            <a:pPr>
              <a:lnSpc>
                <a:spcPct val="85000"/>
              </a:lnSpc>
              <a:spcBef>
                <a:spcPts val="0"/>
              </a:spcBef>
              <a:spcAft>
                <a:spcPts val="1800"/>
              </a:spcAft>
              <a:buClr>
                <a:srgbClr val="FFFF0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Pray, ask, seek, knock</a:t>
            </a:r>
          </a:p>
          <a:p>
            <a:pPr>
              <a:lnSpc>
                <a:spcPct val="85000"/>
              </a:lnSpc>
              <a:spcBef>
                <a:spcPts val="0"/>
              </a:spcBef>
              <a:spcAft>
                <a:spcPts val="1800"/>
              </a:spcAft>
              <a:buClr>
                <a:srgbClr val="FFFF0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Be bold, desperate, persistent</a:t>
            </a:r>
          </a:p>
          <a:p>
            <a:pPr>
              <a:lnSpc>
                <a:spcPct val="85000"/>
              </a:lnSpc>
              <a:spcBef>
                <a:spcPts val="0"/>
              </a:spcBef>
              <a:spcAft>
                <a:spcPts val="1800"/>
              </a:spcAft>
              <a:buClr>
                <a:srgbClr val="FFFF0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Realize your hunger…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Get famished</a:t>
            </a:r>
            <a:r>
              <a:rPr lang="en-US" sz="4500" b="1" i="1" dirty="0">
                <a:solidFill>
                  <a:schemeClr val="bg1"/>
                </a:solidFill>
                <a:effectLst>
                  <a:glow rad="127000">
                    <a:srgbClr val="0E1559"/>
                  </a:glow>
                  <a:outerShdw blurRad="38100" dist="38100" dir="2700000" algn="tl">
                    <a:srgbClr val="000000">
                      <a:alpha val="43137"/>
                    </a:srgbClr>
                  </a:outerShdw>
                </a:effectLst>
              </a:rPr>
              <a:t>!</a:t>
            </a:r>
          </a:p>
          <a:p>
            <a:pPr>
              <a:lnSpc>
                <a:spcPct val="85000"/>
              </a:lnSpc>
              <a:spcBef>
                <a:spcPts val="0"/>
              </a:spcBef>
              <a:spcAft>
                <a:spcPts val="1800"/>
              </a:spcAft>
              <a:buClr>
                <a:srgbClr val="FFFF0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Prepare yourself, be expectant </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dirty="0">
                <a:ln w="15875">
                  <a:noFill/>
                </a:ln>
                <a:solidFill>
                  <a:srgbClr val="FFFF00"/>
                </a:solidFill>
                <a:effectLst>
                  <a:glow rad="127000">
                    <a:srgbClr val="0E1559"/>
                  </a:glow>
                  <a:outerShdw blurRad="38100" dist="38100" dir="2700000" algn="tl">
                    <a:srgbClr val="000000">
                      <a:alpha val="43137"/>
                    </a:srgbClr>
                  </a:outerShdw>
                </a:effectLst>
              </a:rPr>
              <a:t>THIS week…</a:t>
            </a:r>
            <a:endParaRPr lang="en-US" sz="3500" b="1" dirty="0">
              <a:ln w="15875">
                <a:noFill/>
              </a:ln>
              <a:solidFill>
                <a:srgbClr val="FFFF0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97745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533400" y="457200"/>
            <a:ext cx="3720928" cy="5049145"/>
          </a:xfrm>
          <a:prstGeom prst="rect">
            <a:avLst/>
          </a:prstGeom>
          <a:effectLst>
            <a:glow>
              <a:schemeClr val="bg1"/>
            </a:glow>
            <a:outerShdw blurRad="50800" dist="50800" dir="5400000" algn="ctr" rotWithShape="0">
              <a:schemeClr val="tx1">
                <a:alpha val="60000"/>
              </a:schemeClr>
            </a:outerShdw>
          </a:effectLst>
        </p:spPr>
      </p:pic>
      <p:sp>
        <p:nvSpPr>
          <p:cNvPr id="7" name="Title 6"/>
          <p:cNvSpPr>
            <a:spLocks noGrp="1"/>
          </p:cNvSpPr>
          <p:nvPr>
            <p:ph type="title"/>
          </p:nvPr>
        </p:nvSpPr>
        <p:spPr>
          <a:xfrm>
            <a:off x="3248023" y="4840490"/>
            <a:ext cx="5870445" cy="665855"/>
          </a:xfrm>
          <a:effectLst>
            <a:glow rad="127000">
              <a:schemeClr val="accent1"/>
            </a:glow>
          </a:effectLst>
        </p:spPr>
        <p:txBody>
          <a:bodyPr>
            <a:noAutofit/>
          </a:bodyPr>
          <a:lstStyle/>
          <a:p>
            <a:pPr>
              <a:lnSpc>
                <a:spcPct val="85000"/>
              </a:lnSpc>
              <a:spcBef>
                <a:spcPts val="0"/>
              </a:spcBef>
            </a:pPr>
            <a:r>
              <a:rPr lang="en-US" sz="4500" b="1" dirty="0">
                <a:ln w="15875">
                  <a:noFill/>
                </a:ln>
                <a:solidFill>
                  <a:srgbClr val="FFFF00"/>
                </a:solidFill>
                <a:effectLst>
                  <a:glow rad="127000">
                    <a:srgbClr val="0E1559"/>
                  </a:glow>
                  <a:outerShdw blurRad="38100" dist="38100" dir="2700000" algn="tl">
                    <a:srgbClr val="000000">
                      <a:alpha val="43137"/>
                    </a:srgbClr>
                  </a:outerShdw>
                </a:effectLst>
              </a:rPr>
              <a:t>Luke and the Holy Spirit</a:t>
            </a:r>
            <a:br>
              <a:rPr lang="en-US" sz="4500" b="1" dirty="0">
                <a:ln w="15875">
                  <a:noFill/>
                </a:ln>
                <a:solidFill>
                  <a:srgbClr val="FFFF00"/>
                </a:solidFill>
                <a:effectLst>
                  <a:glow rad="127000">
                    <a:srgbClr val="0E1559"/>
                  </a:glow>
                  <a:outerShdw blurRad="38100" dist="38100" dir="2700000" algn="tl">
                    <a:srgbClr val="000000">
                      <a:alpha val="43137"/>
                    </a:srgbClr>
                  </a:outerShdw>
                </a:effectLst>
              </a:rPr>
            </a:br>
            <a:r>
              <a:rPr lang="en-US" sz="4500" b="1" dirty="0">
                <a:ln w="15875">
                  <a:noFill/>
                </a:ln>
                <a:solidFill>
                  <a:srgbClr val="FFFF00"/>
                </a:solidFill>
                <a:effectLst>
                  <a:glow rad="127000">
                    <a:srgbClr val="0E1559"/>
                  </a:glow>
                  <a:outerShdw blurRad="38100" dist="38100" dir="2700000" algn="tl">
                    <a:srgbClr val="000000">
                      <a:alpha val="43137"/>
                    </a:srgbClr>
                  </a:outerShdw>
                </a:effectLst>
              </a:rPr>
              <a:t>(Part 1)</a:t>
            </a:r>
            <a:endParaRPr lang="en-US" sz="4500" b="1" dirty="0">
              <a:ln w="15875">
                <a:noFill/>
              </a:ln>
              <a:solidFill>
                <a:schemeClr val="bg1"/>
              </a:solidFill>
              <a:effectLst>
                <a:glow rad="127000">
                  <a:srgbClr val="0E1559"/>
                </a:glow>
                <a:outerShdw blurRad="38100" dist="38100" dir="2700000" algn="tl">
                  <a:srgbClr val="000000">
                    <a:alpha val="43137"/>
                  </a:srgbClr>
                </a:outerShdw>
              </a:effectLst>
            </a:endParaRPr>
          </a:p>
        </p:txBody>
      </p:sp>
      <p:sp>
        <p:nvSpPr>
          <p:cNvPr id="5" name="Title 6"/>
          <p:cNvSpPr txBox="1">
            <a:spLocks/>
          </p:cNvSpPr>
          <p:nvPr/>
        </p:nvSpPr>
        <p:spPr>
          <a:xfrm>
            <a:off x="4852963" y="3697490"/>
            <a:ext cx="2660564" cy="1143000"/>
          </a:xfrm>
          <a:prstGeom prst="rect">
            <a:avLst/>
          </a:prstGeom>
          <a:effectLst>
            <a:glow rad="127000">
              <a:schemeClr val="accent1"/>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spcBef>
                <a:spcPts val="0"/>
              </a:spcBef>
            </a:pPr>
            <a:r>
              <a:rPr lang="en-US" sz="4500" b="1" dirty="0">
                <a:ln w="15875">
                  <a:noFill/>
                </a:ln>
                <a:solidFill>
                  <a:schemeClr val="bg1"/>
                </a:solidFill>
                <a:effectLst>
                  <a:glow rad="127000">
                    <a:srgbClr val="0E1559"/>
                  </a:glow>
                  <a:outerShdw blurRad="38100" dist="38100" dir="2700000" algn="tl">
                    <a:srgbClr val="000000">
                      <a:alpha val="43137"/>
                    </a:srgbClr>
                  </a:outerShdw>
                </a:effectLst>
              </a:rPr>
              <a:t>Week 44</a:t>
            </a:r>
          </a:p>
        </p:txBody>
      </p:sp>
    </p:spTree>
    <p:extLst>
      <p:ext uri="{BB962C8B-B14F-4D97-AF65-F5344CB8AC3E}">
        <p14:creationId xmlns:p14="http://schemas.microsoft.com/office/powerpoint/2010/main" val="365642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765462"/>
            <a:ext cx="8991600" cy="6092537"/>
          </a:xfrm>
          <a:effectLst>
            <a:glow rad="63500">
              <a:schemeClr val="bg1"/>
            </a:glow>
          </a:effectLst>
        </p:spPr>
        <p:txBody>
          <a:bodyPr>
            <a:noAutofit/>
          </a:bodyPr>
          <a:lstStyle/>
          <a:p>
            <a:pPr marL="0" indent="0">
              <a:lnSpc>
                <a:spcPct val="85000"/>
              </a:lnSpc>
              <a:spcBef>
                <a:spcPts val="0"/>
              </a:spcBef>
              <a:spcAft>
                <a:spcPts val="600"/>
              </a:spcAft>
              <a:buClr>
                <a:srgbClr val="FFFF00"/>
              </a:buClr>
              <a:buSzPct val="100000"/>
              <a:buNone/>
            </a:pPr>
            <a:r>
              <a:rPr lang="fi-FI" sz="4200" b="1" dirty="0">
                <a:solidFill>
                  <a:srgbClr val="FFFF00"/>
                </a:solidFill>
                <a:effectLst>
                  <a:glow rad="127000">
                    <a:srgbClr val="0E1559"/>
                  </a:glow>
                  <a:outerShdw blurRad="38100" dist="38100" dir="2700000" algn="tl">
                    <a:srgbClr val="000000">
                      <a:alpha val="43137"/>
                    </a:srgbClr>
                  </a:outerShdw>
                </a:effectLst>
              </a:rPr>
              <a:t>Luke 1:12-17, 34-35, 39-45, 67</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John the Baptist “will be filled with the Holy Spirit even from birth”</a:t>
            </a:r>
          </a:p>
          <a:p>
            <a:pPr>
              <a:lnSpc>
                <a:spcPct val="80000"/>
              </a:lnSpc>
              <a:spcBef>
                <a:spcPts val="0"/>
              </a:spcBef>
              <a:spcAft>
                <a:spcPts val="6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Mary will give birth to Jesus: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baseline="30000" dirty="0">
                <a:solidFill>
                  <a:schemeClr val="bg1"/>
                </a:solidFill>
                <a:effectLst>
                  <a:glow rad="127000">
                    <a:srgbClr val="0E1559"/>
                  </a:glow>
                  <a:outerShdw blurRad="38100" dist="38100" dir="2700000" algn="tl">
                    <a:srgbClr val="000000">
                      <a:alpha val="43137"/>
                    </a:srgbClr>
                  </a:outerShdw>
                </a:effectLst>
              </a:rPr>
              <a:t>34</a:t>
            </a:r>
            <a:r>
              <a:rPr lang="en-US" sz="4200" b="1" dirty="0">
                <a:solidFill>
                  <a:schemeClr val="bg1"/>
                </a:solidFill>
                <a:effectLst>
                  <a:glow rad="127000">
                    <a:srgbClr val="0E1559"/>
                  </a:glow>
                  <a:outerShdw blurRad="38100" dist="38100" dir="2700000" algn="tl">
                    <a:srgbClr val="000000">
                      <a:alpha val="43137"/>
                    </a:srgbClr>
                  </a:outerShdw>
                </a:effectLst>
              </a:rPr>
              <a:t> “How will this be,” Mary asked the angel, “since I am a virgin?” </a:t>
            </a:r>
            <a:r>
              <a:rPr lang="en-US" sz="4200" b="1" baseline="30000" dirty="0">
                <a:solidFill>
                  <a:schemeClr val="bg1"/>
                </a:solidFill>
                <a:effectLst>
                  <a:glow rad="127000">
                    <a:srgbClr val="0E1559"/>
                  </a:glow>
                  <a:outerShdw blurRad="38100" dist="38100" dir="2700000" algn="tl">
                    <a:srgbClr val="000000">
                      <a:alpha val="43137"/>
                    </a:srgbClr>
                  </a:outerShdw>
                </a:effectLst>
              </a:rPr>
              <a:t>35</a:t>
            </a:r>
            <a:r>
              <a:rPr lang="en-US" sz="4200" b="1" dirty="0">
                <a:solidFill>
                  <a:schemeClr val="bg1"/>
                </a:solidFill>
                <a:effectLst>
                  <a:glow rad="127000">
                    <a:srgbClr val="0E1559"/>
                  </a:glow>
                  <a:outerShdw blurRad="38100" dist="38100" dir="2700000" algn="tl">
                    <a:srgbClr val="000000">
                      <a:alpha val="43137"/>
                    </a:srgbClr>
                  </a:outerShdw>
                </a:effectLst>
              </a:rPr>
              <a:t> The angel answered, “The Holy Spirit will come on you, and the power of the Most High will overshadow you. So the holy one to be born will be called the Son of God.</a:t>
            </a:r>
          </a:p>
          <a:p>
            <a:pPr>
              <a:lnSpc>
                <a:spcPct val="85000"/>
              </a:lnSpc>
              <a:spcBef>
                <a:spcPts val="0"/>
              </a:spcBef>
              <a:spcAft>
                <a:spcPts val="1200"/>
              </a:spcAft>
              <a:buClr>
                <a:srgbClr val="FFFF00"/>
              </a:buClr>
              <a:buSzPct val="100000"/>
              <a:buFont typeface="Wingdings" panose="05000000000000000000" pitchFamily="2" charset="2"/>
              <a:buChar char="ü"/>
            </a:pPr>
            <a:endParaRPr lang="en-US" sz="4200" b="1" i="1" dirty="0">
              <a:solidFill>
                <a:srgbClr val="FFFF00"/>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chemeClr val="bg1"/>
                </a:solidFill>
                <a:effectLst>
                  <a:glow rad="127000">
                    <a:srgbClr val="0E1559"/>
                  </a:glow>
                  <a:outerShdw blurRad="38100" dist="38100" dir="2700000" algn="tl">
                    <a:srgbClr val="000000">
                      <a:alpha val="43137"/>
                    </a:srgbClr>
                  </a:outerShdw>
                </a:effectLst>
              </a:rPr>
              <a:t>Survey of the Holy Spirit</a:t>
            </a:r>
          </a:p>
        </p:txBody>
      </p:sp>
    </p:spTree>
    <p:extLst>
      <p:ext uri="{BB962C8B-B14F-4D97-AF65-F5344CB8AC3E}">
        <p14:creationId xmlns:p14="http://schemas.microsoft.com/office/powerpoint/2010/main" val="1919685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765462"/>
            <a:ext cx="8991600" cy="6092537"/>
          </a:xfrm>
          <a:effectLst>
            <a:glow rad="63500">
              <a:schemeClr val="bg1"/>
            </a:glow>
          </a:effectLst>
        </p:spPr>
        <p:txBody>
          <a:bodyPr>
            <a:noAutofit/>
          </a:bodyPr>
          <a:lstStyle/>
          <a:p>
            <a:pPr marL="0" indent="0">
              <a:lnSpc>
                <a:spcPct val="85000"/>
              </a:lnSpc>
              <a:spcBef>
                <a:spcPts val="0"/>
              </a:spcBef>
              <a:spcAft>
                <a:spcPts val="600"/>
              </a:spcAft>
              <a:buClr>
                <a:srgbClr val="FFFF00"/>
              </a:buClr>
              <a:buSzPct val="100000"/>
              <a:buNone/>
            </a:pPr>
            <a:r>
              <a:rPr lang="fi-FI" sz="4200" b="1" dirty="0">
                <a:solidFill>
                  <a:srgbClr val="FFFF00"/>
                </a:solidFill>
                <a:effectLst>
                  <a:glow rad="127000">
                    <a:srgbClr val="0E1559"/>
                  </a:glow>
                  <a:outerShdw blurRad="38100" dist="38100" dir="2700000" algn="tl">
                    <a:srgbClr val="000000">
                      <a:alpha val="43137"/>
                    </a:srgbClr>
                  </a:outerShdw>
                </a:effectLst>
              </a:rPr>
              <a:t>Luke 1:12-17, 34-35, 39-45, 67</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baseline="30000" dirty="0">
                <a:solidFill>
                  <a:schemeClr val="bg1"/>
                </a:solidFill>
                <a:effectLst>
                  <a:glow rad="127000">
                    <a:srgbClr val="0E1559"/>
                  </a:glow>
                  <a:outerShdw blurRad="38100" dist="38100" dir="2700000" algn="tl">
                    <a:srgbClr val="000000">
                      <a:alpha val="43137"/>
                    </a:srgbClr>
                  </a:outerShdw>
                </a:effectLst>
              </a:rPr>
              <a:t>41</a:t>
            </a:r>
            <a:r>
              <a:rPr lang="en-US" sz="4200" b="1" dirty="0">
                <a:solidFill>
                  <a:schemeClr val="bg1"/>
                </a:solidFill>
                <a:effectLst>
                  <a:glow rad="127000">
                    <a:srgbClr val="0E1559"/>
                  </a:glow>
                  <a:outerShdw blurRad="38100" dist="38100" dir="2700000" algn="tl">
                    <a:srgbClr val="000000">
                      <a:alpha val="43137"/>
                    </a:srgbClr>
                  </a:outerShdw>
                </a:effectLst>
              </a:rPr>
              <a:t> When Elizabeth heard Mary’s greeting, the baby leaped in her womb, and Elizabeth was filled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with the Holy Spirit.</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Elizabeth then prophesied</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John’s father, Zechariah was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filled with the Holy Spirit and prophesied</a:t>
            </a:r>
          </a:p>
          <a:p>
            <a:pPr>
              <a:lnSpc>
                <a:spcPct val="85000"/>
              </a:lnSpc>
              <a:spcBef>
                <a:spcPts val="0"/>
              </a:spcBef>
              <a:spcAft>
                <a:spcPts val="1200"/>
              </a:spcAft>
              <a:buClr>
                <a:srgbClr val="FFFF00"/>
              </a:buClr>
              <a:buSzPct val="100000"/>
              <a:buFont typeface="Wingdings" panose="05000000000000000000" pitchFamily="2" charset="2"/>
              <a:buChar char="ü"/>
            </a:pPr>
            <a:endParaRPr lang="en-US" sz="4200" b="1" i="1" dirty="0">
              <a:solidFill>
                <a:srgbClr val="FFFF00"/>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chemeClr val="bg1"/>
                </a:solidFill>
                <a:effectLst>
                  <a:glow rad="127000">
                    <a:srgbClr val="0E1559"/>
                  </a:glow>
                  <a:outerShdw blurRad="38100" dist="38100" dir="2700000" algn="tl">
                    <a:srgbClr val="000000">
                      <a:alpha val="43137"/>
                    </a:srgbClr>
                  </a:outerShdw>
                </a:effectLst>
              </a:rPr>
              <a:t>Survey of the Holy Spirit</a:t>
            </a:r>
          </a:p>
        </p:txBody>
      </p:sp>
    </p:spTree>
    <p:extLst>
      <p:ext uri="{BB962C8B-B14F-4D97-AF65-F5344CB8AC3E}">
        <p14:creationId xmlns:p14="http://schemas.microsoft.com/office/powerpoint/2010/main" val="185395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765462"/>
            <a:ext cx="8991600" cy="6092537"/>
          </a:xfrm>
          <a:effectLst>
            <a:glow rad="63500">
              <a:schemeClr val="bg1"/>
            </a:glow>
          </a:effectLst>
        </p:spPr>
        <p:txBody>
          <a:bodyPr>
            <a:noAutofit/>
          </a:bodyPr>
          <a:lstStyle/>
          <a:p>
            <a:pPr marL="0" indent="0">
              <a:lnSpc>
                <a:spcPct val="85000"/>
              </a:lnSpc>
              <a:spcBef>
                <a:spcPts val="0"/>
              </a:spcBef>
              <a:spcAft>
                <a:spcPts val="600"/>
              </a:spcAft>
              <a:buClr>
                <a:srgbClr val="FFFF00"/>
              </a:buClr>
              <a:buSzPct val="100000"/>
              <a:buNone/>
            </a:pPr>
            <a:r>
              <a:rPr lang="fi-FI" sz="4200" b="1" u="sng" dirty="0">
                <a:solidFill>
                  <a:srgbClr val="FFFF00"/>
                </a:solidFill>
                <a:effectLst>
                  <a:glow rad="127000">
                    <a:srgbClr val="0E1559"/>
                  </a:glow>
                  <a:outerShdw blurRad="38100" dist="38100" dir="2700000" algn="tl">
                    <a:srgbClr val="000000">
                      <a:alpha val="43137"/>
                    </a:srgbClr>
                  </a:outerShdw>
                </a:effectLst>
              </a:rPr>
              <a:t>Luke 2:25-32 </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The Holy Spirit was on him</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The Holy Spirit revealed to him</a:t>
            </a:r>
            <a:r>
              <a:rPr lang="en-US" sz="4200" b="1" dirty="0">
                <a:solidFill>
                  <a:schemeClr val="bg1"/>
                </a:solidFill>
                <a:effectLst>
                  <a:glow rad="127000">
                    <a:srgbClr val="0E1559"/>
                  </a:glow>
                  <a:outerShdw blurRad="38100" dist="38100" dir="2700000" algn="tl">
                    <a:srgbClr val="000000">
                      <a:alpha val="43137"/>
                    </a:srgbClr>
                  </a:outerShdw>
                </a:effectLst>
              </a:rPr>
              <a:t> </a:t>
            </a:r>
          </a:p>
          <a:p>
            <a:pPr>
              <a:lnSpc>
                <a:spcPct val="80000"/>
              </a:lnSpc>
              <a:spcBef>
                <a:spcPts val="0"/>
              </a:spcBef>
              <a:spcAft>
                <a:spcPts val="18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Moved by the Spirit, he went</a:t>
            </a:r>
          </a:p>
          <a:p>
            <a:pPr marL="0" indent="0">
              <a:lnSpc>
                <a:spcPct val="85000"/>
              </a:lnSpc>
              <a:spcBef>
                <a:spcPts val="0"/>
              </a:spcBef>
              <a:spcAft>
                <a:spcPts val="600"/>
              </a:spcAft>
              <a:buClr>
                <a:srgbClr val="FFFF00"/>
              </a:buClr>
              <a:buSzPct val="100000"/>
              <a:buNone/>
            </a:pPr>
            <a:r>
              <a:rPr lang="fi-FI" sz="4200" b="1" u="sng" dirty="0">
                <a:solidFill>
                  <a:srgbClr val="FFFF00"/>
                </a:solidFill>
                <a:effectLst>
                  <a:glow rad="127000">
                    <a:srgbClr val="0E1559"/>
                  </a:glow>
                  <a:outerShdw blurRad="38100" dist="38100" dir="2700000" algn="tl">
                    <a:srgbClr val="000000">
                      <a:alpha val="43137"/>
                    </a:srgbClr>
                  </a:outerShdw>
                </a:effectLst>
              </a:rPr>
              <a:t>Luke 3:15-16 </a:t>
            </a:r>
          </a:p>
          <a:p>
            <a:pPr>
              <a:lnSpc>
                <a:spcPct val="80000"/>
              </a:lnSpc>
              <a:spcBef>
                <a:spcPts val="0"/>
              </a:spcBef>
              <a:spcAft>
                <a:spcPts val="18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“Jesus will baptize you with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the Holy Spirit and with fire”</a:t>
            </a: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chemeClr val="bg1"/>
                </a:solidFill>
                <a:effectLst>
                  <a:glow rad="127000">
                    <a:srgbClr val="0E1559"/>
                  </a:glow>
                  <a:outerShdw blurRad="38100" dist="38100" dir="2700000" algn="tl">
                    <a:srgbClr val="000000">
                      <a:alpha val="43137"/>
                    </a:srgbClr>
                  </a:outerShdw>
                </a:effectLst>
              </a:rPr>
              <a:t>Survey of the Holy Spirit</a:t>
            </a:r>
          </a:p>
        </p:txBody>
      </p:sp>
    </p:spTree>
    <p:extLst>
      <p:ext uri="{BB962C8B-B14F-4D97-AF65-F5344CB8AC3E}">
        <p14:creationId xmlns:p14="http://schemas.microsoft.com/office/powerpoint/2010/main" val="116869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765462"/>
            <a:ext cx="8991600" cy="6092537"/>
          </a:xfrm>
          <a:effectLst>
            <a:glow rad="63500">
              <a:schemeClr val="bg1"/>
            </a:glow>
          </a:effectLst>
        </p:spPr>
        <p:txBody>
          <a:bodyPr>
            <a:noAutofit/>
          </a:bodyPr>
          <a:lstStyle/>
          <a:p>
            <a:pPr marL="0" indent="0">
              <a:lnSpc>
                <a:spcPct val="85000"/>
              </a:lnSpc>
              <a:spcBef>
                <a:spcPts val="0"/>
              </a:spcBef>
              <a:spcAft>
                <a:spcPts val="1800"/>
              </a:spcAft>
              <a:buClr>
                <a:srgbClr val="FFFF00"/>
              </a:buClr>
              <a:buSzPct val="100000"/>
              <a:buNone/>
            </a:pPr>
            <a:r>
              <a:rPr lang="en-US" sz="4200" b="1" u="sng" dirty="0">
                <a:solidFill>
                  <a:srgbClr val="FFFF00"/>
                </a:solidFill>
                <a:effectLst>
                  <a:glow rad="127000">
                    <a:srgbClr val="0E1559"/>
                  </a:glow>
                  <a:outerShdw blurRad="38100" dist="38100" dir="2700000" algn="tl">
                    <a:srgbClr val="000000">
                      <a:alpha val="43137"/>
                    </a:srgbClr>
                  </a:outerShdw>
                </a:effectLst>
              </a:rPr>
              <a:t>Luke 3:21-22</a:t>
            </a:r>
            <a:endParaRPr lang="fi-FI" sz="4200" b="1" u="sng" dirty="0">
              <a:solidFill>
                <a:srgbClr val="FFFF00"/>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1200"/>
              </a:spcAft>
              <a:buClr>
                <a:srgbClr val="FFFF00"/>
              </a:buClr>
              <a:buSzPct val="100000"/>
              <a:buNone/>
            </a:pPr>
            <a:r>
              <a:rPr lang="fi-FI" sz="4200" b="1" u="sng" dirty="0">
                <a:solidFill>
                  <a:srgbClr val="FFFF00"/>
                </a:solidFill>
                <a:effectLst>
                  <a:glow rad="127000">
                    <a:srgbClr val="0E1559"/>
                  </a:glow>
                  <a:outerShdw blurRad="38100" dist="38100" dir="2700000" algn="tl">
                    <a:srgbClr val="000000">
                      <a:alpha val="43137"/>
                    </a:srgbClr>
                  </a:outerShdw>
                </a:effectLst>
              </a:rPr>
              <a:t>Luke 4:1-2 </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Luke makes a point of clarifying that Jesus did not defeat the enemy because of His deity or by a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miracle, but because </a:t>
            </a:r>
            <a:r>
              <a:rPr lang="en-US" sz="4200" b="1" dirty="0">
                <a:solidFill>
                  <a:srgbClr val="FFFF00"/>
                </a:solidFill>
                <a:effectLst>
                  <a:glow rad="127000">
                    <a:srgbClr val="0E1559"/>
                  </a:glow>
                  <a:outerShdw blurRad="38100" dist="38100" dir="2700000" algn="tl">
                    <a:srgbClr val="000000">
                      <a:alpha val="43137"/>
                    </a:srgbClr>
                  </a:outerShdw>
                </a:effectLst>
              </a:rPr>
              <a:t>the </a:t>
            </a:r>
            <a:br>
              <a:rPr lang="en-US" sz="4200" b="1" dirty="0">
                <a:solidFill>
                  <a:srgbClr val="FFFF00"/>
                </a:solidFill>
                <a:effectLst>
                  <a:glow rad="127000">
                    <a:srgbClr val="0E1559"/>
                  </a:glow>
                  <a:outerShdw blurRad="38100" dist="38100" dir="2700000" algn="tl">
                    <a:srgbClr val="000000">
                      <a:alpha val="43137"/>
                    </a:srgbClr>
                  </a:outerShdw>
                </a:effectLst>
              </a:rPr>
            </a:br>
            <a:r>
              <a:rPr lang="en-US" sz="4200" b="1" dirty="0">
                <a:solidFill>
                  <a:srgbClr val="FFFF00"/>
                </a:solidFill>
                <a:effectLst>
                  <a:glow rad="127000">
                    <a:srgbClr val="0E1559"/>
                  </a:glow>
                  <a:outerShdw blurRad="38100" dist="38100" dir="2700000" algn="tl">
                    <a:srgbClr val="000000">
                      <a:alpha val="43137"/>
                    </a:srgbClr>
                  </a:outerShdw>
                </a:effectLst>
              </a:rPr>
              <a:t>Holy Spirit was at work in Him</a:t>
            </a: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chemeClr val="bg1"/>
                </a:solidFill>
                <a:effectLst>
                  <a:glow rad="127000">
                    <a:srgbClr val="0E1559"/>
                  </a:glow>
                  <a:outerShdw blurRad="38100" dist="38100" dir="2700000" algn="tl">
                    <a:srgbClr val="000000">
                      <a:alpha val="43137"/>
                    </a:srgbClr>
                  </a:outerShdw>
                </a:effectLst>
              </a:rPr>
              <a:t>Survey of the Holy Spirit</a:t>
            </a:r>
          </a:p>
        </p:txBody>
      </p:sp>
    </p:spTree>
    <p:extLst>
      <p:ext uri="{BB962C8B-B14F-4D97-AF65-F5344CB8AC3E}">
        <p14:creationId xmlns:p14="http://schemas.microsoft.com/office/powerpoint/2010/main" val="42059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765462"/>
            <a:ext cx="8991600" cy="6092537"/>
          </a:xfrm>
          <a:effectLst>
            <a:glow rad="63500">
              <a:schemeClr val="bg1"/>
            </a:glow>
          </a:effectLst>
        </p:spPr>
        <p:txBody>
          <a:bodyPr>
            <a:noAutofit/>
          </a:bodyPr>
          <a:lstStyle/>
          <a:p>
            <a:pPr marL="0" indent="0">
              <a:lnSpc>
                <a:spcPct val="85000"/>
              </a:lnSpc>
              <a:spcBef>
                <a:spcPts val="0"/>
              </a:spcBef>
              <a:spcAft>
                <a:spcPts val="600"/>
              </a:spcAft>
              <a:buClr>
                <a:srgbClr val="FFFF00"/>
              </a:buClr>
              <a:buSzPct val="100000"/>
              <a:buNone/>
            </a:pPr>
            <a:r>
              <a:rPr lang="fi-FI" sz="4200" b="1" u="sng" dirty="0">
                <a:solidFill>
                  <a:srgbClr val="FFFF00"/>
                </a:solidFill>
                <a:effectLst>
                  <a:glow rad="127000">
                    <a:srgbClr val="0E1559"/>
                  </a:glow>
                  <a:outerShdw blurRad="38100" dist="38100" dir="2700000" algn="tl">
                    <a:srgbClr val="000000">
                      <a:alpha val="43137"/>
                    </a:srgbClr>
                  </a:outerShdw>
                </a:effectLst>
              </a:rPr>
              <a:t>Luke 4:14-21</a:t>
            </a:r>
            <a:r>
              <a:rPr lang="fi-FI" sz="4200" b="1" dirty="0">
                <a:solidFill>
                  <a:srgbClr val="FFFF00"/>
                </a:solidFill>
                <a:effectLst>
                  <a:glow rad="127000">
                    <a:srgbClr val="0E1559"/>
                  </a:glow>
                  <a:outerShdw blurRad="38100" dist="38100" dir="2700000" algn="tl">
                    <a:srgbClr val="000000">
                      <a:alpha val="43137"/>
                    </a:srgbClr>
                  </a:outerShdw>
                </a:effectLst>
              </a:rPr>
              <a:t> </a:t>
            </a:r>
            <a:br>
              <a:rPr lang="fi-FI" sz="4200" b="1" dirty="0">
                <a:solidFill>
                  <a:srgbClr val="FFFF00"/>
                </a:solidFill>
                <a:effectLst>
                  <a:glow rad="127000">
                    <a:srgbClr val="0E1559"/>
                  </a:glow>
                  <a:outerShdw blurRad="38100" dist="38100" dir="2700000" algn="tl">
                    <a:srgbClr val="000000">
                      <a:alpha val="43137"/>
                    </a:srgbClr>
                  </a:outerShdw>
                </a:effectLst>
              </a:rPr>
            </a:br>
            <a:r>
              <a:rPr lang="en-US" sz="4200" b="1" dirty="0">
                <a:solidFill>
                  <a:srgbClr val="FFFF00"/>
                </a:solidFill>
                <a:effectLst>
                  <a:glow rad="127000">
                    <a:srgbClr val="0E1559"/>
                  </a:glow>
                  <a:outerShdw blurRad="38100" dist="38100" dir="2700000" algn="tl">
                    <a:srgbClr val="000000">
                      <a:alpha val="43137"/>
                    </a:srgbClr>
                  </a:outerShdw>
                </a:effectLst>
              </a:rPr>
              <a:t>Jesus empowered for His ministry</a:t>
            </a:r>
            <a:r>
              <a:rPr lang="fi-FI" sz="4200" b="1" u="sng" dirty="0">
                <a:solidFill>
                  <a:srgbClr val="FFFF00"/>
                </a:solidFill>
                <a:effectLst>
                  <a:glow rad="127000">
                    <a:srgbClr val="0E1559"/>
                  </a:glow>
                  <a:outerShdw blurRad="38100" dist="38100" dir="2700000" algn="tl">
                    <a:srgbClr val="000000">
                      <a:alpha val="43137"/>
                    </a:srgbClr>
                  </a:outerShdw>
                </a:effectLst>
              </a:rPr>
              <a:t> </a:t>
            </a:r>
          </a:p>
          <a:p>
            <a:pPr>
              <a:lnSpc>
                <a:spcPct val="80000"/>
              </a:lnSpc>
              <a:spcBef>
                <a:spcPts val="0"/>
              </a:spcBef>
              <a:spcAft>
                <a:spcPts val="6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He returned in the power of the Spirit</a:t>
            </a:r>
          </a:p>
          <a:p>
            <a:pPr>
              <a:lnSpc>
                <a:spcPct val="80000"/>
              </a:lnSpc>
              <a:spcBef>
                <a:spcPts val="0"/>
              </a:spcBef>
              <a:spcAft>
                <a:spcPts val="6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The Spirit of the Lord was upon Him </a:t>
            </a:r>
          </a:p>
          <a:p>
            <a:pPr>
              <a:lnSpc>
                <a:spcPct val="80000"/>
              </a:lnSpc>
              <a:spcBef>
                <a:spcPts val="0"/>
              </a:spcBef>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The Spirit anointed Him:</a:t>
            </a:r>
          </a:p>
          <a:p>
            <a:pPr lvl="1">
              <a:lnSpc>
                <a:spcPct val="80000"/>
              </a:lnSpc>
              <a:spcBef>
                <a:spcPts val="0"/>
              </a:spcBef>
              <a:buClr>
                <a:srgbClr val="FFFF00"/>
              </a:buClr>
              <a:buSzPct val="100000"/>
              <a:buFont typeface="Arial" panose="020B0604020202020204" pitchFamily="34" charset="0"/>
              <a:buChar char="•"/>
            </a:pPr>
            <a:r>
              <a:rPr lang="en-US" sz="3800" b="1" dirty="0">
                <a:solidFill>
                  <a:schemeClr val="bg1"/>
                </a:solidFill>
                <a:effectLst>
                  <a:glow rad="127000">
                    <a:srgbClr val="0E1559"/>
                  </a:glow>
                  <a:outerShdw blurRad="38100" dist="38100" dir="2700000" algn="tl">
                    <a:srgbClr val="000000">
                      <a:alpha val="43137"/>
                    </a:srgbClr>
                  </a:outerShdw>
                </a:effectLst>
              </a:rPr>
              <a:t>­to </a:t>
            </a:r>
            <a:r>
              <a:rPr lang="en-US" sz="4200" b="1" dirty="0">
                <a:solidFill>
                  <a:schemeClr val="bg1"/>
                </a:solidFill>
                <a:effectLst>
                  <a:glow rad="127000">
                    <a:srgbClr val="0E1559"/>
                  </a:glow>
                  <a:outerShdw blurRad="38100" dist="38100" dir="2700000" algn="tl">
                    <a:srgbClr val="000000">
                      <a:alpha val="43137"/>
                    </a:srgbClr>
                  </a:outerShdw>
                </a:effectLst>
              </a:rPr>
              <a:t>preach </a:t>
            </a:r>
          </a:p>
          <a:p>
            <a:pPr lvl="1">
              <a:lnSpc>
                <a:spcPct val="80000"/>
              </a:lnSpc>
              <a:spcBef>
                <a:spcPts val="0"/>
              </a:spcBef>
              <a:buClr>
                <a:srgbClr val="FFFF00"/>
              </a:buClr>
              <a:buSzPct val="100000"/>
              <a:buFont typeface="Arial" panose="020B0604020202020204" pitchFamily="34" charset="0"/>
              <a:buChar char="•"/>
            </a:pPr>
            <a:r>
              <a:rPr lang="en-US" sz="4200" b="1" dirty="0">
                <a:solidFill>
                  <a:schemeClr val="bg1"/>
                </a:solidFill>
                <a:effectLst>
                  <a:glow rad="127000">
                    <a:srgbClr val="0E1559"/>
                  </a:glow>
                  <a:outerShdw blurRad="38100" dist="38100" dir="2700000" algn="tl">
                    <a:srgbClr val="000000">
                      <a:alpha val="43137"/>
                    </a:srgbClr>
                  </a:outerShdw>
                </a:effectLst>
              </a:rPr>
              <a:t>­to be sent</a:t>
            </a:r>
          </a:p>
          <a:p>
            <a:pPr lvl="1">
              <a:lnSpc>
                <a:spcPct val="80000"/>
              </a:lnSpc>
              <a:spcBef>
                <a:spcPts val="0"/>
              </a:spcBef>
              <a:buClr>
                <a:srgbClr val="FFFF00"/>
              </a:buClr>
              <a:buSzPct val="100000"/>
              <a:buFont typeface="Arial" panose="020B0604020202020204" pitchFamily="34" charset="0"/>
              <a:buChar char="•"/>
            </a:pPr>
            <a:r>
              <a:rPr lang="en-US" sz="4200" b="1" dirty="0">
                <a:solidFill>
                  <a:schemeClr val="bg1"/>
                </a:solidFill>
                <a:effectLst>
                  <a:glow rad="127000">
                    <a:srgbClr val="0E1559"/>
                  </a:glow>
                  <a:outerShdw blurRad="38100" dist="38100" dir="2700000" algn="tl">
                    <a:srgbClr val="000000">
                      <a:alpha val="43137"/>
                    </a:srgbClr>
                  </a:outerShdw>
                </a:effectLst>
              </a:rPr>
              <a:t>­to proclaim freedom </a:t>
            </a:r>
          </a:p>
          <a:p>
            <a:pPr lvl="1">
              <a:lnSpc>
                <a:spcPct val="80000"/>
              </a:lnSpc>
              <a:spcBef>
                <a:spcPts val="0"/>
              </a:spcBef>
              <a:buClr>
                <a:srgbClr val="FFFF00"/>
              </a:buClr>
              <a:buSzPct val="100000"/>
              <a:buFont typeface="Arial" panose="020B0604020202020204" pitchFamily="34" charset="0"/>
              <a:buChar char="•"/>
            </a:pPr>
            <a:r>
              <a:rPr lang="en-US" sz="4200" b="1" dirty="0">
                <a:solidFill>
                  <a:schemeClr val="bg1"/>
                </a:solidFill>
                <a:effectLst>
                  <a:glow rad="127000">
                    <a:srgbClr val="0E1559"/>
                  </a:glow>
                  <a:outerShdw blurRad="38100" dist="38100" dir="2700000" algn="tl">
                    <a:srgbClr val="000000">
                      <a:alpha val="43137"/>
                    </a:srgbClr>
                  </a:outerShdw>
                </a:effectLst>
              </a:rPr>
              <a:t>­to bring recovery</a:t>
            </a:r>
          </a:p>
          <a:p>
            <a:pPr lvl="1">
              <a:lnSpc>
                <a:spcPct val="80000"/>
              </a:lnSpc>
              <a:spcBef>
                <a:spcPts val="0"/>
              </a:spcBef>
              <a:buClr>
                <a:srgbClr val="FFFF00"/>
              </a:buClr>
              <a:buSzPct val="100000"/>
              <a:buFont typeface="Arial" panose="020B0604020202020204" pitchFamily="34" charset="0"/>
              <a:buChar char="•"/>
            </a:pPr>
            <a:r>
              <a:rPr lang="en-US" sz="4200" b="1" dirty="0">
                <a:solidFill>
                  <a:schemeClr val="bg1"/>
                </a:solidFill>
                <a:effectLst>
                  <a:glow rad="127000">
                    <a:srgbClr val="0E1559"/>
                  </a:glow>
                  <a:outerShdw blurRad="38100" dist="38100" dir="2700000" algn="tl">
                    <a:srgbClr val="000000">
                      <a:alpha val="43137"/>
                    </a:srgbClr>
                  </a:outerShdw>
                </a:effectLst>
              </a:rPr>
              <a:t>­to release </a:t>
            </a:r>
          </a:p>
          <a:p>
            <a:pPr lvl="1">
              <a:lnSpc>
                <a:spcPct val="80000"/>
              </a:lnSpc>
              <a:spcBef>
                <a:spcPts val="0"/>
              </a:spcBef>
              <a:buClr>
                <a:srgbClr val="FFFF00"/>
              </a:buClr>
              <a:buSzPct val="100000"/>
              <a:buFont typeface="Arial" panose="020B0604020202020204" pitchFamily="34" charset="0"/>
              <a:buChar char="•"/>
            </a:pPr>
            <a:r>
              <a:rPr lang="en-US" sz="4200" b="1" dirty="0">
                <a:solidFill>
                  <a:schemeClr val="bg1"/>
                </a:solidFill>
                <a:effectLst>
                  <a:glow rad="127000">
                    <a:srgbClr val="0E1559"/>
                  </a:glow>
                  <a:outerShdw blurRad="38100" dist="38100" dir="2700000" algn="tl">
                    <a:srgbClr val="000000">
                      <a:alpha val="43137"/>
                    </a:srgbClr>
                  </a:outerShdw>
                </a:effectLst>
              </a:rPr>
              <a:t>­to proclaim favor</a:t>
            </a:r>
          </a:p>
          <a:p>
            <a:pPr>
              <a:lnSpc>
                <a:spcPct val="85000"/>
              </a:lnSpc>
              <a:spcBef>
                <a:spcPts val="0"/>
              </a:spcBef>
              <a:spcAft>
                <a:spcPts val="1200"/>
              </a:spcAft>
              <a:buClr>
                <a:srgbClr val="FFFF00"/>
              </a:buClr>
              <a:buSzPct val="100000"/>
              <a:buFont typeface="Wingdings" panose="05000000000000000000" pitchFamily="2" charset="2"/>
              <a:buChar char="ü"/>
            </a:pPr>
            <a:endParaRPr lang="en-US" sz="4200" b="1" i="1" dirty="0">
              <a:solidFill>
                <a:srgbClr val="FFFF00"/>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chemeClr val="bg1"/>
                </a:solidFill>
                <a:effectLst>
                  <a:glow rad="127000">
                    <a:srgbClr val="0E1559"/>
                  </a:glow>
                  <a:outerShdw blurRad="38100" dist="38100" dir="2700000" algn="tl">
                    <a:srgbClr val="000000">
                      <a:alpha val="43137"/>
                    </a:srgbClr>
                  </a:outerShdw>
                </a:effectLst>
              </a:rPr>
              <a:t>Survey of the Holy Spirit</a:t>
            </a:r>
          </a:p>
        </p:txBody>
      </p:sp>
    </p:spTree>
    <p:extLst>
      <p:ext uri="{BB962C8B-B14F-4D97-AF65-F5344CB8AC3E}">
        <p14:creationId xmlns:p14="http://schemas.microsoft.com/office/powerpoint/2010/main" val="397049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fade">
                                      <p:cBhvr>
                                        <p:cTn id="34" dur="500"/>
                                        <p:tgtEl>
                                          <p:spTgt spid="7">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fade">
                                      <p:cBhvr>
                                        <p:cTn id="4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765462"/>
            <a:ext cx="8991600" cy="6092537"/>
          </a:xfrm>
          <a:effectLst>
            <a:glow rad="63500">
              <a:schemeClr val="bg1"/>
            </a:glow>
          </a:effectLst>
        </p:spPr>
        <p:txBody>
          <a:bodyPr>
            <a:noAutofit/>
          </a:bodyPr>
          <a:lstStyle/>
          <a:p>
            <a:pPr marL="0" indent="0">
              <a:lnSpc>
                <a:spcPct val="85000"/>
              </a:lnSpc>
              <a:spcBef>
                <a:spcPts val="0"/>
              </a:spcBef>
              <a:spcAft>
                <a:spcPts val="600"/>
              </a:spcAft>
              <a:buClr>
                <a:srgbClr val="FFFF00"/>
              </a:buClr>
              <a:buSzPct val="100000"/>
              <a:buNone/>
            </a:pPr>
            <a:r>
              <a:rPr lang="fi-FI" sz="4200" b="1" u="sng" dirty="0">
                <a:solidFill>
                  <a:srgbClr val="FFFF00"/>
                </a:solidFill>
                <a:effectLst>
                  <a:glow rad="127000">
                    <a:srgbClr val="0E1559"/>
                  </a:glow>
                  <a:outerShdw blurRad="38100" dist="38100" dir="2700000" algn="tl">
                    <a:srgbClr val="000000">
                      <a:alpha val="43137"/>
                    </a:srgbClr>
                  </a:outerShdw>
                </a:effectLst>
              </a:rPr>
              <a:t>Luke 4:14-21</a:t>
            </a:r>
            <a:r>
              <a:rPr lang="fi-FI" sz="4200" b="1" dirty="0">
                <a:solidFill>
                  <a:srgbClr val="FFFF00"/>
                </a:solidFill>
                <a:effectLst>
                  <a:glow rad="127000">
                    <a:srgbClr val="0E1559"/>
                  </a:glow>
                  <a:outerShdw blurRad="38100" dist="38100" dir="2700000" algn="tl">
                    <a:srgbClr val="000000">
                      <a:alpha val="43137"/>
                    </a:srgbClr>
                  </a:outerShdw>
                </a:effectLst>
              </a:rPr>
              <a:t> </a:t>
            </a:r>
            <a:br>
              <a:rPr lang="fi-FI" sz="4200" b="1" dirty="0">
                <a:solidFill>
                  <a:srgbClr val="FFFF00"/>
                </a:solidFill>
                <a:effectLst>
                  <a:glow rad="127000">
                    <a:srgbClr val="0E1559"/>
                  </a:glow>
                  <a:outerShdw blurRad="38100" dist="38100" dir="2700000" algn="tl">
                    <a:srgbClr val="000000">
                      <a:alpha val="43137"/>
                    </a:srgbClr>
                  </a:outerShdw>
                </a:effectLst>
              </a:rPr>
            </a:br>
            <a:r>
              <a:rPr lang="en-US" sz="4200" b="1" dirty="0">
                <a:solidFill>
                  <a:srgbClr val="FFFF00"/>
                </a:solidFill>
                <a:effectLst>
                  <a:glow rad="127000">
                    <a:srgbClr val="0E1559"/>
                  </a:glow>
                  <a:outerShdw blurRad="38100" dist="38100" dir="2700000" algn="tl">
                    <a:srgbClr val="000000">
                      <a:alpha val="43137"/>
                    </a:srgbClr>
                  </a:outerShdw>
                </a:effectLst>
              </a:rPr>
              <a:t>Jesus empowered for His ministry</a:t>
            </a:r>
            <a:r>
              <a:rPr lang="fi-FI" sz="4200" b="1" u="sng" dirty="0">
                <a:solidFill>
                  <a:srgbClr val="FFFF00"/>
                </a:solidFill>
                <a:effectLst>
                  <a:glow rad="127000">
                    <a:srgbClr val="0E1559"/>
                  </a:glow>
                  <a:outerShdw blurRad="38100" dist="38100" dir="2700000" algn="tl">
                    <a:srgbClr val="000000">
                      <a:alpha val="43137"/>
                    </a:srgbClr>
                  </a:outerShdw>
                </a:effectLst>
              </a:rPr>
              <a:t> </a:t>
            </a:r>
          </a:p>
          <a:p>
            <a:pPr>
              <a:lnSpc>
                <a:spcPct val="85000"/>
              </a:lnSpc>
              <a:spcBef>
                <a:spcPts val="0"/>
              </a:spcBef>
              <a:spcAft>
                <a:spcPts val="600"/>
              </a:spcAft>
              <a:buClr>
                <a:srgbClr val="FFFF00"/>
              </a:buClr>
              <a:buSzPct val="100000"/>
              <a:buFont typeface="Wingdings" panose="05000000000000000000" pitchFamily="2" charset="2"/>
              <a:buChar char="ü"/>
            </a:pPr>
            <a:r>
              <a:rPr lang="en-US" sz="4200" b="1" u="sng" dirty="0">
                <a:solidFill>
                  <a:schemeClr val="bg1"/>
                </a:solidFill>
                <a:effectLst>
                  <a:glow rad="127000">
                    <a:srgbClr val="0E1559"/>
                  </a:glow>
                  <a:outerShdw blurRad="38100" dist="38100" dir="2700000" algn="tl">
                    <a:srgbClr val="000000">
                      <a:alpha val="43137"/>
                    </a:srgbClr>
                  </a:outerShdw>
                </a:effectLst>
              </a:rPr>
              <a:t>Acts 10:38 </a:t>
            </a:r>
            <a:br>
              <a:rPr lang="en-US" sz="4200" b="1" u="sng"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God anointed Jesus of Nazareth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with the Holy Spirit and power,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and how He went around doing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good and healing all who were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under the power of the devil,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because God was with Him.</a:t>
            </a:r>
          </a:p>
          <a:p>
            <a:pPr>
              <a:lnSpc>
                <a:spcPct val="85000"/>
              </a:lnSpc>
              <a:spcBef>
                <a:spcPts val="0"/>
              </a:spcBef>
              <a:spcAft>
                <a:spcPts val="1200"/>
              </a:spcAft>
              <a:buClr>
                <a:srgbClr val="FFFF00"/>
              </a:buClr>
              <a:buSzPct val="100000"/>
              <a:buFont typeface="Wingdings" panose="05000000000000000000" pitchFamily="2" charset="2"/>
              <a:buChar char="ü"/>
            </a:pPr>
            <a:endParaRPr lang="en-US" sz="4200" b="1" i="1" dirty="0">
              <a:solidFill>
                <a:srgbClr val="FFFF00"/>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chemeClr val="bg1"/>
                </a:solidFill>
                <a:effectLst>
                  <a:glow rad="127000">
                    <a:srgbClr val="0E1559"/>
                  </a:glow>
                  <a:outerShdw blurRad="38100" dist="38100" dir="2700000" algn="tl">
                    <a:srgbClr val="000000">
                      <a:alpha val="43137"/>
                    </a:srgbClr>
                  </a:outerShdw>
                </a:effectLst>
              </a:rPr>
              <a:t>Survey of the Holy Spirit</a:t>
            </a:r>
          </a:p>
        </p:txBody>
      </p:sp>
    </p:spTree>
    <p:extLst>
      <p:ext uri="{BB962C8B-B14F-4D97-AF65-F5344CB8AC3E}">
        <p14:creationId xmlns:p14="http://schemas.microsoft.com/office/powerpoint/2010/main" val="418238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765462"/>
            <a:ext cx="8991600" cy="6092537"/>
          </a:xfrm>
          <a:effectLst>
            <a:glow rad="63500">
              <a:schemeClr val="bg1"/>
            </a:glow>
          </a:effectLst>
        </p:spPr>
        <p:txBody>
          <a:bodyPr>
            <a:noAutofit/>
          </a:bodyPr>
          <a:lstStyle/>
          <a:p>
            <a:pPr marL="0" indent="0">
              <a:lnSpc>
                <a:spcPct val="85000"/>
              </a:lnSpc>
              <a:spcBef>
                <a:spcPts val="0"/>
              </a:spcBef>
              <a:spcAft>
                <a:spcPts val="600"/>
              </a:spcAft>
              <a:buClr>
                <a:srgbClr val="FFFF00"/>
              </a:buClr>
              <a:buSzPct val="100000"/>
              <a:buNone/>
            </a:pPr>
            <a:r>
              <a:rPr lang="fi-FI" sz="4200" b="1" dirty="0">
                <a:solidFill>
                  <a:srgbClr val="FFFF00"/>
                </a:solidFill>
                <a:effectLst>
                  <a:glow rad="127000">
                    <a:srgbClr val="0E1559"/>
                  </a:glow>
                  <a:outerShdw blurRad="38100" dist="38100" dir="2700000" algn="tl">
                    <a:srgbClr val="000000">
                      <a:alpha val="43137"/>
                    </a:srgbClr>
                  </a:outerShdw>
                </a:effectLst>
              </a:rPr>
              <a:t>Luke 10:1-2, 17-21 </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Jesus sent out 72 disciples two by two to do ministry</a:t>
            </a:r>
          </a:p>
          <a:p>
            <a:pPr>
              <a:lnSpc>
                <a:spcPct val="80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Jesus was “full of joy through the Holy Spirit” upon their return </a:t>
            </a:r>
          </a:p>
          <a:p>
            <a:pPr marL="0" indent="0">
              <a:lnSpc>
                <a:spcPct val="85000"/>
              </a:lnSpc>
              <a:spcBef>
                <a:spcPts val="0"/>
              </a:spcBef>
              <a:spcAft>
                <a:spcPts val="1200"/>
              </a:spcAft>
              <a:buClr>
                <a:srgbClr val="FFFF00"/>
              </a:buClr>
              <a:buSzPct val="100000"/>
              <a:buNone/>
            </a:pPr>
            <a:endParaRPr lang="en-US" sz="4200" b="1" i="1" dirty="0">
              <a:solidFill>
                <a:srgbClr val="FFFF00"/>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chemeClr val="bg1"/>
                </a:solidFill>
                <a:effectLst>
                  <a:glow rad="127000">
                    <a:srgbClr val="0E1559"/>
                  </a:glow>
                  <a:outerShdw blurRad="38100" dist="38100" dir="2700000" algn="tl">
                    <a:srgbClr val="000000">
                      <a:alpha val="43137"/>
                    </a:srgbClr>
                  </a:outerShdw>
                </a:effectLst>
              </a:rPr>
              <a:t>Survey of the Holy Spirit</a:t>
            </a:r>
          </a:p>
        </p:txBody>
      </p:sp>
    </p:spTree>
    <p:extLst>
      <p:ext uri="{BB962C8B-B14F-4D97-AF65-F5344CB8AC3E}">
        <p14:creationId xmlns:p14="http://schemas.microsoft.com/office/powerpoint/2010/main" val="338257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17410</TotalTime>
  <Words>296</Words>
  <Application>Microsoft Office PowerPoint</Application>
  <PresentationFormat>On-screen Show (4:3)</PresentationFormat>
  <Paragraphs>73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PowerPoint Presentation</vt:lpstr>
      <vt:lpstr>Luke and the Holy Spirit (Part 1)</vt:lpstr>
      <vt:lpstr>Survey of the Holy Spirit</vt:lpstr>
      <vt:lpstr>Survey of the Holy Spirit</vt:lpstr>
      <vt:lpstr>Survey of the Holy Spirit</vt:lpstr>
      <vt:lpstr>Survey of the Holy Spirit</vt:lpstr>
      <vt:lpstr>Survey of the Holy Spirit</vt:lpstr>
      <vt:lpstr>Survey of the Holy Spirit</vt:lpstr>
      <vt:lpstr>Survey of the Holy Spirit</vt:lpstr>
      <vt:lpstr>Survey of the Holy Spirit</vt:lpstr>
      <vt:lpstr>Survey of the Holy Spirit</vt:lpstr>
      <vt:lpstr>Next week…</vt:lpstr>
      <vt:lpstr>THIS week…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Shawn</cp:lastModifiedBy>
  <cp:revision>552</cp:revision>
  <dcterms:created xsi:type="dcterms:W3CDTF">2015-12-02T18:43:37Z</dcterms:created>
  <dcterms:modified xsi:type="dcterms:W3CDTF">2016-10-29T19:48:05Z</dcterms:modified>
</cp:coreProperties>
</file>