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410" r:id="rId2"/>
    <p:sldId id="467" r:id="rId3"/>
    <p:sldId id="399" r:id="rId4"/>
    <p:sldId id="454" r:id="rId5"/>
    <p:sldId id="463" r:id="rId6"/>
    <p:sldId id="455" r:id="rId7"/>
    <p:sldId id="464" r:id="rId8"/>
    <p:sldId id="466" r:id="rId9"/>
    <p:sldId id="465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82A5D0"/>
    <a:srgbClr val="9BB7D9"/>
    <a:srgbClr val="4A7EBB"/>
    <a:srgbClr val="FFFF7D"/>
    <a:srgbClr val="D1C9A2"/>
    <a:srgbClr val="FFFF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19" autoAdjust="0"/>
    <p:restoredTop sz="94965" autoAdjust="0"/>
  </p:normalViewPr>
  <p:slideViewPr>
    <p:cSldViewPr>
      <p:cViewPr>
        <p:scale>
          <a:sx n="47" d="100"/>
          <a:sy n="47" d="100"/>
        </p:scale>
        <p:origin x="-138" y="-9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DCDA8F-EB09-47AF-BD37-E486A9291CAB}" type="datetimeFigureOut">
              <a:rPr lang="en-US" smtClean="0"/>
              <a:t>8/16/2014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6AB43F-26F5-43D7-90B9-BEF9741E38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283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AB43F-26F5-43D7-90B9-BEF9741E38B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083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AB43F-26F5-43D7-90B9-BEF9741E38B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083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AB43F-26F5-43D7-90B9-BEF9741E38B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083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AB43F-26F5-43D7-90B9-BEF9741E38B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0835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AB43F-26F5-43D7-90B9-BEF9741E38B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0835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AB43F-26F5-43D7-90B9-BEF9741E38B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083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48BB-04AA-419F-AE94-FD3960E7C703}" type="datetimeFigureOut">
              <a:rPr lang="en-US" smtClean="0"/>
              <a:t>8/16/2014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6654B-2979-4547-9873-E26ACFBBF0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316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48BB-04AA-419F-AE94-FD3960E7C703}" type="datetimeFigureOut">
              <a:rPr lang="en-US" smtClean="0"/>
              <a:t>8/16/2014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6654B-2979-4547-9873-E26ACFBBF0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975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48BB-04AA-419F-AE94-FD3960E7C703}" type="datetimeFigureOut">
              <a:rPr lang="en-US" smtClean="0"/>
              <a:t>8/16/2014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6654B-2979-4547-9873-E26ACFBBF0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357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48BB-04AA-419F-AE94-FD3960E7C703}" type="datetimeFigureOut">
              <a:rPr lang="en-US" smtClean="0"/>
              <a:t>8/16/2014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6654B-2979-4547-9873-E26ACFBBF0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115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48BB-04AA-419F-AE94-FD3960E7C703}" type="datetimeFigureOut">
              <a:rPr lang="en-US" smtClean="0"/>
              <a:t>8/16/2014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6654B-2979-4547-9873-E26ACFBBF0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710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48BB-04AA-419F-AE94-FD3960E7C703}" type="datetimeFigureOut">
              <a:rPr lang="en-US" smtClean="0"/>
              <a:t>8/16/2014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6654B-2979-4547-9873-E26ACFBBF0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359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48BB-04AA-419F-AE94-FD3960E7C703}" type="datetimeFigureOut">
              <a:rPr lang="en-US" smtClean="0"/>
              <a:t>8/16/2014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6654B-2979-4547-9873-E26ACFBBF0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717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48BB-04AA-419F-AE94-FD3960E7C703}" type="datetimeFigureOut">
              <a:rPr lang="en-US" smtClean="0"/>
              <a:t>8/16/2014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6654B-2979-4547-9873-E26ACFBBF0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552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48BB-04AA-419F-AE94-FD3960E7C703}" type="datetimeFigureOut">
              <a:rPr lang="en-US" smtClean="0"/>
              <a:t>8/16/2014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6654B-2979-4547-9873-E26ACFBBF0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387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48BB-04AA-419F-AE94-FD3960E7C703}" type="datetimeFigureOut">
              <a:rPr lang="en-US" smtClean="0"/>
              <a:t>8/16/2014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6654B-2979-4547-9873-E26ACFBBF0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674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A48BB-04AA-419F-AE94-FD3960E7C703}" type="datetimeFigureOut">
              <a:rPr lang="en-US" smtClean="0"/>
              <a:t>8/16/2014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6654B-2979-4547-9873-E26ACFBBF0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652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A48BB-04AA-419F-AE94-FD3960E7C703}" type="datetimeFigureOut">
              <a:rPr lang="en-US" smtClean="0"/>
              <a:t>8/16/2014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6654B-2979-4547-9873-E26ACFBBF0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673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48" y="-28699"/>
            <a:ext cx="9229106" cy="6934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59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48" y="-28699"/>
            <a:ext cx="9229106" cy="6934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Going after what you're miss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067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522" y="381000"/>
            <a:ext cx="6248278" cy="4339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429000"/>
            <a:ext cx="8382000" cy="1089025"/>
          </a:xfrm>
        </p:spPr>
        <p:txBody>
          <a:bodyPr>
            <a:normAutofit/>
          </a:bodyPr>
          <a:lstStyle/>
          <a:p>
            <a:r>
              <a:rPr lang="en-US" sz="4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Holy Spirit Experience</a:t>
            </a:r>
            <a:endParaRPr lang="en-US" sz="45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267200"/>
            <a:ext cx="6400800" cy="762000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(Acts 19:1-22)</a:t>
            </a:r>
            <a:endParaRPr lang="en-US" sz="4400" b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04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763000" cy="5638800"/>
          </a:xfrm>
        </p:spPr>
        <p:txBody>
          <a:bodyPr numCol="1">
            <a:no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800"/>
              </a:spcAft>
              <a:buClr>
                <a:srgbClr val="82A5D0"/>
              </a:buClr>
              <a:buSzPct val="100000"/>
              <a:buNone/>
            </a:pPr>
            <a:r>
              <a:rPr lang="en-US" sz="38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Realizing why we lack:</a:t>
            </a:r>
            <a:endParaRPr lang="en-US" sz="3800" b="1" dirty="0" smtClean="0">
              <a:solidFill>
                <a:schemeClr val="bg1"/>
              </a:solidFill>
              <a:effectLst>
                <a:outerShdw blurRad="38100" dist="38100" dir="2700000" algn="tl">
                  <a:schemeClr val="tx1"/>
                </a:outerShdw>
              </a:effectLst>
            </a:endParaRP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400"/>
              </a:spcAft>
              <a:buClr>
                <a:srgbClr val="82A5D0"/>
              </a:buClr>
              <a:buSzPct val="100000"/>
            </a:pPr>
            <a:r>
              <a:rPr lang="en-US" sz="3800" b="1" dirty="0" smtClean="0">
                <a:solidFill>
                  <a:srgbClr val="FFFF66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Purpose</a:t>
            </a:r>
            <a:r>
              <a:rPr lang="en-US" sz="345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—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800"/>
              </a:spcAft>
              <a:buClr>
                <a:srgbClr val="82A5D0"/>
              </a:buClr>
              <a:buSzPct val="100000"/>
              <a:buNone/>
            </a:pPr>
            <a:r>
              <a:rPr lang="en-US" sz="36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Acts </a:t>
            </a:r>
            <a:r>
              <a:rPr lang="en-US" sz="36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1:4-5,8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 </a:t>
            </a:r>
            <a:r>
              <a:rPr lang="en-US" sz="36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4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…He 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gave them this command: “</a:t>
            </a:r>
            <a:r>
              <a:rPr lang="en-US" sz="3600" b="1" dirty="0">
                <a:solidFill>
                  <a:srgbClr val="82A5D0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Do not leave 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Jerusalem, </a:t>
            </a:r>
            <a:r>
              <a:rPr lang="en-US" sz="3600" b="1" dirty="0">
                <a:solidFill>
                  <a:srgbClr val="82A5D0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but wait for the gift my Father promised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, which you have heard me speak about. </a:t>
            </a:r>
            <a:r>
              <a:rPr lang="en-US" sz="36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5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 For John baptized with water, but in a few days </a:t>
            </a:r>
            <a:r>
              <a:rPr lang="en-US" sz="3600" b="1" dirty="0">
                <a:solidFill>
                  <a:srgbClr val="82A5D0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you will be baptized with the Holy Spirit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.” </a:t>
            </a:r>
            <a:r>
              <a:rPr lang="en-US" sz="36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8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 But </a:t>
            </a:r>
            <a:r>
              <a:rPr lang="en-US" sz="3600" b="1" dirty="0">
                <a:solidFill>
                  <a:srgbClr val="82A5D0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you will receive power 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when the Holy Spirit comes on you; and </a:t>
            </a:r>
            <a:r>
              <a:rPr lang="en-US" sz="3600" b="1" dirty="0">
                <a:solidFill>
                  <a:srgbClr val="82A5D0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you will be my witnesses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 in Jerusalem, and in all Judea and Samaria, and to the ends of the earth.”</a:t>
            </a:r>
            <a:endParaRPr lang="en-US" sz="3600" b="1" u="sng" dirty="0">
              <a:solidFill>
                <a:schemeClr val="bg1"/>
              </a:solidFill>
              <a:effectLst>
                <a:outerShdw blurRad="38100" dist="38100" dir="2700000" algn="tl">
                  <a:schemeClr val="tx1"/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228600"/>
            <a:ext cx="2432732" cy="168947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133600" y="0"/>
            <a:ext cx="0" cy="914400"/>
          </a:xfrm>
          <a:prstGeom prst="line">
            <a:avLst/>
          </a:prstGeom>
          <a:ln w="28575">
            <a:solidFill>
              <a:srgbClr val="D1C9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04132" y="152400"/>
            <a:ext cx="6711268" cy="9144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40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Baptism of the Holy Spirit</a:t>
            </a:r>
            <a:endParaRPr lang="en-US" sz="4000" b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3408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763000" cy="5638800"/>
          </a:xfrm>
        </p:spPr>
        <p:txBody>
          <a:bodyPr numCol="1">
            <a:noAutofit/>
          </a:bodyPr>
          <a:lstStyle/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800"/>
              </a:spcAft>
              <a:buClr>
                <a:srgbClr val="82A5D0"/>
              </a:buClr>
              <a:buSzPct val="100000"/>
              <a:buNone/>
            </a:pPr>
            <a:r>
              <a:rPr lang="en-US" sz="38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Realizing why we lack: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800"/>
              </a:spcAft>
              <a:buClr>
                <a:srgbClr val="82A5D0"/>
              </a:buClr>
              <a:buSzPct val="100000"/>
            </a:pPr>
            <a:r>
              <a:rPr lang="en-US" sz="3800" b="1" dirty="0" smtClean="0">
                <a:solidFill>
                  <a:srgbClr val="FFFF66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Purpose</a:t>
            </a:r>
            <a:endParaRPr lang="en-US" sz="3800" b="1" dirty="0" smtClean="0">
              <a:solidFill>
                <a:srgbClr val="FFFF66"/>
              </a:solidFill>
              <a:effectLst>
                <a:outerShdw blurRad="38100" dist="38100" dir="2700000" algn="tl">
                  <a:schemeClr val="tx1"/>
                </a:outerShdw>
              </a:effectLst>
            </a:endParaRP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800"/>
              </a:spcAft>
              <a:buClr>
                <a:srgbClr val="82A5D0"/>
              </a:buClr>
              <a:buSzPct val="100000"/>
            </a:pPr>
            <a:r>
              <a:rPr lang="en-US" sz="3800" b="1" dirty="0" smtClean="0">
                <a:solidFill>
                  <a:srgbClr val="FFFF66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Must </a:t>
            </a:r>
            <a:r>
              <a:rPr lang="en-US" sz="3800" b="1" dirty="0">
                <a:solidFill>
                  <a:srgbClr val="FFFF66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be more than </a:t>
            </a:r>
            <a:r>
              <a:rPr lang="en-US" sz="3800" b="1" dirty="0" smtClean="0">
                <a:solidFill>
                  <a:srgbClr val="FFFF66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enshrined </a:t>
            </a:r>
            <a:r>
              <a:rPr lang="en-US" sz="3800" b="1" dirty="0">
                <a:solidFill>
                  <a:srgbClr val="FFFF66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doctrine </a:t>
            </a:r>
            <a:endParaRPr lang="en-US" sz="3800" b="1" dirty="0" smtClean="0">
              <a:solidFill>
                <a:srgbClr val="FFFF66"/>
              </a:solidFill>
              <a:effectLst>
                <a:outerShdw blurRad="38100" dist="38100" dir="2700000" algn="tl">
                  <a:schemeClr val="tx1"/>
                </a:outerShdw>
              </a:effectLst>
            </a:endParaRP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800"/>
              </a:spcAft>
              <a:buClr>
                <a:srgbClr val="82A5D0"/>
              </a:buClr>
              <a:buSzPct val="100000"/>
            </a:pPr>
            <a:r>
              <a:rPr lang="en-US" sz="3800" b="1" dirty="0" smtClean="0">
                <a:solidFill>
                  <a:srgbClr val="FFFF66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Often relegate </a:t>
            </a:r>
            <a:r>
              <a:rPr lang="en-US" sz="3800" b="1" dirty="0">
                <a:solidFill>
                  <a:srgbClr val="FFFF66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expression </a:t>
            </a:r>
            <a:r>
              <a:rPr lang="en-US" sz="3800" b="1" dirty="0" smtClean="0">
                <a:solidFill>
                  <a:srgbClr val="FFFF66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of gifts primarily </a:t>
            </a:r>
            <a:r>
              <a:rPr lang="en-US" sz="3800" b="1" dirty="0">
                <a:solidFill>
                  <a:srgbClr val="FFFF66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to </a:t>
            </a:r>
            <a:r>
              <a:rPr lang="en-US" sz="3800" b="1" dirty="0" smtClean="0">
                <a:solidFill>
                  <a:srgbClr val="FFFF66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manifestation </a:t>
            </a:r>
            <a:r>
              <a:rPr lang="en-US" sz="3800" b="1" dirty="0">
                <a:solidFill>
                  <a:srgbClr val="FFFF66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in </a:t>
            </a:r>
            <a:r>
              <a:rPr lang="en-US" sz="3800" b="1" dirty="0" smtClean="0">
                <a:solidFill>
                  <a:srgbClr val="FFFF66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services</a:t>
            </a:r>
            <a:endParaRPr lang="en-US" sz="3800" b="1" dirty="0" smtClean="0">
              <a:solidFill>
                <a:srgbClr val="FFFF66"/>
              </a:solidFill>
              <a:effectLst>
                <a:outerShdw blurRad="38100" dist="38100" dir="2700000" algn="tl">
                  <a:schemeClr val="tx1"/>
                </a:outerShdw>
              </a:effectLst>
            </a:endParaRP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800"/>
              </a:spcAft>
              <a:buClr>
                <a:srgbClr val="82A5D0"/>
              </a:buClr>
              <a:buSzPct val="100000"/>
            </a:pPr>
            <a:r>
              <a:rPr lang="en-US" sz="3800" b="1" dirty="0" smtClean="0">
                <a:solidFill>
                  <a:srgbClr val="FFFF66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Making it happen ourselves never </a:t>
            </a:r>
            <a:r>
              <a:rPr lang="en-US" sz="3800" b="1" dirty="0">
                <a:solidFill>
                  <a:srgbClr val="FFFF66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produces spiritual </a:t>
            </a:r>
            <a:r>
              <a:rPr lang="en-US" sz="3800" b="1" dirty="0" smtClean="0">
                <a:solidFill>
                  <a:srgbClr val="FFFF66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results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800"/>
              </a:spcAft>
              <a:buClr>
                <a:srgbClr val="82A5D0"/>
              </a:buClr>
              <a:buSzPct val="100000"/>
            </a:pPr>
            <a:r>
              <a:rPr lang="en-US" sz="3800" b="1" dirty="0" smtClean="0">
                <a:solidFill>
                  <a:srgbClr val="FFFF66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It </a:t>
            </a:r>
            <a:r>
              <a:rPr lang="en-US" sz="3800" b="1" dirty="0">
                <a:solidFill>
                  <a:srgbClr val="FFFF66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is a </a:t>
            </a:r>
            <a:r>
              <a:rPr lang="en-US" sz="3800" b="1" dirty="0" smtClean="0">
                <a:solidFill>
                  <a:srgbClr val="FFFF66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continual need, </a:t>
            </a:r>
            <a:r>
              <a:rPr lang="en-US" sz="3800" b="1" dirty="0">
                <a:solidFill>
                  <a:srgbClr val="FFFF66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not just an </a:t>
            </a:r>
            <a:r>
              <a:rPr lang="en-US" sz="3800" b="1" dirty="0" smtClean="0">
                <a:solidFill>
                  <a:srgbClr val="FFFF66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event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800"/>
              </a:spcAft>
              <a:buClr>
                <a:srgbClr val="82A5D0"/>
              </a:buClr>
              <a:buSzPct val="100000"/>
            </a:pPr>
            <a:r>
              <a:rPr lang="en-US" sz="3800" b="1" dirty="0" smtClean="0">
                <a:solidFill>
                  <a:srgbClr val="FFFF66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Appears </a:t>
            </a:r>
            <a:r>
              <a:rPr lang="en-US" sz="3800" b="1" dirty="0">
                <a:solidFill>
                  <a:srgbClr val="FFFF66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to be the normative experience for a believer in the New Testament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800"/>
              </a:spcAft>
              <a:buClr>
                <a:srgbClr val="82A5D0"/>
              </a:buClr>
              <a:buSzPct val="100000"/>
            </a:pPr>
            <a:endParaRPr lang="en-US" sz="3800" b="1" dirty="0">
              <a:solidFill>
                <a:srgbClr val="FFFF66"/>
              </a:solidFill>
              <a:effectLst>
                <a:outerShdw blurRad="38100" dist="38100" dir="2700000" algn="tl">
                  <a:schemeClr val="tx1"/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228600"/>
            <a:ext cx="2432732" cy="168947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133600" y="0"/>
            <a:ext cx="0" cy="914400"/>
          </a:xfrm>
          <a:prstGeom prst="line">
            <a:avLst/>
          </a:prstGeom>
          <a:ln w="28575">
            <a:solidFill>
              <a:srgbClr val="D1C9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04132" y="152400"/>
            <a:ext cx="6711268" cy="9144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40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Baptism of the Holy Spirit</a:t>
            </a:r>
            <a:endParaRPr lang="en-US" sz="4000" b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699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5638800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80000"/>
              </a:lnSpc>
              <a:spcBef>
                <a:spcPts val="0"/>
              </a:spcBef>
              <a:spcAft>
                <a:spcPts val="1800"/>
              </a:spcAft>
              <a:buSzPct val="100000"/>
              <a:buNone/>
            </a:pPr>
            <a:r>
              <a:rPr lang="en-US" sz="6000" b="1" dirty="0" smtClean="0">
                <a:solidFill>
                  <a:srgbClr val="82A5D0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Acts 19:1-22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82A5D0"/>
              </a:buClr>
              <a:buSzPct val="100000"/>
            </a:pPr>
            <a:r>
              <a:rPr lang="en-US" sz="37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The </a:t>
            </a:r>
            <a:r>
              <a:rPr lang="en-US" sz="37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baptism in the Holy Spirit is significant additional power for life and ministry given by God </a:t>
            </a:r>
            <a:r>
              <a:rPr lang="en-US" sz="3700" b="1" dirty="0">
                <a:solidFill>
                  <a:srgbClr val="FFFF66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subsequent</a:t>
            </a:r>
            <a:r>
              <a:rPr lang="en-US" sz="37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 to </a:t>
            </a:r>
            <a:r>
              <a:rPr lang="en-US" sz="37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salvation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rgbClr val="82A5D0"/>
              </a:buClr>
              <a:buSzPct val="100000"/>
            </a:pPr>
            <a:r>
              <a:rPr lang="en-US" sz="37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They lacked something that was </a:t>
            </a:r>
            <a:r>
              <a:rPr lang="en-US" sz="3700" b="1" dirty="0">
                <a:solidFill>
                  <a:srgbClr val="FFFF66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available</a:t>
            </a:r>
            <a:r>
              <a:rPr lang="en-US" sz="37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 to </a:t>
            </a:r>
            <a:r>
              <a:rPr lang="en-US" sz="37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them</a:t>
            </a:r>
            <a:endParaRPr lang="en-US" sz="3700" b="1" dirty="0" smtClean="0">
              <a:solidFill>
                <a:schemeClr val="bg1"/>
              </a:solidFill>
              <a:effectLst>
                <a:outerShdw blurRad="38100" dist="38100" dir="2700000" algn="tl">
                  <a:schemeClr val="tx1"/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228600"/>
            <a:ext cx="2432732" cy="168947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133600" y="0"/>
            <a:ext cx="0" cy="914400"/>
          </a:xfrm>
          <a:prstGeom prst="line">
            <a:avLst/>
          </a:prstGeom>
          <a:ln w="28575">
            <a:solidFill>
              <a:srgbClr val="D1C9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04132" y="152400"/>
            <a:ext cx="6711268" cy="9144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Holy Spirit Experience</a:t>
            </a:r>
          </a:p>
        </p:txBody>
      </p:sp>
    </p:spTree>
    <p:extLst>
      <p:ext uri="{BB962C8B-B14F-4D97-AF65-F5344CB8AC3E}">
        <p14:creationId xmlns:p14="http://schemas.microsoft.com/office/powerpoint/2010/main" val="106750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915400" cy="5638800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80000"/>
              </a:lnSpc>
              <a:spcBef>
                <a:spcPts val="0"/>
              </a:spcBef>
              <a:spcAft>
                <a:spcPts val="1800"/>
              </a:spcAft>
              <a:buSzPct val="100000"/>
              <a:buNone/>
            </a:pPr>
            <a:r>
              <a:rPr lang="en-US" sz="6000" b="1" dirty="0" smtClean="0">
                <a:solidFill>
                  <a:srgbClr val="82A5D0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Acts 19:1-22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82A5D0"/>
              </a:buClr>
              <a:buSzPct val="100000"/>
            </a:pPr>
            <a:r>
              <a:rPr lang="en-US" sz="37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It wasn’t just a one-time experience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82A5D0"/>
              </a:buClr>
              <a:buSzPct val="100000"/>
            </a:pPr>
            <a:r>
              <a:rPr lang="en-US" sz="3700" b="1" u="sng" dirty="0">
                <a:solidFill>
                  <a:srgbClr val="82A5D0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Ephesians 5:18</a:t>
            </a:r>
            <a:r>
              <a:rPr lang="en-US" sz="3700" b="1" dirty="0">
                <a:solidFill>
                  <a:srgbClr val="82A5D0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 </a:t>
            </a:r>
            <a:r>
              <a:rPr lang="en-US" sz="37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Do not get drunk on wine, which leads to debauchery. Instead, </a:t>
            </a:r>
            <a:r>
              <a:rPr lang="en-US" sz="3700" b="1" dirty="0">
                <a:solidFill>
                  <a:srgbClr val="FFFF66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be filled</a:t>
            </a:r>
            <a:r>
              <a:rPr lang="en-US" sz="37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 with the Spirit.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82A5D0"/>
              </a:buClr>
              <a:buSzPct val="100000"/>
            </a:pPr>
            <a:r>
              <a:rPr lang="en-US" sz="33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 </a:t>
            </a:r>
            <a:r>
              <a:rPr lang="en-US" sz="37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Present tense of the verb in Greek means: “</a:t>
            </a:r>
            <a:r>
              <a:rPr lang="en-US" sz="3700" b="1" dirty="0">
                <a:solidFill>
                  <a:srgbClr val="FFFF66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Keep on being </a:t>
            </a:r>
            <a:r>
              <a:rPr lang="en-US" sz="37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filled with the Spirit.”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Clr>
                <a:srgbClr val="82A5D0"/>
              </a:buClr>
              <a:buSzPct val="100000"/>
            </a:pPr>
            <a:endParaRPr lang="en-US" sz="3400" b="1" dirty="0">
              <a:solidFill>
                <a:schemeClr val="bg1"/>
              </a:solidFill>
              <a:effectLst>
                <a:outerShdw blurRad="38100" dist="38100" dir="2700000" algn="tl">
                  <a:schemeClr val="tx1"/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228600"/>
            <a:ext cx="2432732" cy="168947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133600" y="0"/>
            <a:ext cx="0" cy="914400"/>
          </a:xfrm>
          <a:prstGeom prst="line">
            <a:avLst/>
          </a:prstGeom>
          <a:ln w="28575">
            <a:solidFill>
              <a:srgbClr val="D1C9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04132" y="152400"/>
            <a:ext cx="6711268" cy="9144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Holy Spirit Experience</a:t>
            </a:r>
          </a:p>
        </p:txBody>
      </p:sp>
    </p:spTree>
    <p:extLst>
      <p:ext uri="{BB962C8B-B14F-4D97-AF65-F5344CB8AC3E}">
        <p14:creationId xmlns:p14="http://schemas.microsoft.com/office/powerpoint/2010/main" val="30884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915400" cy="5638800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80000"/>
              </a:lnSpc>
              <a:spcBef>
                <a:spcPts val="0"/>
              </a:spcBef>
              <a:spcAft>
                <a:spcPts val="1800"/>
              </a:spcAft>
              <a:buSzPct val="100000"/>
              <a:buNone/>
            </a:pPr>
            <a:r>
              <a:rPr lang="en-US" sz="6000" b="1" dirty="0" smtClean="0">
                <a:solidFill>
                  <a:srgbClr val="82A5D0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Acts 19:1-22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82A5D0"/>
              </a:buClr>
              <a:buSzPct val="100000"/>
            </a:pPr>
            <a:r>
              <a:rPr lang="en-US" sz="37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It is not learned behavior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Clr>
                <a:srgbClr val="82A5D0"/>
              </a:buClr>
              <a:buSzPct val="100000"/>
            </a:pPr>
            <a:r>
              <a:rPr lang="en-US" sz="3400" b="1" u="sng" dirty="0">
                <a:solidFill>
                  <a:srgbClr val="82A5D0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Leviticus 9:24, 10:1</a:t>
            </a:r>
            <a:r>
              <a:rPr lang="en-US" sz="3400" b="1" dirty="0">
                <a:solidFill>
                  <a:srgbClr val="82A5D0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  </a:t>
            </a:r>
            <a:r>
              <a:rPr lang="en-US" sz="34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24</a:t>
            </a:r>
            <a:r>
              <a:rPr lang="en-US" sz="34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 </a:t>
            </a:r>
            <a:r>
              <a:rPr lang="en-US" sz="3400" b="1" dirty="0">
                <a:solidFill>
                  <a:srgbClr val="FFFF66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Fire came out from the presence of the LORD</a:t>
            </a:r>
            <a:r>
              <a:rPr lang="en-US" sz="34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 and consumed the burnt offering and the fat portions on the altar. And when all the people saw it, they shouted for joy and fell facedown. </a:t>
            </a:r>
            <a:r>
              <a:rPr lang="en-US" sz="34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1</a:t>
            </a:r>
            <a:r>
              <a:rPr lang="en-US" sz="34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 Aaron's sons </a:t>
            </a:r>
            <a:r>
              <a:rPr lang="en-US" sz="3400" b="1" dirty="0" err="1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Nadab</a:t>
            </a:r>
            <a:r>
              <a:rPr lang="en-US" sz="34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 and </a:t>
            </a:r>
            <a:r>
              <a:rPr lang="en-US" sz="3400" b="1" dirty="0" err="1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Abihu</a:t>
            </a:r>
            <a:r>
              <a:rPr lang="en-US" sz="34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 took their censers, put fire in them and added incense; and </a:t>
            </a:r>
            <a:r>
              <a:rPr lang="en-US" sz="3400" b="1" dirty="0">
                <a:solidFill>
                  <a:srgbClr val="FFFF66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they offered </a:t>
            </a:r>
            <a:r>
              <a:rPr lang="en-US" sz="3400" b="1" dirty="0" smtClean="0">
                <a:solidFill>
                  <a:srgbClr val="FFFF66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unauthorized (‘</a:t>
            </a:r>
            <a:r>
              <a:rPr lang="en-US" sz="3400" b="1" i="1" dirty="0" smtClean="0">
                <a:solidFill>
                  <a:srgbClr val="FFFF66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common</a:t>
            </a:r>
            <a:r>
              <a:rPr lang="en-US" sz="3400" b="1" dirty="0" smtClean="0">
                <a:solidFill>
                  <a:srgbClr val="FFFF66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,’ or</a:t>
            </a:r>
            <a:r>
              <a:rPr lang="en-US" sz="3400" b="1" i="1" dirty="0" smtClean="0">
                <a:solidFill>
                  <a:srgbClr val="FFFF66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 </a:t>
            </a:r>
            <a:r>
              <a:rPr lang="en-US" sz="3400" b="1" dirty="0" smtClean="0">
                <a:solidFill>
                  <a:srgbClr val="FFFF66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‘</a:t>
            </a:r>
            <a:r>
              <a:rPr lang="en-US" sz="3400" b="1" i="1" dirty="0" smtClean="0">
                <a:solidFill>
                  <a:srgbClr val="FFFF66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strange</a:t>
            </a:r>
            <a:r>
              <a:rPr lang="en-US" sz="3400" b="1" dirty="0" smtClean="0">
                <a:solidFill>
                  <a:srgbClr val="FFFF66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’) </a:t>
            </a:r>
            <a:r>
              <a:rPr lang="en-US" sz="3400" b="1" dirty="0">
                <a:solidFill>
                  <a:srgbClr val="FFFF66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fire before the LORD</a:t>
            </a:r>
            <a:r>
              <a:rPr lang="en-US" sz="34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, contrary to his command.</a:t>
            </a:r>
            <a:endParaRPr lang="en-US" sz="3400" b="1" dirty="0" smtClean="0">
              <a:solidFill>
                <a:schemeClr val="bg1"/>
              </a:solidFill>
              <a:effectLst>
                <a:outerShdw blurRad="38100" dist="38100" dir="2700000" algn="tl">
                  <a:schemeClr val="tx1"/>
                </a:outerShdw>
              </a:effectLst>
            </a:endParaRP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Clr>
                <a:srgbClr val="82A5D0"/>
              </a:buClr>
              <a:buSzPct val="100000"/>
            </a:pPr>
            <a:endParaRPr lang="en-US" sz="3400" b="1" dirty="0">
              <a:solidFill>
                <a:schemeClr val="bg1"/>
              </a:solidFill>
              <a:effectLst>
                <a:outerShdw blurRad="38100" dist="38100" dir="2700000" algn="tl">
                  <a:schemeClr val="tx1"/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228600"/>
            <a:ext cx="2432732" cy="168947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133600" y="0"/>
            <a:ext cx="0" cy="914400"/>
          </a:xfrm>
          <a:prstGeom prst="line">
            <a:avLst/>
          </a:prstGeom>
          <a:ln w="28575">
            <a:solidFill>
              <a:srgbClr val="D1C9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04132" y="152400"/>
            <a:ext cx="6711268" cy="9144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Holy Spirit Experience</a:t>
            </a:r>
          </a:p>
        </p:txBody>
      </p:sp>
    </p:spTree>
    <p:extLst>
      <p:ext uri="{BB962C8B-B14F-4D97-AF65-F5344CB8AC3E}">
        <p14:creationId xmlns:p14="http://schemas.microsoft.com/office/powerpoint/2010/main" val="378394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915400" cy="5638800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80000"/>
              </a:lnSpc>
              <a:spcBef>
                <a:spcPts val="0"/>
              </a:spcBef>
              <a:spcAft>
                <a:spcPts val="1800"/>
              </a:spcAft>
              <a:buSzPct val="100000"/>
              <a:buNone/>
            </a:pPr>
            <a:r>
              <a:rPr lang="en-US" sz="6000" b="1" dirty="0" smtClean="0">
                <a:solidFill>
                  <a:srgbClr val="82A5D0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Acts 19:1-22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rgbClr val="82A5D0"/>
              </a:buClr>
              <a:buSzPct val="100000"/>
            </a:pPr>
            <a:r>
              <a:rPr lang="en-US" sz="37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The proof is in the pudding (evidence)</a:t>
            </a:r>
            <a:endParaRPr lang="en-US" sz="3700" b="1" dirty="0" smtClean="0">
              <a:solidFill>
                <a:schemeClr val="bg1"/>
              </a:solidFill>
              <a:effectLst>
                <a:outerShdw blurRad="38100" dist="38100" dir="2700000" algn="tl">
                  <a:schemeClr val="tx1"/>
                </a:outerShdw>
              </a:effectLst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82A5D0"/>
              </a:buClr>
              <a:buSzPct val="100000"/>
            </a:pPr>
            <a:r>
              <a:rPr lang="en-US" sz="37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Often-quoted incorrect variation of:</a:t>
            </a:r>
            <a:br>
              <a:rPr lang="en-US" sz="37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</a:br>
            <a:r>
              <a:rPr lang="en-US" sz="3700" b="1" dirty="0" smtClean="0">
                <a:solidFill>
                  <a:srgbClr val="FFFF66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‘the </a:t>
            </a:r>
            <a:r>
              <a:rPr lang="en-US" sz="3700" b="1" dirty="0">
                <a:solidFill>
                  <a:srgbClr val="FFFF66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proof of the pudding is in the </a:t>
            </a:r>
            <a:r>
              <a:rPr lang="en-US" sz="3700" b="1" dirty="0" smtClean="0">
                <a:solidFill>
                  <a:srgbClr val="FFFF66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eating’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rgbClr val="82A5D0"/>
              </a:buClr>
              <a:buSzPct val="100000"/>
            </a:pPr>
            <a:r>
              <a:rPr lang="en-US" sz="4200" b="1" dirty="0" smtClean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“I want that!”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82A5D0"/>
              </a:buClr>
              <a:buSzPct val="100000"/>
            </a:pPr>
            <a:r>
              <a:rPr lang="en-US" sz="4200" b="1" dirty="0">
                <a:solidFill>
                  <a:schemeClr val="bg1"/>
                </a:solidFill>
                <a:effectLst>
                  <a:outerShdw blurRad="38100" dist="38100" dir="2700000" algn="tl">
                    <a:schemeClr val="tx1"/>
                  </a:outerShdw>
                </a:effectLst>
              </a:rPr>
              <a:t>When you are hungry, you want to eat it yourself!</a:t>
            </a:r>
            <a:endParaRPr lang="en-US" sz="4200" b="1" dirty="0">
              <a:solidFill>
                <a:schemeClr val="bg1"/>
              </a:solidFill>
              <a:effectLst>
                <a:outerShdw blurRad="38100" dist="38100" dir="2700000" algn="tl">
                  <a:schemeClr val="tx1"/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228600"/>
            <a:ext cx="2432732" cy="168947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133600" y="0"/>
            <a:ext cx="0" cy="914400"/>
          </a:xfrm>
          <a:prstGeom prst="line">
            <a:avLst/>
          </a:prstGeom>
          <a:ln w="28575">
            <a:solidFill>
              <a:srgbClr val="D1C9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04132" y="152400"/>
            <a:ext cx="6711268" cy="9144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Holy Spirit Experience</a:t>
            </a:r>
          </a:p>
        </p:txBody>
      </p:sp>
    </p:spTree>
    <p:extLst>
      <p:ext uri="{BB962C8B-B14F-4D97-AF65-F5344CB8AC3E}">
        <p14:creationId xmlns:p14="http://schemas.microsoft.com/office/powerpoint/2010/main" val="44420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30781</TotalTime>
  <Words>378</Words>
  <Application>Microsoft Office PowerPoint</Application>
  <PresentationFormat>On-screen Show (4:3)</PresentationFormat>
  <Paragraphs>39</Paragraphs>
  <Slides>9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The Holy Spirit Experience</vt:lpstr>
      <vt:lpstr>The Baptism of the Holy Spirit</vt:lpstr>
      <vt:lpstr>The Baptism of the Holy Spirit</vt:lpstr>
      <vt:lpstr>The Holy Spirit Experience</vt:lpstr>
      <vt:lpstr>The Holy Spirit Experience</vt:lpstr>
      <vt:lpstr>The Holy Spirit Experience</vt:lpstr>
      <vt:lpstr>The Holy Spirit Experience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Constantly in Prayer</dc:title>
  <dc:creator>Shawn McCracken</dc:creator>
  <cp:lastModifiedBy>Shawn</cp:lastModifiedBy>
  <cp:revision>419</cp:revision>
  <dcterms:created xsi:type="dcterms:W3CDTF">2013-08-10T13:23:42Z</dcterms:created>
  <dcterms:modified xsi:type="dcterms:W3CDTF">2014-08-17T10:36:58Z</dcterms:modified>
</cp:coreProperties>
</file>