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0" r:id="rId2"/>
    <p:sldId id="301" r:id="rId3"/>
    <p:sldId id="256" r:id="rId4"/>
    <p:sldId id="257" r:id="rId5"/>
    <p:sldId id="299" r:id="rId6"/>
    <p:sldId id="300" r:id="rId7"/>
    <p:sldId id="298" r:id="rId8"/>
    <p:sldId id="289" r:id="rId9"/>
    <p:sldId id="288" r:id="rId10"/>
    <p:sldId id="295" r:id="rId11"/>
    <p:sldId id="296" r:id="rId12"/>
    <p:sldId id="297" r:id="rId13"/>
    <p:sldId id="290" r:id="rId14"/>
    <p:sldId id="291" r:id="rId15"/>
    <p:sldId id="292" r:id="rId16"/>
    <p:sldId id="293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574" autoAdjust="0"/>
  </p:normalViewPr>
  <p:slideViewPr>
    <p:cSldViewPr>
      <p:cViewPr>
        <p:scale>
          <a:sx n="70" d="100"/>
          <a:sy n="70" d="100"/>
        </p:scale>
        <p:origin x="-2814" y="-9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8E729-7344-478B-B486-6299EC3397FD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71882-E067-4B21-A8E0-487666638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452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2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C71882-E067-4B21-A8E0-4876666381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7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5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98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8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76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33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8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27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5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36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2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44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8EF39-5C09-46CF-9F98-681C6D6F37D3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809BD-2737-4635-A5DA-7ACF5AD0F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7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212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What is Gossip?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533400" y="1143000"/>
            <a:ext cx="8305800" cy="55626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3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Morsels of Gossip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3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Innuendo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-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subtle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insinuations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that can </a:t>
            </a:r>
            <a:r>
              <a:rPr lang="en-US" sz="4300" b="1" dirty="0">
                <a:solidFill>
                  <a:schemeClr val="bg1"/>
                </a:solidFill>
                <a:latin typeface="Calibri" panose="020F0502020204030204" pitchFamily="34" charset="0"/>
              </a:rPr>
              <a:t>mislead others into thinking wrong 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thoughts or to jump to wrong conclusions </a:t>
            </a:r>
          </a:p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0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26:20</a:t>
            </a:r>
            <a:endParaRPr lang="en-US" sz="40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Without 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wood a fire goes out;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</a:t>
            </a:r>
            <a:r>
              <a:rPr lang="en-US" sz="40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without gossip </a:t>
            </a:r>
            <a:r>
              <a:rPr lang="en-US" sz="4000" b="1" i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(or where there </a:t>
            </a:r>
            <a:br>
              <a:rPr lang="en-US" sz="4000" b="1" i="1" dirty="0" smtClean="0">
                <a:solidFill>
                  <a:srgbClr val="FFCC00"/>
                </a:solidFill>
                <a:latin typeface="Calibri" panose="020F0502020204030204" pitchFamily="34" charset="0"/>
              </a:rPr>
            </a:br>
            <a:r>
              <a:rPr lang="en-US" sz="4000" b="1" i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    is no whisperer)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 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quarrel dies down.</a:t>
            </a:r>
          </a:p>
        </p:txBody>
      </p:sp>
    </p:spTree>
    <p:extLst>
      <p:ext uri="{BB962C8B-B14F-4D97-AF65-F5344CB8AC3E}">
        <p14:creationId xmlns:p14="http://schemas.microsoft.com/office/powerpoint/2010/main" val="226274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What is Gossip?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533400" y="1143000"/>
            <a:ext cx="8305800" cy="55626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300" b="1" u="sng" dirty="0">
                <a:solidFill>
                  <a:schemeClr val="bg1"/>
                </a:solidFill>
                <a:latin typeface="Calibri" panose="020F0502020204030204" pitchFamily="34" charset="0"/>
              </a:rPr>
              <a:t>Morsels of Gossip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3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Mocking</a:t>
            </a:r>
            <a:r>
              <a:rPr lang="en-US" sz="43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- to ridicule, criticize, or scorn someone or something. Many times to make yourself, your performance or group look better to others</a:t>
            </a:r>
          </a:p>
          <a:p>
            <a:pPr marL="0" indent="0" algn="r">
              <a:lnSpc>
                <a:spcPct val="60000"/>
              </a:lnSpc>
              <a:spcBef>
                <a:spcPts val="0"/>
              </a:spcBef>
              <a:buNone/>
            </a:pPr>
            <a:r>
              <a:rPr lang="en-US" sz="40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21:24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3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(NLT)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Mockers are </a:t>
            </a:r>
            <a:r>
              <a:rPr lang="en-US" sz="40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proud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and </a:t>
            </a:r>
            <a:b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</a:t>
            </a:r>
            <a:r>
              <a:rPr lang="en-US" sz="40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haughty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; they 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act with boundless </a:t>
            </a:r>
            <a:r>
              <a:rPr lang="en-US" sz="4000" b="1" dirty="0">
                <a:solidFill>
                  <a:srgbClr val="FFCC00"/>
                </a:solidFill>
                <a:latin typeface="Calibri" panose="020F0502020204030204" pitchFamily="34" charset="0"/>
              </a:rPr>
              <a:t>arrogance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257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What is Gossip?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533400" y="1143000"/>
            <a:ext cx="8305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15:12</a:t>
            </a:r>
            <a:endParaRPr lang="en-US" sz="45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>
                <a:solidFill>
                  <a:srgbClr val="FFCC00"/>
                </a:solidFill>
                <a:latin typeface="Calibri" panose="020F0502020204030204" pitchFamily="34" charset="0"/>
              </a:rPr>
              <a:t>Mockers resent correction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, so they avoid the wise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</a:t>
            </a: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Psalms 1:1</a:t>
            </a:r>
          </a:p>
          <a:p>
            <a:pPr marL="0" indent="0" algn="r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Blessed is the man who does not walk in the counsel of the wicked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or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stand in the way of sinners or </a:t>
            </a:r>
            <a:r>
              <a:rPr lang="en-US" sz="4500" b="1" dirty="0">
                <a:solidFill>
                  <a:srgbClr val="FFCC00"/>
                </a:solidFill>
                <a:latin typeface="Calibri" panose="020F0502020204030204" pitchFamily="34" charset="0"/>
              </a:rPr>
              <a:t>sit in the seat of mockers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629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Gossip is damaging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3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16:27-28</a:t>
            </a:r>
            <a:endParaRPr lang="en-US" sz="38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3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27</a:t>
            </a: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 A scoundrel plots evil, and </a:t>
            </a:r>
            <a:r>
              <a:rPr lang="en-US" sz="3800" b="1" dirty="0">
                <a:solidFill>
                  <a:srgbClr val="FFCC00"/>
                </a:solidFill>
                <a:latin typeface="Calibri" panose="020F0502020204030204" pitchFamily="34" charset="0"/>
              </a:rPr>
              <a:t>his speech is like a scorching fire.</a:t>
            </a: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3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28</a:t>
            </a: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 A perverse man stirs up </a:t>
            </a:r>
            <a:r>
              <a:rPr lang="en-US" sz="3800" b="1" dirty="0">
                <a:solidFill>
                  <a:srgbClr val="FFCC00"/>
                </a:solidFill>
                <a:latin typeface="Calibri" panose="020F0502020204030204" pitchFamily="34" charset="0"/>
              </a:rPr>
              <a:t>dissension</a:t>
            </a: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, and a gossip </a:t>
            </a:r>
            <a:r>
              <a:rPr lang="en-US" sz="3800" b="1" dirty="0">
                <a:solidFill>
                  <a:srgbClr val="FFCC00"/>
                </a:solidFill>
                <a:latin typeface="Calibri" panose="020F0502020204030204" pitchFamily="34" charset="0"/>
              </a:rPr>
              <a:t>separates</a:t>
            </a: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 close friends.</a:t>
            </a:r>
            <a:r>
              <a:rPr lang="en-US" sz="3800" b="1" dirty="0">
                <a:solidFill>
                  <a:srgbClr val="FFCC00"/>
                </a:solidFill>
                <a:latin typeface="Calibri" panose="020F0502020204030204" pitchFamily="34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</a:t>
            </a:r>
          </a:p>
          <a:p>
            <a:pPr marL="0" indent="0">
              <a:lnSpc>
                <a:spcPct val="75000"/>
              </a:lnSpc>
              <a:spcBef>
                <a:spcPts val="0"/>
              </a:spcBef>
              <a:buNone/>
            </a:pP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</a:t>
            </a:r>
            <a:r>
              <a:rPr lang="en-US" sz="38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25:9-10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   </a:t>
            </a:r>
            <a:r>
              <a:rPr lang="en-US" sz="3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9</a:t>
            </a: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 If you argue your case with a neighbor, </a:t>
            </a:r>
            <a: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do </a:t>
            </a: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not betray another man's </a:t>
            </a:r>
            <a: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confidence</a:t>
            </a: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, </a:t>
            </a:r>
            <a:r>
              <a:rPr lang="en-US" sz="38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10</a:t>
            </a: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 or he who hears it </a:t>
            </a:r>
            <a: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3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may </a:t>
            </a: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shame you and you will </a:t>
            </a:r>
            <a:r>
              <a:rPr lang="en-US" sz="3800" b="1" dirty="0">
                <a:solidFill>
                  <a:srgbClr val="FFCC00"/>
                </a:solidFill>
                <a:latin typeface="Calibri" panose="020F0502020204030204" pitchFamily="34" charset="0"/>
              </a:rPr>
              <a:t>never lose your bad reputation</a:t>
            </a:r>
            <a:r>
              <a:rPr lang="en-US" sz="3800" b="1" dirty="0">
                <a:solidFill>
                  <a:schemeClr val="bg1"/>
                </a:solidFill>
                <a:latin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4794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So what do we do about it?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1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20:19</a:t>
            </a:r>
            <a:endParaRPr lang="en-US" sz="41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100" b="1" dirty="0">
                <a:solidFill>
                  <a:schemeClr val="bg1"/>
                </a:solidFill>
                <a:latin typeface="Calibri" panose="020F0502020204030204" pitchFamily="34" charset="0"/>
              </a:rPr>
              <a:t>A gossip betrays a confidence; so </a:t>
            </a:r>
            <a:r>
              <a:rPr lang="en-US" sz="4100" b="1" dirty="0">
                <a:solidFill>
                  <a:srgbClr val="FFCC00"/>
                </a:solidFill>
                <a:latin typeface="Calibri" panose="020F0502020204030204" pitchFamily="34" charset="0"/>
              </a:rPr>
              <a:t>avoid a man who talks too much.</a:t>
            </a:r>
            <a: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        </a:t>
            </a:r>
          </a:p>
          <a:p>
            <a:pPr marL="0" indent="0">
              <a:lnSpc>
                <a:spcPct val="75000"/>
              </a:lnSpc>
              <a:spcBef>
                <a:spcPts val="2400"/>
              </a:spcBef>
              <a:buNone/>
            </a:pPr>
            <a:r>
              <a:rPr lang="en-US" sz="41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1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</a:t>
            </a:r>
            <a:r>
              <a:rPr lang="en-US" sz="41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24:28-29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100" b="1" dirty="0">
                <a:solidFill>
                  <a:schemeClr val="bg1"/>
                </a:solidFill>
                <a:latin typeface="Calibri" panose="020F0502020204030204" pitchFamily="34" charset="0"/>
              </a:rPr>
              <a:t>   </a:t>
            </a:r>
            <a:r>
              <a:rPr lang="en-US" sz="41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28</a:t>
            </a:r>
            <a:r>
              <a:rPr lang="en-US" sz="41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100" b="1" dirty="0">
                <a:solidFill>
                  <a:srgbClr val="FFCC00"/>
                </a:solidFill>
                <a:latin typeface="Calibri" panose="020F0502020204030204" pitchFamily="34" charset="0"/>
              </a:rPr>
              <a:t>Do not testify against your neighbor without cause, or use your </a:t>
            </a:r>
            <a: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/>
            </a:r>
            <a:b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</a:br>
            <a: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             lips </a:t>
            </a:r>
            <a:r>
              <a:rPr lang="en-US" sz="4100" b="1" dirty="0">
                <a:solidFill>
                  <a:srgbClr val="FFCC00"/>
                </a:solidFill>
                <a:latin typeface="Calibri" panose="020F0502020204030204" pitchFamily="34" charset="0"/>
              </a:rPr>
              <a:t>to </a:t>
            </a:r>
            <a: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deceive</a:t>
            </a:r>
            <a:r>
              <a:rPr lang="en-US" sz="4100" b="1" dirty="0">
                <a:solidFill>
                  <a:srgbClr val="FFCC00"/>
                </a:solidFill>
                <a:latin typeface="Calibri" panose="020F0502020204030204" pitchFamily="34" charset="0"/>
              </a:rPr>
              <a:t>.</a:t>
            </a:r>
            <a:r>
              <a:rPr lang="en-US" sz="41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1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29</a:t>
            </a:r>
            <a:r>
              <a:rPr lang="en-US" sz="41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100" b="1" dirty="0">
                <a:solidFill>
                  <a:srgbClr val="FFCC00"/>
                </a:solidFill>
                <a:latin typeface="Calibri" panose="020F0502020204030204" pitchFamily="34" charset="0"/>
              </a:rPr>
              <a:t>Do not say, </a:t>
            </a:r>
            <a: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/>
            </a:r>
            <a:b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</a:br>
            <a: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               “I'll </a:t>
            </a:r>
            <a:r>
              <a:rPr lang="en-US" sz="4100" b="1" dirty="0">
                <a:solidFill>
                  <a:srgbClr val="FFCC00"/>
                </a:solidFill>
                <a:latin typeface="Calibri" panose="020F0502020204030204" pitchFamily="34" charset="0"/>
              </a:rPr>
              <a:t>do to </a:t>
            </a:r>
            <a: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him </a:t>
            </a:r>
            <a:r>
              <a:rPr lang="en-US" sz="4100" b="1" dirty="0">
                <a:solidFill>
                  <a:srgbClr val="FFCC00"/>
                </a:solidFill>
                <a:latin typeface="Calibri" panose="020F0502020204030204" pitchFamily="34" charset="0"/>
              </a:rPr>
              <a:t>as he has done </a:t>
            </a:r>
            <a: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/>
            </a:r>
            <a:b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</a:br>
            <a:r>
              <a:rPr lang="en-US" sz="41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              to </a:t>
            </a:r>
            <a:r>
              <a:rPr lang="en-US" sz="4100" b="1" dirty="0">
                <a:solidFill>
                  <a:srgbClr val="FFCC00"/>
                </a:solidFill>
                <a:latin typeface="Calibri" panose="020F0502020204030204" pitchFamily="34" charset="0"/>
              </a:rPr>
              <a:t>me</a:t>
            </a:r>
            <a:r>
              <a:rPr lang="en-US" sz="4100" b="1" dirty="0">
                <a:solidFill>
                  <a:schemeClr val="bg1"/>
                </a:solidFill>
                <a:latin typeface="Calibri" panose="020F0502020204030204" pitchFamily="34" charset="0"/>
              </a:rPr>
              <a:t>; I'll </a:t>
            </a:r>
            <a:r>
              <a:rPr lang="en-US" sz="41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pay </a:t>
            </a:r>
            <a:r>
              <a:rPr lang="en-US" sz="4100" b="1" dirty="0">
                <a:solidFill>
                  <a:schemeClr val="bg1"/>
                </a:solidFill>
                <a:latin typeface="Calibri" panose="020F0502020204030204" pitchFamily="34" charset="0"/>
              </a:rPr>
              <a:t>that man back for what he did</a:t>
            </a:r>
            <a:r>
              <a:rPr lang="en-US" sz="41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.”</a:t>
            </a:r>
            <a:endParaRPr lang="en-US" sz="41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375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So what do we do about it?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2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11:9-13</a:t>
            </a:r>
            <a:endParaRPr lang="en-US" sz="42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2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9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200" b="1" dirty="0">
                <a:solidFill>
                  <a:srgbClr val="FFCC00"/>
                </a:solidFill>
                <a:latin typeface="Calibri" panose="020F0502020204030204" pitchFamily="34" charset="0"/>
              </a:rPr>
              <a:t>With his mouth the godless destroys his neighbor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</a:rPr>
              <a:t>, </a:t>
            </a:r>
            <a:r>
              <a:rPr lang="en-US" sz="4200" b="1" dirty="0">
                <a:solidFill>
                  <a:srgbClr val="FFCC00"/>
                </a:solidFill>
                <a:latin typeface="Calibri" panose="020F0502020204030204" pitchFamily="34" charset="0"/>
              </a:rPr>
              <a:t>but through knowledge the righteous escape. </a:t>
            </a:r>
            <a:r>
              <a:rPr lang="en-US" sz="42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10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</a:rPr>
              <a:t> When the righteous prosper, the city rejoices; when the wicked perish, there are shouts of joy. </a:t>
            </a:r>
            <a:r>
              <a:rPr lang="en-US" sz="42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11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</a:rPr>
              <a:t> Through the blessing </a:t>
            </a:r>
            <a:r>
              <a:rPr lang="en-US" sz="4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2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of 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</a:rPr>
              <a:t>the upright a city is exalted, </a:t>
            </a:r>
            <a:r>
              <a:rPr lang="en-US" sz="4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2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but 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</a:rPr>
              <a:t>by the mouth of the wicked it is </a:t>
            </a:r>
            <a:r>
              <a:rPr lang="en-US" sz="4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destroyed… </a:t>
            </a:r>
            <a:endParaRPr lang="en-US" sz="42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71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So what do we do about it?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2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11:9-13</a:t>
            </a:r>
            <a:endParaRPr lang="en-US" sz="42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…</a:t>
            </a:r>
            <a:r>
              <a:rPr lang="en-US" sz="4200" b="1" baseline="30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12</a:t>
            </a:r>
            <a:r>
              <a:rPr lang="en-US" sz="42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200" b="1" dirty="0">
                <a:solidFill>
                  <a:srgbClr val="FFCC00"/>
                </a:solidFill>
                <a:latin typeface="Calibri" panose="020F0502020204030204" pitchFamily="34" charset="0"/>
              </a:rPr>
              <a:t>A man who lacks judgment derides his neighbor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</a:rPr>
              <a:t>, </a:t>
            </a:r>
            <a:r>
              <a:rPr lang="en-US" sz="4200" b="1" dirty="0">
                <a:solidFill>
                  <a:srgbClr val="FFCC00"/>
                </a:solidFill>
                <a:latin typeface="Calibri" panose="020F0502020204030204" pitchFamily="34" charset="0"/>
              </a:rPr>
              <a:t>but a man of understanding holds his tongue.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2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13</a:t>
            </a:r>
            <a:r>
              <a:rPr lang="en-US" sz="4200" b="1" dirty="0">
                <a:solidFill>
                  <a:schemeClr val="bg1"/>
                </a:solidFill>
                <a:latin typeface="Calibri" panose="020F0502020204030204" pitchFamily="34" charset="0"/>
              </a:rPr>
              <a:t> A gossip betrays a confidence, but a trustworthy man keeps a secret.</a:t>
            </a:r>
          </a:p>
        </p:txBody>
      </p:sp>
    </p:spTree>
    <p:extLst>
      <p:ext uri="{BB962C8B-B14F-4D97-AF65-F5344CB8AC3E}">
        <p14:creationId xmlns:p14="http://schemas.microsoft.com/office/powerpoint/2010/main" val="279418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Our Prayer for Gossip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2286000" y="1219200"/>
            <a:ext cx="6553200" cy="5486400"/>
          </a:xfrm>
        </p:spPr>
        <p:txBody>
          <a:bodyPr>
            <a:noAutofit/>
          </a:bodyPr>
          <a:lstStyle/>
          <a:p>
            <a:pPr>
              <a:lnSpc>
                <a:spcPct val="75000"/>
              </a:lnSpc>
              <a:spcBef>
                <a:spcPts val="1000"/>
              </a:spcBef>
            </a:pPr>
            <a:r>
              <a:rPr lang="en-US" sz="40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May our desire for morsels cease</a:t>
            </a:r>
          </a:p>
          <a:p>
            <a:pPr>
              <a:lnSpc>
                <a:spcPct val="75000"/>
              </a:lnSpc>
              <a:spcBef>
                <a:spcPts val="1000"/>
              </a:spcBef>
            </a:pPr>
            <a:r>
              <a:rPr lang="en-US" sz="40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Give us better judgment and understanding</a:t>
            </a:r>
          </a:p>
          <a:p>
            <a:pPr>
              <a:lnSpc>
                <a:spcPct val="75000"/>
              </a:lnSpc>
              <a:spcBef>
                <a:spcPts val="1000"/>
              </a:spcBef>
            </a:pPr>
            <a:r>
              <a:rPr lang="en-US" sz="40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Help us to be better friends; to not betray confidence</a:t>
            </a:r>
          </a:p>
          <a:p>
            <a:pPr>
              <a:lnSpc>
                <a:spcPct val="75000"/>
              </a:lnSpc>
              <a:spcBef>
                <a:spcPts val="1000"/>
              </a:spcBef>
            </a:pPr>
            <a:r>
              <a:rPr lang="en-US" sz="40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Check our motives</a:t>
            </a:r>
          </a:p>
          <a:p>
            <a:pPr>
              <a:lnSpc>
                <a:spcPct val="75000"/>
              </a:lnSpc>
              <a:spcBef>
                <a:spcPts val="1000"/>
              </a:spcBef>
            </a:pPr>
            <a:r>
              <a:rPr lang="en-US" sz="40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Help us to avoid those who talk too much</a:t>
            </a:r>
          </a:p>
          <a:p>
            <a:pPr>
              <a:lnSpc>
                <a:spcPct val="75000"/>
              </a:lnSpc>
              <a:spcBef>
                <a:spcPts val="1000"/>
              </a:spcBef>
            </a:pPr>
            <a:r>
              <a:rPr lang="en-US" sz="40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May we honor You</a:t>
            </a:r>
          </a:p>
        </p:txBody>
      </p:sp>
    </p:spTree>
    <p:extLst>
      <p:ext uri="{BB962C8B-B14F-4D97-AF65-F5344CB8AC3E}">
        <p14:creationId xmlns:p14="http://schemas.microsoft.com/office/powerpoint/2010/main" val="3132415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57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ropbox\Auditorium\Powerpoints\Sermon Templates\Easter 2015\Easter Sermon Logo 201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4" y="0"/>
            <a:ext cx="9142413" cy="6856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658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6629400" y="2886674"/>
            <a:ext cx="2355416" cy="1494191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629400" y="2958239"/>
            <a:ext cx="2355417" cy="1464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53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  <a:latin typeface="+mj-lt"/>
              </a:rPr>
              <a:t>Week 5 </a:t>
            </a:r>
          </a:p>
          <a:p>
            <a:pPr algn="ctr">
              <a:lnSpc>
                <a:spcPct val="80000"/>
              </a:lnSpc>
            </a:pPr>
            <a:r>
              <a:rPr lang="en-US" sz="57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  <a:latin typeface="+mj-lt"/>
              </a:rPr>
              <a:t>Gossip</a:t>
            </a:r>
            <a:endParaRPr lang="en-US" sz="57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  <a:latin typeface="+mj-lt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14377"/>
            <a:ext cx="7885184" cy="612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95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Gossip is so appealing!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18:8</a:t>
            </a:r>
            <a:endParaRPr lang="en-US" sz="45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5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The </a:t>
            </a:r>
            <a:r>
              <a:rPr lang="en-US" sz="4500" b="1" dirty="0">
                <a:solidFill>
                  <a:srgbClr val="FFCC00"/>
                </a:solidFill>
                <a:latin typeface="Calibri" panose="020F0502020204030204" pitchFamily="34" charset="0"/>
              </a:rPr>
              <a:t>words of a gossip are like choice morsels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; they go down to a man's inmost parts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>
              <a:lnSpc>
                <a:spcPct val="75000"/>
              </a:lnSpc>
              <a:spcBef>
                <a:spcPts val="1800"/>
              </a:spcBef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</a:t>
            </a: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12:23</a:t>
            </a: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A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prudent man keeps his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knowledge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to himself, but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 the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heart of fools blurts out folly.</a:t>
            </a:r>
          </a:p>
        </p:txBody>
      </p:sp>
    </p:spTree>
    <p:extLst>
      <p:ext uri="{BB962C8B-B14F-4D97-AF65-F5344CB8AC3E}">
        <p14:creationId xmlns:p14="http://schemas.microsoft.com/office/powerpoint/2010/main" val="2138330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What is Gossip?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219200"/>
            <a:ext cx="8610599" cy="54864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buClr>
                <a:srgbClr val="FFCC00"/>
              </a:buClr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Simply talking about someone who is not present is not necessarily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sinful</a:t>
            </a:r>
          </a:p>
          <a:p>
            <a:pPr lvl="4">
              <a:lnSpc>
                <a:spcPct val="80000"/>
              </a:lnSpc>
              <a:spcBef>
                <a:spcPts val="1200"/>
              </a:spcBef>
              <a:buClr>
                <a:srgbClr val="FFCC00"/>
              </a:buClr>
            </a:pPr>
            <a:r>
              <a:rPr lang="en-US" sz="37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Jesus talked about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John the Baptist 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1828800" lvl="4" indent="0">
              <a:lnSpc>
                <a:spcPct val="60000"/>
              </a:lnSpc>
              <a:spcBef>
                <a:spcPts val="0"/>
              </a:spcBef>
              <a:buClr>
                <a:srgbClr val="FFCC00"/>
              </a:buClr>
              <a:buNone/>
            </a:pP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            </a:t>
            </a:r>
            <a:r>
              <a:rPr lang="en-US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(Matt 11:7-19)</a:t>
            </a:r>
          </a:p>
          <a:p>
            <a:pPr lvl="4">
              <a:lnSpc>
                <a:spcPct val="80000"/>
              </a:lnSpc>
              <a:spcBef>
                <a:spcPts val="1200"/>
              </a:spcBef>
              <a:buClr>
                <a:srgbClr val="FFCC00"/>
              </a:buClr>
            </a:pPr>
            <a:r>
              <a:rPr lang="en-US" sz="3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Peter told about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Cornelius’ conversion</a:t>
            </a:r>
          </a:p>
          <a:p>
            <a:pPr marL="1828800" lvl="4" indent="0">
              <a:lnSpc>
                <a:spcPct val="60000"/>
              </a:lnSpc>
              <a:spcBef>
                <a:spcPts val="0"/>
              </a:spcBef>
              <a:buClr>
                <a:srgbClr val="FFCC00"/>
              </a:buClr>
              <a:buNone/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            </a:t>
            </a:r>
            <a:r>
              <a:rPr lang="en-US" sz="4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(Acts 11:1-18) </a:t>
            </a:r>
          </a:p>
        </p:txBody>
      </p:sp>
    </p:spTree>
    <p:extLst>
      <p:ext uri="{BB962C8B-B14F-4D97-AF65-F5344CB8AC3E}">
        <p14:creationId xmlns:p14="http://schemas.microsoft.com/office/powerpoint/2010/main" val="75891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What is Gossip?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81000" y="1219200"/>
            <a:ext cx="8610599" cy="54864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  <a:buClr>
                <a:srgbClr val="FFCC00"/>
              </a:buClr>
            </a:pP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Telling unfavorable things about people not present is not always necessarily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sinful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lvl="4">
              <a:lnSpc>
                <a:spcPct val="80000"/>
              </a:lnSpc>
              <a:spcBef>
                <a:spcPts val="1200"/>
              </a:spcBef>
              <a:buClr>
                <a:srgbClr val="FFCC00"/>
              </a:buClr>
            </a:pPr>
            <a:r>
              <a:rPr lang="en-US" sz="3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Jesus warned His disciples </a:t>
            </a:r>
            <a:b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about 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errors of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the Pharisees</a:t>
            </a:r>
          </a:p>
          <a:p>
            <a:pPr marL="1828800" lvl="4" indent="0">
              <a:lnSpc>
                <a:spcPct val="70000"/>
              </a:lnSpc>
              <a:spcBef>
                <a:spcPts val="0"/>
              </a:spcBef>
              <a:buClr>
                <a:srgbClr val="FFCC00"/>
              </a:buClr>
              <a:buNone/>
            </a:pP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                  </a:t>
            </a:r>
            <a:r>
              <a:rPr lang="en-US" sz="3500" dirty="0" smtClean="0">
                <a:solidFill>
                  <a:schemeClr val="bg1"/>
                </a:solidFill>
                <a:latin typeface="Calibri" panose="020F0502020204030204" pitchFamily="34" charset="0"/>
              </a:rPr>
              <a:t>(Matt 16:5-12)</a:t>
            </a:r>
            <a:endParaRPr lang="en-US" sz="35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lvl="4">
              <a:lnSpc>
                <a:spcPct val="80000"/>
              </a:lnSpc>
              <a:spcBef>
                <a:spcPts val="1200"/>
              </a:spcBef>
              <a:buClr>
                <a:srgbClr val="FFCC00"/>
              </a:buClr>
            </a:pPr>
            <a:r>
              <a:rPr lang="en-US" sz="37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Paul warned Timothy of </a:t>
            </a:r>
            <a:b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specific men who teach  </a:t>
            </a:r>
            <a:b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incorrect doctrine </a:t>
            </a:r>
            <a:endParaRPr lang="en-US" sz="4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1828800" lvl="4" indent="0">
              <a:lnSpc>
                <a:spcPct val="70000"/>
              </a:lnSpc>
              <a:spcBef>
                <a:spcPts val="0"/>
              </a:spcBef>
              <a:buClr>
                <a:srgbClr val="FFCC00"/>
              </a:buClr>
              <a:buNone/>
            </a:pP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                  </a:t>
            </a:r>
            <a:r>
              <a:rPr lang="en-US" sz="3500" dirty="0" smtClean="0">
                <a:solidFill>
                  <a:schemeClr val="bg1"/>
                </a:solidFill>
                <a:latin typeface="Calibri" panose="020F0502020204030204" pitchFamily="34" charset="0"/>
              </a:rPr>
              <a:t>(2 Tim 2:16-18)</a:t>
            </a:r>
            <a:endParaRPr lang="en-US" sz="3500" b="1" dirty="0" smtClean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43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What is Gossip?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533400" y="1143000"/>
            <a:ext cx="8305800" cy="556260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5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Morsels of Gossip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500" b="1" dirty="0">
                <a:solidFill>
                  <a:srgbClr val="FFCC00"/>
                </a:solidFill>
                <a:latin typeface="Calibri" panose="020F0502020204030204" pitchFamily="34" charset="0"/>
              </a:rPr>
              <a:t>Rumor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- Unverified information of uncertain origin usually spread by word of mouth;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hearsay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500" b="1" dirty="0">
                <a:solidFill>
                  <a:srgbClr val="FFCC00"/>
                </a:solidFill>
                <a:latin typeface="Calibri" panose="020F0502020204030204" pitchFamily="34" charset="0"/>
              </a:rPr>
              <a:t>Slander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-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Defamatory statements that injure the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reputation or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    thoughts about another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            person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.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A malicious </a:t>
            </a:r>
            <a:b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            statement </a:t>
            </a:r>
            <a:r>
              <a:rPr lang="en-US" sz="4500" b="1" dirty="0">
                <a:solidFill>
                  <a:schemeClr val="bg1"/>
                </a:solidFill>
                <a:latin typeface="Calibri" panose="020F0502020204030204" pitchFamily="34" charset="0"/>
              </a:rPr>
              <a:t>or </a:t>
            </a:r>
            <a:r>
              <a:rPr lang="en-US" sz="45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report</a:t>
            </a:r>
            <a:endParaRPr lang="en-US" sz="45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01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What is Gossip?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152401" y="1143000"/>
            <a:ext cx="8686800" cy="5562600"/>
          </a:xfrm>
        </p:spPr>
        <p:txBody>
          <a:bodyPr>
            <a:noAutofit/>
          </a:bodyPr>
          <a:lstStyle/>
          <a:p>
            <a:pPr marL="0" indent="0" algn="r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40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Proverbs 10:18-21</a:t>
            </a:r>
            <a:endParaRPr lang="en-US" sz="4000" b="1" u="sng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75000"/>
              </a:lnSpc>
              <a:spcBef>
                <a:spcPts val="1200"/>
              </a:spcBef>
              <a:buNone/>
            </a:pPr>
            <a:r>
              <a:rPr lang="en-US" sz="40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18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He who conceals his hatred has lying lips, and </a:t>
            </a:r>
            <a:r>
              <a:rPr lang="en-US" sz="4000" b="1" dirty="0">
                <a:solidFill>
                  <a:srgbClr val="FFCC00"/>
                </a:solidFill>
                <a:latin typeface="Calibri" panose="020F0502020204030204" pitchFamily="34" charset="0"/>
              </a:rPr>
              <a:t>whoever spreads slander is a fool. </a:t>
            </a:r>
            <a:r>
              <a:rPr lang="en-US" sz="4000" b="1" baseline="30000" dirty="0">
                <a:solidFill>
                  <a:srgbClr val="FFCC00"/>
                </a:solidFill>
                <a:latin typeface="Calibri" panose="020F0502020204030204" pitchFamily="34" charset="0"/>
              </a:rPr>
              <a:t>19</a:t>
            </a:r>
            <a:r>
              <a:rPr lang="en-US" sz="4000" b="1" dirty="0">
                <a:solidFill>
                  <a:srgbClr val="FFCC00"/>
                </a:solidFill>
                <a:latin typeface="Calibri" panose="020F0502020204030204" pitchFamily="34" charset="0"/>
              </a:rPr>
              <a:t> When words are many, sin is not absent, but he who holds his tongue is wise. </a:t>
            </a:r>
            <a:r>
              <a:rPr lang="en-US" sz="40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20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The tongue of the righteous is choice silver, but the heart of the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wicked 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is of little value. </a:t>
            </a:r>
            <a:r>
              <a:rPr lang="en-US" sz="4000" b="1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21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The lips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of 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the righteous nourish many, </a:t>
            </a: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/>
            </a:r>
            <a:b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but </a:t>
            </a:r>
            <a:r>
              <a:rPr 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fools die for lack of judgment.</a:t>
            </a:r>
          </a:p>
        </p:txBody>
      </p:sp>
    </p:spTree>
    <p:extLst>
      <p:ext uri="{BB962C8B-B14F-4D97-AF65-F5344CB8AC3E}">
        <p14:creationId xmlns:p14="http://schemas.microsoft.com/office/powerpoint/2010/main" val="103902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ounded Rectangle 30"/>
          <p:cNvSpPr/>
          <p:nvPr/>
        </p:nvSpPr>
        <p:spPr>
          <a:xfrm>
            <a:off x="270089" y="228600"/>
            <a:ext cx="8569111" cy="762000"/>
          </a:xfrm>
          <a:prstGeom prst="roundRect">
            <a:avLst/>
          </a:prstGeom>
          <a:solidFill>
            <a:srgbClr val="FFCC00"/>
          </a:solidFill>
          <a:ln>
            <a:solidFill>
              <a:srgbClr val="6BA4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4846542"/>
            <a:ext cx="2590802" cy="2011458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 flipV="1">
            <a:off x="152400" y="152400"/>
            <a:ext cx="0" cy="48006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52400" y="152400"/>
            <a:ext cx="8839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8991600" y="152400"/>
            <a:ext cx="0" cy="6451158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286000" y="6603558"/>
            <a:ext cx="6705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346288" y="228600"/>
            <a:ext cx="8416711" cy="87256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4800" b="1" dirty="0" smtClean="0">
                <a:solidFill>
                  <a:schemeClr val="bg1"/>
                </a:solidFill>
                <a:effectLst>
                  <a:glow rad="76200">
                    <a:schemeClr val="tx1">
                      <a:alpha val="75000"/>
                    </a:schemeClr>
                  </a:glow>
                </a:effectLst>
              </a:rPr>
              <a:t>What is Gossip?</a:t>
            </a:r>
            <a:endParaRPr lang="en-US" sz="4800" b="1" dirty="0">
              <a:solidFill>
                <a:schemeClr val="bg1"/>
              </a:solidFill>
              <a:effectLst>
                <a:glow rad="76200">
                  <a:schemeClr val="tx1">
                    <a:alpha val="75000"/>
                  </a:schemeClr>
                </a:glow>
              </a:effectLst>
            </a:endParaRP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457200" y="1066800"/>
            <a:ext cx="8382000" cy="5638800"/>
          </a:xfrm>
        </p:spPr>
        <p:txBody>
          <a:bodyPr>
            <a:noAutofit/>
          </a:bodyPr>
          <a:lstStyle/>
          <a:p>
            <a:pPr marL="0" indent="0" algn="ctr">
              <a:lnSpc>
                <a:spcPct val="80000"/>
              </a:lnSpc>
              <a:spcBef>
                <a:spcPts val="1800"/>
              </a:spcBef>
              <a:buNone/>
            </a:pPr>
            <a:r>
              <a:rPr lang="en-US" sz="44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Matthew 18:15-18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4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Step 1</a:t>
            </a: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 Person to person (</a:t>
            </a:r>
            <a:r>
              <a:rPr lang="en-US" sz="44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directly</a:t>
            </a: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)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4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Step 2</a:t>
            </a: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 Person to person with one </a:t>
            </a:r>
            <a:b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              or two others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4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Step 3</a:t>
            </a: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 Church leader participation </a:t>
            </a:r>
          </a:p>
          <a:p>
            <a:pPr marL="0" indent="0">
              <a:lnSpc>
                <a:spcPct val="80000"/>
              </a:lnSpc>
              <a:spcBef>
                <a:spcPts val="1200"/>
              </a:spcBef>
              <a:buNone/>
            </a:pPr>
            <a:r>
              <a:rPr lang="en-US" sz="4400" b="1" u="sng" dirty="0" smtClean="0">
                <a:solidFill>
                  <a:schemeClr val="bg1"/>
                </a:solidFill>
                <a:latin typeface="Calibri" panose="020F0502020204030204" pitchFamily="34" charset="0"/>
              </a:rPr>
              <a:t>Step 4</a:t>
            </a: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: Release from relationship</a:t>
            </a:r>
            <a:endParaRPr lang="en-US" sz="44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 algn="r">
              <a:lnSpc>
                <a:spcPct val="80000"/>
              </a:lnSpc>
              <a:spcBef>
                <a:spcPts val="3600"/>
              </a:spcBef>
              <a:buNone/>
            </a:pPr>
            <a:r>
              <a:rPr lang="en-US" sz="44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The goal is </a:t>
            </a:r>
            <a:r>
              <a:rPr lang="en-US" sz="4400" b="1" dirty="0" smtClean="0">
                <a:solidFill>
                  <a:srgbClr val="FFCC00"/>
                </a:solidFill>
                <a:latin typeface="Calibri" panose="020F0502020204030204" pitchFamily="34" charset="0"/>
              </a:rPr>
              <a:t>reconciliation</a:t>
            </a:r>
            <a:endParaRPr lang="en-US" sz="4400" b="1" dirty="0">
              <a:solidFill>
                <a:srgbClr val="FFCC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30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3855</TotalTime>
  <Words>550</Words>
  <Application>Microsoft Office PowerPoint</Application>
  <PresentationFormat>On-screen Show (4:3)</PresentationFormat>
  <Paragraphs>86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Gossip is so appealing!</vt:lpstr>
      <vt:lpstr>What is Gossip?</vt:lpstr>
      <vt:lpstr>What is Gossip?</vt:lpstr>
      <vt:lpstr>What is Gossip?</vt:lpstr>
      <vt:lpstr>What is Gossip?</vt:lpstr>
      <vt:lpstr>What is Gossip?</vt:lpstr>
      <vt:lpstr>What is Gossip?</vt:lpstr>
      <vt:lpstr>What is Gossip?</vt:lpstr>
      <vt:lpstr>What is Gossip?</vt:lpstr>
      <vt:lpstr>Gossip is damaging</vt:lpstr>
      <vt:lpstr>So what do we do about it?</vt:lpstr>
      <vt:lpstr>So what do we do about it?</vt:lpstr>
      <vt:lpstr>So what do we do about it?</vt:lpstr>
      <vt:lpstr>Our Prayer for Gossip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Shawn McCracken</dc:creator>
  <cp:lastModifiedBy>Shawn</cp:lastModifiedBy>
  <cp:revision>96</cp:revision>
  <dcterms:created xsi:type="dcterms:W3CDTF">2015-01-19T14:26:11Z</dcterms:created>
  <dcterms:modified xsi:type="dcterms:W3CDTF">2015-03-29T11:07:38Z</dcterms:modified>
</cp:coreProperties>
</file>