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94" r:id="rId3"/>
    <p:sldId id="313" r:id="rId4"/>
    <p:sldId id="304" r:id="rId5"/>
    <p:sldId id="305" r:id="rId6"/>
    <p:sldId id="306" r:id="rId7"/>
    <p:sldId id="307" r:id="rId8"/>
    <p:sldId id="308" r:id="rId9"/>
    <p:sldId id="309" r:id="rId10"/>
    <p:sldId id="311" r:id="rId11"/>
    <p:sldId id="310" r:id="rId12"/>
    <p:sldId id="31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D0DFF"/>
    <a:srgbClr val="D60000"/>
    <a:srgbClr val="0000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90" autoAdjust="0"/>
    <p:restoredTop sz="94660"/>
  </p:normalViewPr>
  <p:slideViewPr>
    <p:cSldViewPr>
      <p:cViewPr>
        <p:scale>
          <a:sx n="90" d="100"/>
          <a:sy n="90" d="100"/>
        </p:scale>
        <p:origin x="-72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E5EE1-EBB7-419E-BDCF-5E5C1341421E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9EF85-1D41-4A8F-B0C1-91437FB355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02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9EF85-1D41-4A8F-B0C1-91437FB355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049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01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419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75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37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85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75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40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43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13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82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B702-9B24-4592-8FE6-536AC921B1A6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29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1B702-9B24-4592-8FE6-536AC921B1A6}" type="datetimeFigureOut">
              <a:rPr lang="en-US" smtClean="0"/>
              <a:t>1/30/2016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6310C-84E9-44B8-AB10-0F1349C33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7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443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4453255" cy="604288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62400" y="4191000"/>
            <a:ext cx="4800600" cy="1143000"/>
          </a:xfrm>
        </p:spPr>
        <p:txBody>
          <a:bodyPr>
            <a:noAutofit/>
          </a:bodyPr>
          <a:lstStyle/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4800" b="1" dirty="0" smtClean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>We </a:t>
            </a:r>
            <a:r>
              <a:rPr lang="en-US" sz="4800" b="1" dirty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>are distinguished by His presence</a:t>
            </a:r>
            <a:endParaRPr lang="en-US" sz="4800" b="1" dirty="0">
              <a:ln w="15875">
                <a:noFill/>
              </a:ln>
              <a:solidFill>
                <a:srgbClr val="FF0000"/>
              </a:solidFill>
              <a:effectLst>
                <a:glow>
                  <a:srgbClr val="000099">
                    <a:alpha val="40000"/>
                  </a:srgbClr>
                </a:glow>
                <a:outerShdw blurRad="38100" dist="38100" dir="2700000" algn="ctr" rotWithShape="0">
                  <a:srgbClr val="0D0DFF">
                    <a:alpha val="49804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485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4453255" cy="604288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62400" y="4191000"/>
            <a:ext cx="4800600" cy="1143000"/>
          </a:xfrm>
        </p:spPr>
        <p:txBody>
          <a:bodyPr>
            <a:noAutofit/>
          </a:bodyPr>
          <a:lstStyle/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4800" b="1" dirty="0" smtClean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>Moses </a:t>
            </a:r>
            <a:r>
              <a:rPr lang="en-US" sz="4800" b="1" dirty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>sought </a:t>
            </a:r>
            <a:r>
              <a:rPr lang="en-US" sz="4800" b="1" dirty="0" smtClean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/>
            </a:r>
            <a:br>
              <a:rPr lang="en-US" sz="4800" b="1" dirty="0" smtClean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</a:br>
            <a:r>
              <a:rPr lang="en-US" sz="4800" b="1" dirty="0" smtClean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>one </a:t>
            </a:r>
            <a:r>
              <a:rPr lang="en-US" sz="4800" b="1" dirty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>further thing: </a:t>
            </a:r>
            <a:r>
              <a:rPr lang="en-US" sz="4800" b="1" dirty="0">
                <a:ln w="15875">
                  <a:noFill/>
                </a:ln>
                <a:solidFill>
                  <a:srgbClr val="FF0000"/>
                </a:solidFill>
                <a:effectLst>
                  <a:glow rad="177800">
                    <a:srgbClr val="FFFF00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>God's glory</a:t>
            </a:r>
            <a:r>
              <a:rPr lang="en-US" sz="4800" b="1" i="1" dirty="0">
                <a:ln w="15875">
                  <a:noFill/>
                </a:ln>
                <a:solidFill>
                  <a:srgbClr val="FF0000"/>
                </a:solidFill>
                <a:effectLst>
                  <a:glow rad="177800">
                    <a:srgbClr val="FFFF00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>!</a:t>
            </a:r>
            <a:r>
              <a:rPr lang="en-US" sz="4800" b="1" dirty="0">
                <a:ln w="15875">
                  <a:noFill/>
                </a:ln>
                <a:solidFill>
                  <a:srgbClr val="FF0000"/>
                </a:solidFill>
                <a:effectLst>
                  <a:glow rad="177800">
                    <a:srgbClr val="FFFF00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756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4453255" cy="604288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62400" y="4191000"/>
            <a:ext cx="4800600" cy="1143000"/>
          </a:xfrm>
        </p:spPr>
        <p:txBody>
          <a:bodyPr>
            <a:noAutofit/>
          </a:bodyPr>
          <a:lstStyle/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4800" b="1" dirty="0" smtClean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> I Must Have HIS Presence</a:t>
            </a:r>
            <a:r>
              <a:rPr lang="en-US" sz="4800" b="1" i="1" dirty="0" smtClean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>!</a:t>
            </a:r>
            <a:r>
              <a:rPr lang="en-US" sz="4800" b="1" dirty="0" smtClean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> </a:t>
            </a:r>
            <a:endParaRPr lang="en-US" sz="4800" b="1" dirty="0">
              <a:ln w="15875">
                <a:noFill/>
              </a:ln>
              <a:solidFill>
                <a:srgbClr val="FF0000"/>
              </a:solidFill>
              <a:effectLst>
                <a:glow>
                  <a:srgbClr val="000099">
                    <a:alpha val="40000"/>
                  </a:srgbClr>
                </a:glow>
                <a:outerShdw blurRad="38100" dist="38100" dir="2700000" algn="ctr" rotWithShape="0">
                  <a:srgbClr val="0D0DFF">
                    <a:alpha val="49804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349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362200" y="2590800"/>
            <a:ext cx="4800600" cy="11430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6000" b="1" dirty="0" smtClean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>DESPERATE</a:t>
            </a:r>
            <a:endParaRPr lang="en-US" sz="6000" b="1" dirty="0">
              <a:ln w="15875">
                <a:noFill/>
              </a:ln>
              <a:solidFill>
                <a:srgbClr val="FF0000"/>
              </a:solidFill>
              <a:effectLst>
                <a:glow>
                  <a:srgbClr val="000099">
                    <a:alpha val="40000"/>
                  </a:srgbClr>
                </a:glow>
                <a:outerShdw blurRad="38100" dist="38100" dir="2700000" algn="ctr" rotWithShape="0">
                  <a:srgbClr val="0D0DFF">
                    <a:alpha val="49804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446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4453255" cy="604288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62400" y="4191000"/>
            <a:ext cx="4800600" cy="1143000"/>
          </a:xfrm>
        </p:spPr>
        <p:txBody>
          <a:bodyPr>
            <a:noAutofit/>
          </a:bodyPr>
          <a:lstStyle/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4800" b="1" dirty="0" smtClean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>Week 5: </a:t>
            </a:r>
            <a:br>
              <a:rPr lang="en-US" sz="4800" b="1" dirty="0" smtClean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</a:br>
            <a:r>
              <a:rPr lang="en-US" sz="4800" b="1" dirty="0" smtClean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>I Must Have HIS Presence</a:t>
            </a:r>
            <a:r>
              <a:rPr lang="en-US" sz="4800" b="1" i="1" dirty="0" smtClean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>!</a:t>
            </a:r>
            <a:r>
              <a:rPr lang="en-US" sz="4800" b="1" dirty="0" smtClean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> </a:t>
            </a:r>
            <a:br>
              <a:rPr lang="en-US" sz="4800" b="1" dirty="0" smtClean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</a:br>
            <a:r>
              <a:rPr lang="en-US" sz="4800" b="1" dirty="0" smtClean="0">
                <a:ln w="15875">
                  <a:noFill/>
                </a:ln>
                <a:solidFill>
                  <a:srgbClr val="FF0000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>(Exodus 33)</a:t>
            </a:r>
            <a:endParaRPr lang="en-US" sz="4800" b="1" dirty="0">
              <a:ln w="15875">
                <a:noFill/>
              </a:ln>
              <a:solidFill>
                <a:srgbClr val="FF0000"/>
              </a:solidFill>
              <a:effectLst>
                <a:glow>
                  <a:srgbClr val="000099">
                    <a:alpha val="40000"/>
                  </a:srgbClr>
                </a:glow>
                <a:outerShdw blurRad="38100" dist="38100" dir="2700000" algn="ctr" rotWithShape="0">
                  <a:srgbClr val="0D0DFF">
                    <a:alpha val="49804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30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4453255" cy="604288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62400" y="4191000"/>
            <a:ext cx="4800600" cy="1143000"/>
          </a:xfrm>
        </p:spPr>
        <p:txBody>
          <a:bodyPr>
            <a:noAutofit/>
          </a:bodyPr>
          <a:lstStyle/>
          <a:p>
            <a:pPr algn="r">
              <a:lnSpc>
                <a:spcPct val="90000"/>
              </a:lnSpc>
              <a:spcBef>
                <a:spcPts val="0"/>
              </a:spcBef>
            </a:pPr>
            <a:r>
              <a:rPr lang="en-US" sz="4800" b="1" dirty="0" smtClean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>HE would not go with them</a:t>
            </a:r>
            <a:endParaRPr lang="en-US" sz="4800" b="1" dirty="0">
              <a:ln w="15875">
                <a:noFill/>
              </a:ln>
              <a:solidFill>
                <a:srgbClr val="FF0000"/>
              </a:solidFill>
              <a:effectLst>
                <a:glow>
                  <a:srgbClr val="000099">
                    <a:alpha val="40000"/>
                  </a:srgbClr>
                </a:glow>
                <a:outerShdw blurRad="38100" dist="38100" dir="2700000" algn="ctr" rotWithShape="0">
                  <a:srgbClr val="0D0DFF">
                    <a:alpha val="49804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3609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4453255" cy="604288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62400" y="4191000"/>
            <a:ext cx="4800600" cy="1143000"/>
          </a:xfrm>
        </p:spPr>
        <p:txBody>
          <a:bodyPr>
            <a:noAutofit/>
          </a:bodyPr>
          <a:lstStyle/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4800" b="1" dirty="0" smtClean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>They </a:t>
            </a:r>
            <a:r>
              <a:rPr lang="en-US" sz="4800" b="1" dirty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>had taken God’s presence </a:t>
            </a:r>
            <a:r>
              <a:rPr lang="en-US" sz="4800" b="1" dirty="0" smtClean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/>
            </a:r>
            <a:br>
              <a:rPr lang="en-US" sz="4800" b="1" dirty="0" smtClean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</a:br>
            <a:r>
              <a:rPr lang="en-US" sz="4800" b="1" dirty="0" smtClean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>for granted </a:t>
            </a:r>
            <a:endParaRPr lang="en-US" sz="4800" b="1" dirty="0">
              <a:ln w="15875">
                <a:noFill/>
              </a:ln>
              <a:solidFill>
                <a:srgbClr val="FF0000"/>
              </a:solidFill>
              <a:effectLst>
                <a:glow>
                  <a:srgbClr val="000099">
                    <a:alpha val="40000"/>
                  </a:srgbClr>
                </a:glow>
                <a:outerShdw blurRad="38100" dist="38100" dir="2700000" algn="ctr" rotWithShape="0">
                  <a:srgbClr val="0D0DFF">
                    <a:alpha val="49804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988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4453255" cy="604288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62400" y="4191000"/>
            <a:ext cx="4800600" cy="1143000"/>
          </a:xfrm>
        </p:spPr>
        <p:txBody>
          <a:bodyPr>
            <a:noAutofit/>
          </a:bodyPr>
          <a:lstStyle/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4800" b="1" dirty="0" smtClean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>There is extraordinary </a:t>
            </a:r>
            <a:r>
              <a:rPr lang="en-US" sz="4800" b="1" dirty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>intimacy in </a:t>
            </a:r>
            <a:r>
              <a:rPr lang="en-US" sz="4800" b="1" dirty="0" smtClean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/>
            </a:r>
            <a:br>
              <a:rPr lang="en-US" sz="4800" b="1" dirty="0" smtClean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</a:br>
            <a:r>
              <a:rPr lang="en-US" sz="4800" b="1" dirty="0" smtClean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>His </a:t>
            </a:r>
            <a:r>
              <a:rPr lang="en-US" sz="4800" b="1" dirty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>presence</a:t>
            </a:r>
            <a:endParaRPr lang="en-US" sz="4800" b="1" dirty="0">
              <a:ln w="15875">
                <a:noFill/>
              </a:ln>
              <a:solidFill>
                <a:srgbClr val="FF0000"/>
              </a:solidFill>
              <a:effectLst>
                <a:glow>
                  <a:srgbClr val="000099">
                    <a:alpha val="40000"/>
                  </a:srgbClr>
                </a:glow>
                <a:outerShdw blurRad="38100" dist="38100" dir="2700000" algn="ctr" rotWithShape="0">
                  <a:srgbClr val="0D0DFF">
                    <a:alpha val="49804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339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4453255" cy="604288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62400" y="4191000"/>
            <a:ext cx="4800600" cy="1143000"/>
          </a:xfrm>
        </p:spPr>
        <p:txBody>
          <a:bodyPr>
            <a:noAutofit/>
          </a:bodyPr>
          <a:lstStyle/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4800" b="1" dirty="0" smtClean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>Knowledge, </a:t>
            </a:r>
            <a:br>
              <a:rPr lang="en-US" sz="4800" b="1" dirty="0" smtClean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</a:br>
            <a:r>
              <a:rPr lang="en-US" sz="4800" b="1" dirty="0" smtClean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>favor, and rest </a:t>
            </a:r>
            <a:r>
              <a:rPr lang="en-US" sz="4800" b="1" dirty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>are in </a:t>
            </a:r>
            <a:r>
              <a:rPr lang="en-US" sz="4800" b="1" dirty="0" smtClean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>His </a:t>
            </a:r>
            <a:r>
              <a:rPr lang="en-US" sz="4800" b="1" dirty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>presence</a:t>
            </a:r>
            <a:endParaRPr lang="en-US" sz="4800" b="1" dirty="0">
              <a:ln w="15875">
                <a:noFill/>
              </a:ln>
              <a:solidFill>
                <a:srgbClr val="FF0000"/>
              </a:solidFill>
              <a:effectLst>
                <a:glow>
                  <a:srgbClr val="000099">
                    <a:alpha val="40000"/>
                  </a:srgbClr>
                </a:glow>
                <a:outerShdw blurRad="38100" dist="38100" dir="2700000" algn="ctr" rotWithShape="0">
                  <a:srgbClr val="0D0DFF">
                    <a:alpha val="49804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916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4453255" cy="604288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62400" y="4191000"/>
            <a:ext cx="4800600" cy="1143000"/>
          </a:xfrm>
        </p:spPr>
        <p:txBody>
          <a:bodyPr>
            <a:noAutofit/>
          </a:bodyPr>
          <a:lstStyle/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4800" b="1" dirty="0" smtClean="0">
                <a:ln w="15875">
                  <a:noFill/>
                </a:ln>
                <a:solidFill>
                  <a:srgbClr val="FF0000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>God’s presence </a:t>
            </a:r>
            <a:br>
              <a:rPr lang="en-US" sz="4800" b="1" dirty="0" smtClean="0">
                <a:ln w="15875">
                  <a:noFill/>
                </a:ln>
                <a:solidFill>
                  <a:srgbClr val="FF0000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</a:br>
            <a:r>
              <a:rPr lang="en-US" sz="4800" b="1" dirty="0" smtClean="0">
                <a:ln w="15875">
                  <a:noFill/>
                </a:ln>
                <a:solidFill>
                  <a:srgbClr val="FF0000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>is vital</a:t>
            </a:r>
            <a:r>
              <a:rPr lang="en-US" sz="4800" b="1" dirty="0">
                <a:ln w="15875">
                  <a:noFill/>
                </a:ln>
                <a:solidFill>
                  <a:srgbClr val="FF0000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>! </a:t>
            </a:r>
            <a:br>
              <a:rPr lang="en-US" sz="4800" b="1" dirty="0">
                <a:ln w="15875">
                  <a:noFill/>
                </a:ln>
                <a:solidFill>
                  <a:srgbClr val="FF0000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</a:br>
            <a:r>
              <a:rPr lang="en-US" sz="4800" b="1" dirty="0" smtClean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>We </a:t>
            </a:r>
            <a:r>
              <a:rPr lang="en-US" sz="4800" b="1" dirty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>shouldn’t budge an inch on our </a:t>
            </a:r>
            <a:r>
              <a:rPr lang="en-US" sz="4800" b="1" dirty="0" smtClean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>own</a:t>
            </a:r>
            <a:endParaRPr lang="en-US" sz="4800" b="1" dirty="0">
              <a:ln w="15875">
                <a:noFill/>
              </a:ln>
              <a:solidFill>
                <a:srgbClr val="FF0000"/>
              </a:solidFill>
              <a:effectLst>
                <a:glow>
                  <a:srgbClr val="000099">
                    <a:alpha val="40000"/>
                  </a:srgbClr>
                </a:glow>
                <a:outerShdw blurRad="38100" dist="38100" dir="2700000" algn="ctr" rotWithShape="0">
                  <a:srgbClr val="0D0DFF">
                    <a:alpha val="49804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9454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4453255" cy="604288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971800" y="3657600"/>
            <a:ext cx="5867400" cy="1143000"/>
          </a:xfrm>
        </p:spPr>
        <p:txBody>
          <a:bodyPr>
            <a:noAutofit/>
          </a:bodyPr>
          <a:lstStyle/>
          <a:p>
            <a:pPr algn="r">
              <a:lnSpc>
                <a:spcPct val="80000"/>
              </a:lnSpc>
              <a:spcBef>
                <a:spcPts val="0"/>
              </a:spcBef>
            </a:pPr>
            <a:r>
              <a:rPr lang="en-US" sz="4600" b="1" u="sng" dirty="0" smtClean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>Psalm </a:t>
            </a:r>
            <a:r>
              <a:rPr lang="en-US" sz="4600" b="1" u="sng" dirty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>16:11</a:t>
            </a:r>
            <a:r>
              <a:rPr lang="en-US" sz="4600" b="1" dirty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> </a:t>
            </a:r>
            <a:r>
              <a:rPr lang="en-US" sz="4600" b="1" dirty="0" smtClean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/>
            </a:r>
            <a:br>
              <a:rPr lang="en-US" sz="4600" b="1" dirty="0" smtClean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</a:br>
            <a:r>
              <a:rPr lang="en-US" sz="4600" b="1" dirty="0" smtClean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>You </a:t>
            </a:r>
            <a:r>
              <a:rPr lang="en-US" sz="4600" b="1" dirty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>make known </a:t>
            </a:r>
            <a:r>
              <a:rPr lang="en-US" sz="4600" b="1" dirty="0" smtClean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/>
            </a:r>
            <a:br>
              <a:rPr lang="en-US" sz="4600" b="1" dirty="0" smtClean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</a:br>
            <a:r>
              <a:rPr lang="en-US" sz="4600" b="1" dirty="0" smtClean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>to </a:t>
            </a:r>
            <a:r>
              <a:rPr lang="en-US" sz="4600" b="1" dirty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>me the path </a:t>
            </a:r>
            <a:r>
              <a:rPr lang="en-US" sz="4600" b="1" dirty="0" smtClean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/>
            </a:r>
            <a:br>
              <a:rPr lang="en-US" sz="4600" b="1" dirty="0" smtClean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</a:br>
            <a:r>
              <a:rPr lang="en-US" sz="4600" b="1" dirty="0" smtClean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>of </a:t>
            </a:r>
            <a:r>
              <a:rPr lang="en-US" sz="4600" b="1" dirty="0">
                <a:ln w="15875">
                  <a:noFill/>
                </a:ln>
                <a:solidFill>
                  <a:srgbClr val="000099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>life; </a:t>
            </a:r>
            <a:r>
              <a:rPr lang="en-US" sz="4600" b="1" dirty="0">
                <a:ln w="15875">
                  <a:noFill/>
                </a:ln>
                <a:solidFill>
                  <a:srgbClr val="FF0000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>in your presence there is fullness of joy; at </a:t>
            </a:r>
            <a:r>
              <a:rPr lang="en-US" sz="4600" b="1" dirty="0" smtClean="0">
                <a:ln w="15875">
                  <a:noFill/>
                </a:ln>
                <a:solidFill>
                  <a:srgbClr val="FF0000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/>
            </a:r>
            <a:br>
              <a:rPr lang="en-US" sz="4600" b="1" dirty="0" smtClean="0">
                <a:ln w="15875">
                  <a:noFill/>
                </a:ln>
                <a:solidFill>
                  <a:srgbClr val="FF0000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</a:br>
            <a:r>
              <a:rPr lang="en-US" sz="4600" b="1" dirty="0" smtClean="0">
                <a:ln w="15875">
                  <a:noFill/>
                </a:ln>
                <a:solidFill>
                  <a:srgbClr val="FF0000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>your </a:t>
            </a:r>
            <a:r>
              <a:rPr lang="en-US" sz="4600" b="1" dirty="0">
                <a:ln w="15875">
                  <a:noFill/>
                </a:ln>
                <a:solidFill>
                  <a:srgbClr val="FF0000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>right hand are </a:t>
            </a:r>
            <a:r>
              <a:rPr lang="en-US" sz="4600" b="1" dirty="0" smtClean="0">
                <a:ln w="15875">
                  <a:noFill/>
                </a:ln>
                <a:solidFill>
                  <a:srgbClr val="FF0000"/>
                </a:solidFill>
                <a:effectLst>
                  <a:glow>
                    <a:srgbClr val="000099">
                      <a:alpha val="40000"/>
                    </a:srgbClr>
                  </a:glow>
                  <a:outerShdw blurRad="38100" dist="38100" dir="2700000" algn="ctr" rotWithShape="0">
                    <a:srgbClr val="0D0DFF">
                      <a:alpha val="49804"/>
                    </a:srgbClr>
                  </a:outerShdw>
                </a:effectLst>
              </a:rPr>
              <a:t>pleasures forevermore.</a:t>
            </a:r>
            <a:endParaRPr lang="en-US" sz="4600" b="1" dirty="0">
              <a:ln w="15875">
                <a:noFill/>
              </a:ln>
              <a:solidFill>
                <a:srgbClr val="FF0000"/>
              </a:solidFill>
              <a:effectLst>
                <a:glow>
                  <a:srgbClr val="000099">
                    <a:alpha val="40000"/>
                  </a:srgbClr>
                </a:glow>
                <a:outerShdw blurRad="38100" dist="38100" dir="2700000" algn="ctr" rotWithShape="0">
                  <a:srgbClr val="0D0DFF">
                    <a:alpha val="49804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743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2457</TotalTime>
  <Words>42</Words>
  <Application>Microsoft Office PowerPoint</Application>
  <PresentationFormat>On-screen Show (4:3)</PresentationFormat>
  <Paragraphs>12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DESPERATE</vt:lpstr>
      <vt:lpstr>Week 5:  I Must Have HIS Presence!  (Exodus 33)</vt:lpstr>
      <vt:lpstr>HE would not go with them</vt:lpstr>
      <vt:lpstr>They had taken God’s presence  for granted </vt:lpstr>
      <vt:lpstr>There is extraordinary intimacy in  His presence</vt:lpstr>
      <vt:lpstr>Knowledge,  favor, and rest are in His presence</vt:lpstr>
      <vt:lpstr>God’s presence  is vital!  We shouldn’t budge an inch on our own</vt:lpstr>
      <vt:lpstr>Psalm 16:11  You make known  to me the path  of life; in your presence there is fullness of joy; at  your right hand are pleasures forevermore.</vt:lpstr>
      <vt:lpstr>We are distinguished by His presence</vt:lpstr>
      <vt:lpstr>Moses sought  one further thing: God's glory! </vt:lpstr>
      <vt:lpstr> I Must Have HIS Presence!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</dc:creator>
  <cp:lastModifiedBy>Shawn</cp:lastModifiedBy>
  <cp:revision>85</cp:revision>
  <dcterms:created xsi:type="dcterms:W3CDTF">2015-12-02T18:43:37Z</dcterms:created>
  <dcterms:modified xsi:type="dcterms:W3CDTF">2016-01-31T03:49:32Z</dcterms:modified>
</cp:coreProperties>
</file>