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78" r:id="rId2"/>
    <p:sldId id="594" r:id="rId3"/>
    <p:sldId id="596" r:id="rId4"/>
    <p:sldId id="618" r:id="rId5"/>
    <p:sldId id="628" r:id="rId6"/>
    <p:sldId id="619" r:id="rId7"/>
    <p:sldId id="620" r:id="rId8"/>
    <p:sldId id="621" r:id="rId9"/>
    <p:sldId id="622" r:id="rId10"/>
    <p:sldId id="623" r:id="rId11"/>
    <p:sldId id="624" r:id="rId12"/>
    <p:sldId id="625" r:id="rId13"/>
    <p:sldId id="626" r:id="rId14"/>
    <p:sldId id="627" r:id="rId15"/>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1C46E"/>
    <a:srgbClr val="2A2900"/>
    <a:srgbClr val="424000"/>
    <a:srgbClr val="4C4A00"/>
    <a:srgbClr val="FFFF66"/>
    <a:srgbClr val="B7ACD2"/>
    <a:srgbClr val="ACDBF2"/>
    <a:srgbClr val="96EFEF"/>
    <a:srgbClr val="585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99" autoAdjust="0"/>
    <p:restoredTop sz="78985" autoAdjust="0"/>
  </p:normalViewPr>
  <p:slideViewPr>
    <p:cSldViewPr snapToGrid="0">
      <p:cViewPr>
        <p:scale>
          <a:sx n="50" d="100"/>
          <a:sy n="50" d="100"/>
        </p:scale>
        <p:origin x="276" y="13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4/28/2018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1036290" rtl="0" eaLnBrk="1" latinLnBrk="0" hangingPunct="1">
      <a:defRPr sz="1360" kern="1200">
        <a:solidFill>
          <a:schemeClr val="tx1"/>
        </a:solidFill>
        <a:latin typeface="+mn-lt"/>
        <a:ea typeface="+mn-ea"/>
        <a:cs typeface="+mn-cs"/>
      </a:defRPr>
    </a:lvl1pPr>
    <a:lvl2pPr marL="518145" algn="l" defTabSz="1036290" rtl="0" eaLnBrk="1" latinLnBrk="0" hangingPunct="1">
      <a:defRPr sz="1360" kern="1200">
        <a:solidFill>
          <a:schemeClr val="tx1"/>
        </a:solidFill>
        <a:latin typeface="+mn-lt"/>
        <a:ea typeface="+mn-ea"/>
        <a:cs typeface="+mn-cs"/>
      </a:defRPr>
    </a:lvl2pPr>
    <a:lvl3pPr marL="1036290" algn="l" defTabSz="1036290" rtl="0" eaLnBrk="1" latinLnBrk="0" hangingPunct="1">
      <a:defRPr sz="1360" kern="1200">
        <a:solidFill>
          <a:schemeClr val="tx1"/>
        </a:solidFill>
        <a:latin typeface="+mn-lt"/>
        <a:ea typeface="+mn-ea"/>
        <a:cs typeface="+mn-cs"/>
      </a:defRPr>
    </a:lvl3pPr>
    <a:lvl4pPr marL="1554434" algn="l" defTabSz="1036290" rtl="0" eaLnBrk="1" latinLnBrk="0" hangingPunct="1">
      <a:defRPr sz="1360" kern="1200">
        <a:solidFill>
          <a:schemeClr val="tx1"/>
        </a:solidFill>
        <a:latin typeface="+mn-lt"/>
        <a:ea typeface="+mn-ea"/>
        <a:cs typeface="+mn-cs"/>
      </a:defRPr>
    </a:lvl4pPr>
    <a:lvl5pPr marL="2072579" algn="l" defTabSz="1036290" rtl="0" eaLnBrk="1" latinLnBrk="0" hangingPunct="1">
      <a:defRPr sz="1360" kern="1200">
        <a:solidFill>
          <a:schemeClr val="tx1"/>
        </a:solidFill>
        <a:latin typeface="+mn-lt"/>
        <a:ea typeface="+mn-ea"/>
        <a:cs typeface="+mn-cs"/>
      </a:defRPr>
    </a:lvl5pPr>
    <a:lvl6pPr marL="2590724" algn="l" defTabSz="1036290" rtl="0" eaLnBrk="1" latinLnBrk="0" hangingPunct="1">
      <a:defRPr sz="1360" kern="1200">
        <a:solidFill>
          <a:schemeClr val="tx1"/>
        </a:solidFill>
        <a:latin typeface="+mn-lt"/>
        <a:ea typeface="+mn-ea"/>
        <a:cs typeface="+mn-cs"/>
      </a:defRPr>
    </a:lvl6pPr>
    <a:lvl7pPr marL="3108869" algn="l" defTabSz="1036290" rtl="0" eaLnBrk="1" latinLnBrk="0" hangingPunct="1">
      <a:defRPr sz="1360" kern="1200">
        <a:solidFill>
          <a:schemeClr val="tx1"/>
        </a:solidFill>
        <a:latin typeface="+mn-lt"/>
        <a:ea typeface="+mn-ea"/>
        <a:cs typeface="+mn-cs"/>
      </a:defRPr>
    </a:lvl7pPr>
    <a:lvl8pPr marL="3627013" algn="l" defTabSz="1036290" rtl="0" eaLnBrk="1" latinLnBrk="0" hangingPunct="1">
      <a:defRPr sz="1360" kern="1200">
        <a:solidFill>
          <a:schemeClr val="tx1"/>
        </a:solidFill>
        <a:latin typeface="+mn-lt"/>
        <a:ea typeface="+mn-ea"/>
        <a:cs typeface="+mn-cs"/>
      </a:defRPr>
    </a:lvl8pPr>
    <a:lvl9pPr marL="4145158" algn="l" defTabSz="1036290" rtl="0" eaLnBrk="1" latinLnBrk="0" hangingPunct="1">
      <a:defRPr sz="13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8035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283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14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7340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40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5376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899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16424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8962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28230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1809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5CD36B61-649A-4EDD-BF2D-8D18F49DFD63}" type="datetimeFigureOut">
              <a:rPr lang="en-US" smtClean="0"/>
              <a:t>4/28/2018</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485544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777221" y="272236"/>
            <a:ext cx="6213887"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The New Wineskin</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365759" y="1308596"/>
            <a:ext cx="13196059" cy="5798634"/>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Paul, a </a:t>
            </a:r>
            <a:r>
              <a:rPr lang="en-US" sz="4200" b="1" dirty="0" smtClean="0">
                <a:solidFill>
                  <a:srgbClr val="FFFF99"/>
                </a:solidFill>
                <a:effectLst>
                  <a:glow rad="114300">
                    <a:srgbClr val="2A2900">
                      <a:alpha val="75000"/>
                    </a:srgbClr>
                  </a:glow>
                  <a:outerShdw blurRad="38100" dist="38100" dir="2700000" algn="tl">
                    <a:schemeClr val="tx1">
                      <a:alpha val="60000"/>
                    </a:schemeClr>
                  </a:outerShdw>
                </a:effectLst>
              </a:rPr>
              <a:t>servant</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of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Christ Jesus, called to be an apostle and set apart for the gospel of God”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Romans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1:1)</a:t>
            </a:r>
          </a:p>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Simon Peter, a </a:t>
            </a:r>
            <a:r>
              <a:rPr lang="en-US" sz="4200" b="1" dirty="0">
                <a:solidFill>
                  <a:srgbClr val="FFFF99"/>
                </a:solidFill>
                <a:effectLst>
                  <a:glow rad="114300">
                    <a:srgbClr val="2A2900">
                      <a:alpha val="75000"/>
                    </a:srgbClr>
                  </a:glow>
                  <a:outerShdw blurRad="38100" dist="38100" dir="2700000" algn="tl">
                    <a:schemeClr val="tx1">
                      <a:alpha val="60000"/>
                    </a:schemeClr>
                  </a:outerShdw>
                </a:effectLst>
              </a:rPr>
              <a:t>servant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and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apostle of Jesus Christ…”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a:r>
            <a:b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b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2 Peter 1:1)</a:t>
            </a:r>
          </a:p>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James, a </a:t>
            </a:r>
            <a:r>
              <a:rPr lang="en-US" sz="4200" b="1" dirty="0">
                <a:solidFill>
                  <a:srgbClr val="FFFF99"/>
                </a:solidFill>
                <a:effectLst>
                  <a:glow rad="114300">
                    <a:srgbClr val="2A2900">
                      <a:alpha val="75000"/>
                    </a:srgbClr>
                  </a:glow>
                  <a:outerShdw blurRad="38100" dist="38100" dir="2700000" algn="tl">
                    <a:schemeClr val="tx1">
                      <a:alpha val="60000"/>
                    </a:schemeClr>
                  </a:outerShdw>
                </a:effectLst>
              </a:rPr>
              <a:t>servant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of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God and of the Lord Jesus Christ…” (James 1:1)</a:t>
            </a:r>
          </a:p>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Jude, a </a:t>
            </a:r>
            <a:r>
              <a:rPr lang="en-US" sz="4200" b="1" dirty="0">
                <a:solidFill>
                  <a:srgbClr val="FFFF99"/>
                </a:solidFill>
                <a:effectLst>
                  <a:glow rad="114300">
                    <a:srgbClr val="2A2900">
                      <a:alpha val="75000"/>
                    </a:srgbClr>
                  </a:glow>
                  <a:outerShdw blurRad="38100" dist="38100" dir="2700000" algn="tl">
                    <a:schemeClr val="tx1">
                      <a:alpha val="60000"/>
                    </a:schemeClr>
                  </a:outerShdw>
                </a:effectLst>
              </a:rPr>
              <a:t>servant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of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Jesus Christ and a brother of James…” (Jude 1:1)</a:t>
            </a:r>
          </a:p>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He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made it known by sending his angel to his </a:t>
            </a:r>
            <a:r>
              <a:rPr lang="en-US" sz="4200" b="1" dirty="0" smtClean="0">
                <a:solidFill>
                  <a:srgbClr val="FFFF99"/>
                </a:solidFill>
                <a:effectLst>
                  <a:glow rad="114300">
                    <a:srgbClr val="2A2900">
                      <a:alpha val="75000"/>
                    </a:srgbClr>
                  </a:glow>
                  <a:outerShdw blurRad="38100" dist="38100" dir="2700000" algn="tl">
                    <a:schemeClr val="tx1">
                      <a:alpha val="60000"/>
                    </a:schemeClr>
                  </a:outerShdw>
                </a:effectLst>
              </a:rPr>
              <a:t>servant</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John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Revelation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1:1</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endParaRPr lang="en-US" sz="4200" b="1" dirty="0">
              <a:solidFill>
                <a:schemeClr val="bg1"/>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33534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500"/>
                                        <p:tgtEl>
                                          <p:spTgt spid="9">
                                            <p:txEl>
                                              <p:pRg st="3" end="3"/>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777221" y="272236"/>
            <a:ext cx="6213887"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The New Wineskin</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365759" y="1308596"/>
            <a:ext cx="13196059" cy="5798634"/>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Paul, a </a:t>
            </a:r>
            <a:r>
              <a:rPr lang="en-US" sz="4200" b="1" i="1" dirty="0" err="1">
                <a:solidFill>
                  <a:srgbClr val="FFFF99"/>
                </a:solidFill>
                <a:effectLst>
                  <a:glow rad="114300">
                    <a:srgbClr val="2A2900">
                      <a:alpha val="75000"/>
                    </a:srgbClr>
                  </a:glow>
                  <a:outerShdw blurRad="38100" dist="38100" dir="2700000" algn="tl">
                    <a:schemeClr val="tx1">
                      <a:alpha val="60000"/>
                    </a:schemeClr>
                  </a:outerShdw>
                </a:effectLst>
              </a:rPr>
              <a:t>doulos</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of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Christ Jesus, called to be an apostle and set apart for the gospel of God”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Romans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1:1)</a:t>
            </a:r>
          </a:p>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Simon Peter, a </a:t>
            </a:r>
            <a:r>
              <a:rPr lang="en-US" sz="4200" b="1" i="1" dirty="0" err="1">
                <a:solidFill>
                  <a:srgbClr val="FFFF99"/>
                </a:solidFill>
                <a:effectLst>
                  <a:glow rad="114300">
                    <a:srgbClr val="2A2900">
                      <a:alpha val="75000"/>
                    </a:srgbClr>
                  </a:glow>
                  <a:outerShdw blurRad="38100" dist="38100" dir="2700000" algn="tl">
                    <a:schemeClr val="tx1">
                      <a:alpha val="60000"/>
                    </a:schemeClr>
                  </a:outerShdw>
                </a:effectLst>
              </a:rPr>
              <a:t>doulos</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and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apostle of Jesus Christ…”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a:r>
            <a:b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b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2 Peter 1:1)</a:t>
            </a:r>
          </a:p>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James, a </a:t>
            </a:r>
            <a:r>
              <a:rPr lang="en-US" sz="4200" b="1" i="1" dirty="0" err="1">
                <a:solidFill>
                  <a:srgbClr val="FFFF99"/>
                </a:solidFill>
                <a:effectLst>
                  <a:glow rad="114300">
                    <a:srgbClr val="2A2900">
                      <a:alpha val="75000"/>
                    </a:srgbClr>
                  </a:glow>
                  <a:outerShdw blurRad="38100" dist="38100" dir="2700000" algn="tl">
                    <a:schemeClr val="tx1">
                      <a:alpha val="60000"/>
                    </a:schemeClr>
                  </a:outerShdw>
                </a:effectLst>
              </a:rPr>
              <a:t>doulos</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of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God and of the Lord Jesus Christ…” (James 1:1)</a:t>
            </a:r>
          </a:p>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Jude, a </a:t>
            </a:r>
            <a:r>
              <a:rPr lang="en-US" sz="4200" b="1" i="1" dirty="0" err="1">
                <a:solidFill>
                  <a:srgbClr val="FFFF99"/>
                </a:solidFill>
                <a:effectLst>
                  <a:glow rad="114300">
                    <a:srgbClr val="2A2900">
                      <a:alpha val="75000"/>
                    </a:srgbClr>
                  </a:glow>
                  <a:outerShdw blurRad="38100" dist="38100" dir="2700000" algn="tl">
                    <a:schemeClr val="tx1">
                      <a:alpha val="60000"/>
                    </a:schemeClr>
                  </a:outerShdw>
                </a:effectLst>
              </a:rPr>
              <a:t>doulos</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of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Jesus Christ and a brother of James…” (Jude 1:1)</a:t>
            </a:r>
          </a:p>
          <a:p>
            <a:pPr marL="685800" indent="-685800" algn="l">
              <a:spcBef>
                <a:spcPts val="0"/>
              </a:spcBef>
              <a:spcAft>
                <a:spcPts val="600"/>
              </a:spcAft>
              <a:buClr>
                <a:srgbClr val="FFFF99"/>
              </a:buClr>
              <a:buSzPct val="90000"/>
              <a:buFont typeface="Arial" panose="020B0604020202020204" pitchFamily="34" charset="0"/>
              <a:buChar char="►"/>
            </a:pP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He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made it known by sending his angel to his </a:t>
            </a:r>
            <a:r>
              <a:rPr lang="en-US" sz="4200" b="1" i="1" dirty="0" err="1">
                <a:solidFill>
                  <a:srgbClr val="FFFF99"/>
                </a:solidFill>
                <a:effectLst>
                  <a:glow rad="114300">
                    <a:srgbClr val="2A2900">
                      <a:alpha val="75000"/>
                    </a:srgbClr>
                  </a:glow>
                  <a:outerShdw blurRad="38100" dist="38100" dir="2700000" algn="tl">
                    <a:schemeClr val="tx1">
                      <a:alpha val="60000"/>
                    </a:schemeClr>
                  </a:outerShdw>
                </a:effectLst>
              </a:rPr>
              <a:t>doulos</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John (</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Revelation </a:t>
            </a:r>
            <a:r>
              <a:rPr lang="en-US" sz="4200" b="1" dirty="0">
                <a:solidFill>
                  <a:schemeClr val="bg1"/>
                </a:solidFill>
                <a:effectLst>
                  <a:glow rad="114300">
                    <a:srgbClr val="2A2900">
                      <a:alpha val="75000"/>
                    </a:srgbClr>
                  </a:glow>
                  <a:outerShdw blurRad="38100" dist="38100" dir="2700000" algn="tl">
                    <a:schemeClr val="tx1">
                      <a:alpha val="60000"/>
                    </a:schemeClr>
                  </a:outerShdw>
                </a:effectLst>
              </a:rPr>
              <a:t>1:1</a:t>
            </a:r>
            <a:r>
              <a:rPr lang="en-US" sz="4200" b="1" dirty="0" smtClean="0">
                <a:solidFill>
                  <a:schemeClr val="bg1"/>
                </a:solidFill>
                <a:effectLst>
                  <a:glow rad="114300">
                    <a:srgbClr val="2A2900">
                      <a:alpha val="75000"/>
                    </a:srgbClr>
                  </a:glow>
                  <a:outerShdw blurRad="38100" dist="38100" dir="2700000" algn="tl">
                    <a:schemeClr val="tx1">
                      <a:alpha val="60000"/>
                    </a:schemeClr>
                  </a:outerShdw>
                </a:effectLst>
              </a:rPr>
              <a:t>)</a:t>
            </a:r>
            <a:endParaRPr lang="en-US" sz="4200" b="1" dirty="0">
              <a:solidFill>
                <a:schemeClr val="bg1"/>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101989148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777221" y="272236"/>
            <a:ext cx="6213887"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The New Wineskin</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365759" y="1491476"/>
            <a:ext cx="13196059" cy="5798634"/>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800"/>
              </a:spcAft>
              <a:buClr>
                <a:srgbClr val="FFFF99"/>
              </a:buClr>
              <a:buSzPct val="90000"/>
              <a:buFont typeface="Arial" panose="020B0604020202020204" pitchFamily="34" charset="0"/>
              <a:buChar char="►"/>
            </a:pPr>
            <a:r>
              <a:rPr lang="en-US" sz="5500" b="1" i="1" dirty="0" err="1" smtClean="0">
                <a:solidFill>
                  <a:srgbClr val="FFFF99"/>
                </a:solidFill>
                <a:effectLst>
                  <a:glow rad="114300">
                    <a:srgbClr val="2A2900">
                      <a:alpha val="75000"/>
                    </a:srgbClr>
                  </a:glow>
                  <a:outerShdw blurRad="38100" dist="38100" dir="2700000" algn="tl">
                    <a:schemeClr val="tx1">
                      <a:alpha val="60000"/>
                    </a:schemeClr>
                  </a:outerShdw>
                </a:effectLst>
              </a:rPr>
              <a:t>Doulos</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A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bond-servant, a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slave who says “I love my master and do not want to leave you” voluntarily giving up freedom to walk away</a:t>
            </a:r>
          </a:p>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One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who is devoted to their master to the disregard of their own </a:t>
            </a: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interests </a:t>
            </a:r>
            <a:endParaRPr lang="en-US" sz="5500" b="1" dirty="0">
              <a:solidFill>
                <a:srgbClr val="FFFF99"/>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2705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777221" y="272236"/>
            <a:ext cx="6213887"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The New Wineskin</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365759" y="1645920"/>
            <a:ext cx="13196059" cy="5644190"/>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800"/>
              </a:spcAft>
              <a:buClr>
                <a:srgbClr val="FFFF99"/>
              </a:buClr>
              <a:buSzPct val="90000"/>
              <a:buFont typeface="Arial" panose="020B0604020202020204" pitchFamily="34" charset="0"/>
              <a:buChar char="►"/>
            </a:pPr>
            <a:r>
              <a:rPr lang="en-US" sz="5500" b="1" u="sng" dirty="0" smtClean="0">
                <a:solidFill>
                  <a:schemeClr val="bg1"/>
                </a:solidFill>
                <a:effectLst>
                  <a:glow rad="114300">
                    <a:srgbClr val="2A2900">
                      <a:alpha val="75000"/>
                    </a:srgbClr>
                  </a:glow>
                  <a:outerShdw blurRad="38100" dist="38100" dir="2700000" algn="tl">
                    <a:schemeClr val="tx1">
                      <a:alpha val="60000"/>
                    </a:schemeClr>
                  </a:outerShdw>
                </a:effectLst>
              </a:rPr>
              <a:t>Galatians </a:t>
            </a:r>
            <a:r>
              <a:rPr lang="en-US" sz="5500" b="1" u="sng" dirty="0">
                <a:solidFill>
                  <a:schemeClr val="bg1"/>
                </a:solidFill>
                <a:effectLst>
                  <a:glow rad="114300">
                    <a:srgbClr val="2A2900">
                      <a:alpha val="75000"/>
                    </a:srgbClr>
                  </a:glow>
                  <a:outerShdw blurRad="38100" dist="38100" dir="2700000" algn="tl">
                    <a:schemeClr val="tx1">
                      <a:alpha val="60000"/>
                    </a:schemeClr>
                  </a:outerShdw>
                </a:effectLst>
              </a:rPr>
              <a:t>1:10</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r>
            <a:b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b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Am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I now trying to win the approval of men, or of God? Or am I trying to please men? If I were still trying to please men, I would not be a </a:t>
            </a:r>
            <a:r>
              <a:rPr lang="en-US" sz="5500" b="1" i="1" dirty="0" err="1">
                <a:solidFill>
                  <a:srgbClr val="FFFF99"/>
                </a:solidFill>
                <a:effectLst>
                  <a:glow rad="114300">
                    <a:srgbClr val="2A2900">
                      <a:alpha val="75000"/>
                    </a:srgbClr>
                  </a:glow>
                  <a:outerShdw blurRad="38100" dist="38100" dir="2700000" algn="tl">
                    <a:schemeClr val="tx1">
                      <a:alpha val="60000"/>
                    </a:schemeClr>
                  </a:outerShdw>
                </a:effectLst>
              </a:rPr>
              <a:t>doulos</a:t>
            </a:r>
            <a:r>
              <a:rPr lang="en-US" sz="5500" b="1" i="1" dirty="0">
                <a:solidFill>
                  <a:srgbClr val="FFFF99"/>
                </a:solidFill>
                <a:effectLst>
                  <a:glow rad="114300">
                    <a:srgbClr val="2A2900">
                      <a:alpha val="75000"/>
                    </a:srgbClr>
                  </a:glow>
                  <a:outerShdw blurRad="38100" dist="38100" dir="2700000" algn="tl">
                    <a:schemeClr val="tx1">
                      <a:alpha val="60000"/>
                    </a:schemeClr>
                  </a:outerShdw>
                </a:effectLst>
              </a:rPr>
              <a:t>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of Christ</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a:t>
            </a:r>
          </a:p>
        </p:txBody>
      </p:sp>
    </p:spTree>
    <p:extLst>
      <p:ext uri="{BB962C8B-B14F-4D97-AF65-F5344CB8AC3E}">
        <p14:creationId xmlns:p14="http://schemas.microsoft.com/office/powerpoint/2010/main" val="240839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617219" y="272236"/>
            <a:ext cx="6373889"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Ephesians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2:8-10 </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617219" y="1487104"/>
            <a:ext cx="12755881" cy="6191626"/>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FFFF99"/>
              </a:buClr>
              <a:buSzPct val="90000"/>
            </a:pPr>
            <a:r>
              <a:rPr lang="en-US" sz="5500" b="1" baseline="30000" dirty="0" smtClean="0">
                <a:solidFill>
                  <a:schemeClr val="bg1"/>
                </a:solidFill>
                <a:effectLst>
                  <a:glow rad="114300">
                    <a:srgbClr val="2A2900">
                      <a:alpha val="75000"/>
                    </a:srgbClr>
                  </a:glow>
                  <a:outerShdw blurRad="38100" dist="38100" dir="2700000" algn="tl">
                    <a:schemeClr val="tx1">
                      <a:alpha val="60000"/>
                    </a:schemeClr>
                  </a:outerShdw>
                </a:effectLst>
              </a:rPr>
              <a:t>8</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For it is by grace you have been saved, through faith—and this is not from yourselves, it is the gift of God— </a:t>
            </a:r>
            <a:r>
              <a:rPr lang="en-US" sz="5500" b="1" baseline="30000" dirty="0">
                <a:solidFill>
                  <a:schemeClr val="bg1"/>
                </a:solidFill>
                <a:effectLst>
                  <a:glow rad="114300">
                    <a:srgbClr val="2A2900">
                      <a:alpha val="75000"/>
                    </a:srgbClr>
                  </a:glow>
                  <a:outerShdw blurRad="38100" dist="38100" dir="2700000" algn="tl">
                    <a:schemeClr val="tx1">
                      <a:alpha val="60000"/>
                    </a:schemeClr>
                  </a:outerShdw>
                </a:effectLst>
              </a:rPr>
              <a:t>9</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not by works, so that no one can boast. </a:t>
            </a:r>
            <a:r>
              <a:rPr lang="en-US" sz="5500" b="1" baseline="30000" dirty="0">
                <a:solidFill>
                  <a:schemeClr val="bg1"/>
                </a:solidFill>
                <a:effectLst>
                  <a:glow rad="114300">
                    <a:srgbClr val="2A2900">
                      <a:alpha val="75000"/>
                    </a:srgbClr>
                  </a:glow>
                  <a:outerShdw blurRad="38100" dist="38100" dir="2700000" algn="tl">
                    <a:schemeClr val="tx1">
                      <a:alpha val="60000"/>
                    </a:schemeClr>
                  </a:outerShdw>
                </a:effectLst>
              </a:rPr>
              <a:t>10</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For we are God’s handiwork,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created in Christ Jesus to do good works</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which God prepared in advance for us to do.</a:t>
            </a:r>
            <a:endParaRPr lang="en-US" sz="5500" b="1" i="1" dirty="0">
              <a:solidFill>
                <a:srgbClr val="FFFF99"/>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263895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83"/>
            <a:ext cx="13817600" cy="7741434"/>
          </a:xfrm>
          <a:prstGeom prst="rect">
            <a:avLst/>
          </a:prstGeom>
        </p:spPr>
      </p:pic>
      <p:sp>
        <p:nvSpPr>
          <p:cNvPr id="4" name="Rectangle 3"/>
          <p:cNvSpPr/>
          <p:nvPr/>
        </p:nvSpPr>
        <p:spPr>
          <a:xfrm>
            <a:off x="0" y="5360390"/>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txBox="1">
            <a:spLocks/>
          </p:cNvSpPr>
          <p:nvPr/>
        </p:nvSpPr>
        <p:spPr>
          <a:xfrm>
            <a:off x="0" y="5360390"/>
            <a:ext cx="13817600" cy="1106027"/>
          </a:xfrm>
          <a:prstGeom prst="rect">
            <a:avLst/>
          </a:prstGeom>
          <a:noFill/>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1360"/>
              </a:spcAft>
              <a:buClr>
                <a:srgbClr val="A6C9E8"/>
              </a:buClr>
              <a:buSzPct val="90000"/>
            </a:pPr>
            <a:r>
              <a:rPr lang="en-US" sz="6000" b="1" dirty="0" smtClean="0">
                <a:solidFill>
                  <a:schemeClr val="bg1"/>
                </a:solidFill>
                <a:effectLst>
                  <a:glow rad="114300">
                    <a:srgbClr val="2A2900"/>
                  </a:glow>
                  <a:outerShdw blurRad="63500" dist="63500" dir="2700000" algn="tl">
                    <a:schemeClr val="tx1">
                      <a:alpha val="50000"/>
                    </a:schemeClr>
                  </a:outerShdw>
                </a:effectLst>
              </a:rPr>
              <a:t>Week 5</a:t>
            </a:r>
            <a:r>
              <a:rPr lang="en-US" sz="6000" b="1" dirty="0">
                <a:solidFill>
                  <a:schemeClr val="bg1"/>
                </a:solidFill>
                <a:effectLst>
                  <a:glow rad="114300">
                    <a:srgbClr val="2A2900"/>
                  </a:glow>
                  <a:outerShdw blurRad="63500" dist="63500" dir="2700000" algn="tl">
                    <a:schemeClr val="tx1">
                      <a:alpha val="50000"/>
                    </a:schemeClr>
                  </a:outerShdw>
                </a:effectLst>
              </a:rPr>
              <a:t>: Power to Be Repurposed</a:t>
            </a:r>
          </a:p>
          <a:p>
            <a:pPr algn="l">
              <a:spcBef>
                <a:spcPts val="0"/>
              </a:spcBef>
              <a:spcAft>
                <a:spcPts val="1360"/>
              </a:spcAft>
              <a:buClr>
                <a:srgbClr val="A6C9E8"/>
              </a:buClr>
              <a:buSzPct val="90000"/>
            </a:pPr>
            <a:endParaRPr lang="en-US" sz="5440" b="1" dirty="0">
              <a:solidFill>
                <a:schemeClr val="bg1"/>
              </a:solidFill>
              <a:effectLst>
                <a:glow rad="114300">
                  <a:srgbClr val="1F4E79"/>
                </a:glow>
                <a:outerShdw blurRad="38100" dist="38100" dir="2700000" algn="tl">
                  <a:schemeClr val="tx1">
                    <a:alpha val="65000"/>
                  </a:schemeClr>
                </a:outerShdw>
              </a:effectLst>
            </a:endParaRPr>
          </a:p>
        </p:txBody>
      </p:sp>
    </p:spTree>
    <p:extLst>
      <p:ext uri="{BB962C8B-B14F-4D97-AF65-F5344CB8AC3E}">
        <p14:creationId xmlns:p14="http://schemas.microsoft.com/office/powerpoint/2010/main" val="343536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777221" y="272236"/>
            <a:ext cx="6213887"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 Luke 5:33-38</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777221" y="1605776"/>
            <a:ext cx="12442256" cy="5798634"/>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a:solidFill>
                  <a:schemeClr val="bg1"/>
                </a:solidFill>
                <a:effectLst>
                  <a:glow rad="114300">
                    <a:srgbClr val="2A2900">
                      <a:alpha val="75000"/>
                    </a:srgbClr>
                  </a:glow>
                  <a:outerShdw blurRad="38100" dist="38100" dir="2700000" algn="tl">
                    <a:schemeClr val="tx1">
                      <a:alpha val="60000"/>
                    </a:schemeClr>
                  </a:outerShdw>
                </a:effectLst>
              </a:rPr>
              <a:t>Being a disciple of Jesus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means, </a:t>
            </a:r>
            <a:b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b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you do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things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differently</a:t>
            </a:r>
          </a:p>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a:solidFill>
                  <a:schemeClr val="bg1"/>
                </a:solidFill>
                <a:effectLst>
                  <a:glow rad="114300">
                    <a:srgbClr val="2A2900">
                      <a:alpha val="75000"/>
                    </a:srgbClr>
                  </a:glow>
                  <a:outerShdw blurRad="38100" dist="38100" dir="2700000" algn="tl">
                    <a:schemeClr val="tx1">
                      <a:alpha val="60000"/>
                    </a:schemeClr>
                  </a:outerShdw>
                </a:effectLst>
              </a:rPr>
              <a:t>“How can you do religious tradition when I am with you?!”</a:t>
            </a:r>
          </a:p>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How can you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_________________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when I am with you?!”</a:t>
            </a:r>
          </a:p>
          <a:p>
            <a:pPr marL="685800" indent="-685800" algn="l">
              <a:lnSpc>
                <a:spcPct val="95000"/>
              </a:lnSpc>
              <a:spcBef>
                <a:spcPts val="0"/>
              </a:spcBef>
              <a:spcAft>
                <a:spcPts val="1800"/>
              </a:spcAft>
              <a:buClr>
                <a:srgbClr val="FFFF99"/>
              </a:buClr>
              <a:buSzPct val="90000"/>
              <a:buFont typeface="Arial" panose="020B0604020202020204" pitchFamily="34" charset="0"/>
              <a:buChar char="►"/>
            </a:pPr>
            <a:endParaRPr lang="en-US" sz="5500" b="1" i="1" dirty="0">
              <a:solidFill>
                <a:srgbClr val="FFFF99"/>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14299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777221" y="272236"/>
            <a:ext cx="6213887"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 Luke 5:33-38</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777221" y="1331456"/>
            <a:ext cx="12442256" cy="5798634"/>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Patchwork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is useless</a:t>
            </a:r>
            <a:r>
              <a:rPr lang="en-US" sz="5500" b="1" i="1" dirty="0" smtClean="0">
                <a:solidFill>
                  <a:schemeClr val="bg1"/>
                </a:solidFill>
                <a:effectLst>
                  <a:glow rad="114300">
                    <a:srgbClr val="2A2900">
                      <a:alpha val="75000"/>
                    </a:srgbClr>
                  </a:glow>
                  <a:outerShdw blurRad="38100" dist="38100" dir="2700000" algn="tl">
                    <a:schemeClr val="tx1">
                      <a:alpha val="60000"/>
                    </a:schemeClr>
                  </a:outerShdw>
                </a:effectLst>
              </a:rPr>
              <a:t>!</a:t>
            </a:r>
            <a:endParaRPr lang="en-US" sz="5500" b="1" i="1" dirty="0" smtClean="0">
              <a:solidFill>
                <a:schemeClr val="bg1"/>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48623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822" y="-1548012"/>
            <a:ext cx="6577778" cy="6577778"/>
          </a:xfrm>
          <a:prstGeom prst="rect">
            <a:avLst/>
          </a:prstGeom>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777221" y="272236"/>
            <a:ext cx="6213887"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 Luke 5:33-38</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777221" y="1331456"/>
            <a:ext cx="12442256" cy="5798634"/>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Patchwork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is useless</a:t>
            </a:r>
            <a:r>
              <a:rPr lang="en-US" sz="5500" b="1" i="1" dirty="0" smtClean="0">
                <a:solidFill>
                  <a:schemeClr val="bg1"/>
                </a:solidFill>
                <a:effectLst>
                  <a:glow rad="114300">
                    <a:srgbClr val="2A2900">
                      <a:alpha val="75000"/>
                    </a:srgbClr>
                  </a:glow>
                  <a:outerShdw blurRad="38100" dist="38100" dir="2700000" algn="tl">
                    <a:schemeClr val="tx1">
                      <a:alpha val="60000"/>
                    </a:schemeClr>
                  </a:outerShdw>
                </a:effectLst>
              </a:rPr>
              <a:t>!</a:t>
            </a:r>
          </a:p>
          <a:p>
            <a:pPr marL="685800" indent="-685800" algn="l">
              <a:lnSpc>
                <a:spcPct val="95000"/>
              </a:lnSpc>
              <a:spcBef>
                <a:spcPts val="0"/>
              </a:spcBef>
              <a:buClr>
                <a:srgbClr val="FFFF99"/>
              </a:buClr>
              <a:buSzPct val="90000"/>
              <a:buFont typeface="Arial" panose="020B0604020202020204" pitchFamily="34" charset="0"/>
              <a:buChar char="►"/>
            </a:pP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New wine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New Covenant </a:t>
            </a:r>
          </a:p>
          <a:p>
            <a:pPr lvl="1" algn="l">
              <a:lnSpc>
                <a:spcPct val="95000"/>
              </a:lnSpc>
              <a:spcBef>
                <a:spcPts val="0"/>
              </a:spcBef>
              <a:spcAft>
                <a:spcPts val="1800"/>
              </a:spcAft>
              <a:buClr>
                <a:srgbClr val="FFFF99"/>
              </a:buClr>
              <a:buSzPct val="90000"/>
            </a:pP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is the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receipt of the Holy Spirit</a:t>
            </a:r>
          </a:p>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Wineskin</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 type of vessel (old or new)</a:t>
            </a:r>
          </a:p>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New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wine is </a:t>
            </a:r>
            <a:r>
              <a:rPr lang="en-US" sz="5500" b="1" u="sng" dirty="0">
                <a:solidFill>
                  <a:srgbClr val="FFFF99"/>
                </a:solidFill>
                <a:effectLst>
                  <a:glow rad="114300">
                    <a:srgbClr val="2A2900">
                      <a:alpha val="75000"/>
                    </a:srgbClr>
                  </a:glow>
                  <a:outerShdw blurRad="38100" dist="38100" dir="2700000" algn="tl">
                    <a:schemeClr val="tx1">
                      <a:alpha val="60000"/>
                    </a:schemeClr>
                  </a:outerShdw>
                </a:effectLst>
              </a:rPr>
              <a:t>not</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for old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wineskins</a:t>
            </a:r>
          </a:p>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It will not hold it</a:t>
            </a:r>
            <a:r>
              <a:rPr lang="en-US" sz="5500" b="1" i="1" dirty="0" smtClean="0">
                <a:solidFill>
                  <a:schemeClr val="bg1"/>
                </a:solidFill>
                <a:effectLst>
                  <a:glow rad="114300">
                    <a:srgbClr val="2A2900">
                      <a:alpha val="75000"/>
                    </a:srgbClr>
                  </a:glow>
                  <a:outerShdw blurRad="38100" dist="38100" dir="2700000" algn="tl">
                    <a:schemeClr val="tx1">
                      <a:alpha val="60000"/>
                    </a:schemeClr>
                  </a:outerShdw>
                </a:effectLst>
              </a:rPr>
              <a:t>!</a:t>
            </a:r>
          </a:p>
        </p:txBody>
      </p:sp>
    </p:spTree>
    <p:extLst>
      <p:ext uri="{BB962C8B-B14F-4D97-AF65-F5344CB8AC3E}">
        <p14:creationId xmlns:p14="http://schemas.microsoft.com/office/powerpoint/2010/main" val="154830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822" y="-1548012"/>
            <a:ext cx="6577778" cy="6577778"/>
          </a:xfrm>
          <a:prstGeom prst="rect">
            <a:avLst/>
          </a:prstGeom>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777221" y="272236"/>
            <a:ext cx="6213887"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 Luke 5:33-38</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777221" y="1560056"/>
            <a:ext cx="12442256" cy="5798634"/>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The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old wine seems more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r>
            <a:b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b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gratifying to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the senses </a:t>
            </a:r>
            <a:endParaRPr lang="en-US" sz="5500" b="1" dirty="0" smtClean="0">
              <a:solidFill>
                <a:schemeClr val="bg1"/>
              </a:solidFill>
              <a:effectLst>
                <a:glow rad="114300">
                  <a:srgbClr val="2A2900">
                    <a:alpha val="75000"/>
                  </a:srgbClr>
                </a:glow>
                <a:outerShdw blurRad="38100" dist="38100" dir="2700000" algn="tl">
                  <a:schemeClr val="tx1">
                    <a:alpha val="60000"/>
                  </a:schemeClr>
                </a:outerShdw>
              </a:effectLst>
            </a:endParaRPr>
          </a:p>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It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is only in abstaining from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r>
            <a:b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b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the old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wine that the new wine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r>
            <a:b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b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can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be poured out</a:t>
            </a:r>
            <a:endParaRPr lang="en-US" sz="5500" b="1" dirty="0" smtClean="0">
              <a:solidFill>
                <a:schemeClr val="bg1"/>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290544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5147"/>
            <a:ext cx="13817600" cy="162520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9" name="Content Placeholder 3"/>
          <p:cNvSpPr txBox="1">
            <a:spLocks/>
          </p:cNvSpPr>
          <p:nvPr/>
        </p:nvSpPr>
        <p:spPr>
          <a:xfrm>
            <a:off x="891540" y="2445148"/>
            <a:ext cx="12238388" cy="5372971"/>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Peter</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in Acts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2</a:t>
            </a:r>
          </a:p>
          <a:p>
            <a:pPr marL="685800" indent="-685800" algn="l">
              <a:lnSpc>
                <a:spcPct val="95000"/>
              </a:lnSpc>
              <a:spcBef>
                <a:spcPts val="0"/>
              </a:spcBef>
              <a:spcAft>
                <a:spcPts val="1800"/>
              </a:spcAft>
              <a:buClr>
                <a:srgbClr val="FFFF99"/>
              </a:buClr>
              <a:buSzPct val="90000"/>
              <a:buFont typeface="Arial" panose="020B0604020202020204" pitchFamily="34" charset="0"/>
              <a:buChar char="►"/>
            </a:pP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Saul/Paul</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in Acts 9</a:t>
            </a:r>
            <a:endParaRPr lang="en-US" sz="5500" b="1" dirty="0" smtClean="0">
              <a:solidFill>
                <a:schemeClr val="bg1"/>
              </a:solidFill>
              <a:effectLst>
                <a:glow rad="114300">
                  <a:srgbClr val="2A2900">
                    <a:alpha val="75000"/>
                  </a:srgbClr>
                </a:glow>
                <a:outerShdw blurRad="38100" dist="38100" dir="2700000" algn="tl">
                  <a:schemeClr val="tx1">
                    <a:alpha val="60000"/>
                  </a:schemeClr>
                </a:outerShdw>
              </a:effectLst>
            </a:endParaRPr>
          </a:p>
          <a:p>
            <a:pPr marL="685800" indent="-685800" algn="l">
              <a:lnSpc>
                <a:spcPct val="95000"/>
              </a:lnSpc>
              <a:spcBef>
                <a:spcPts val="0"/>
              </a:spcBef>
              <a:spcAft>
                <a:spcPts val="1800"/>
              </a:spcAft>
              <a:buClr>
                <a:srgbClr val="FFFF99"/>
              </a:buClr>
              <a:buSzPct val="90000"/>
              <a:buFont typeface="Arial" panose="020B0604020202020204" pitchFamily="34" charset="0"/>
              <a:buChar char="►"/>
            </a:pPr>
            <a:endParaRPr lang="en-US" sz="5500" b="1" dirty="0" smtClean="0">
              <a:solidFill>
                <a:schemeClr val="bg1"/>
              </a:solidFill>
              <a:effectLst>
                <a:glow rad="114300">
                  <a:srgbClr val="2A2900">
                    <a:alpha val="75000"/>
                  </a:srgbClr>
                </a:glow>
                <a:outerShdw blurRad="38100" dist="38100" dir="2700000" algn="tl">
                  <a:schemeClr val="tx1">
                    <a:alpha val="60000"/>
                  </a:schemeClr>
                </a:outerShdw>
              </a:effectLst>
            </a:endParaRPr>
          </a:p>
        </p:txBody>
      </p:sp>
      <p:sp>
        <p:nvSpPr>
          <p:cNvPr id="6" name="Title 2">
            <a:extLst>
              <a:ext uri="{FF2B5EF4-FFF2-40B4-BE49-F238E27FC236}">
                <a16:creationId xmlns:a16="http://schemas.microsoft.com/office/drawing/2014/main" id="{A3D1E900-55FD-4BB6-9505-68937E551455}"/>
              </a:ext>
            </a:extLst>
          </p:cNvPr>
          <p:cNvSpPr txBox="1">
            <a:spLocks/>
          </p:cNvSpPr>
          <p:nvPr/>
        </p:nvSpPr>
        <p:spPr>
          <a:xfrm>
            <a:off x="891540" y="278008"/>
            <a:ext cx="9895937" cy="1625206"/>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The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Holy Spirit gives us </a:t>
            </a: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
            </a:r>
            <a:b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b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power to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be repurposed!</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263366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445167" y="272236"/>
            <a:ext cx="6545941"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Acts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9:17-22</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445167" y="1441384"/>
            <a:ext cx="13116652" cy="6191626"/>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FFFF99"/>
              </a:buClr>
              <a:buSzPct val="90000"/>
            </a:pPr>
            <a:r>
              <a:rPr lang="en-US" sz="5000" b="1" baseline="30000" dirty="0">
                <a:solidFill>
                  <a:schemeClr val="bg1"/>
                </a:solidFill>
                <a:effectLst>
                  <a:glow rad="114300">
                    <a:srgbClr val="2A2900">
                      <a:alpha val="75000"/>
                    </a:srgbClr>
                  </a:glow>
                  <a:outerShdw blurRad="38100" dist="38100" dir="2700000" algn="tl">
                    <a:schemeClr val="tx1">
                      <a:alpha val="60000"/>
                    </a:schemeClr>
                  </a:outerShdw>
                </a:effectLst>
              </a:rPr>
              <a:t>17</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Then Ananias went to the house and entered it. Placing his hands on Saul, he said, “Brother Saul, the Lord—Jesus, who appeared to you on the road as you were coming here—has sent me so that you may see again and </a:t>
            </a:r>
            <a:r>
              <a:rPr lang="en-US" sz="5000" b="1" dirty="0">
                <a:solidFill>
                  <a:srgbClr val="FFFF99"/>
                </a:solidFill>
                <a:effectLst>
                  <a:glow rad="114300">
                    <a:srgbClr val="2A2900">
                      <a:alpha val="75000"/>
                    </a:srgbClr>
                  </a:glow>
                  <a:outerShdw blurRad="38100" dist="38100" dir="2700000" algn="tl">
                    <a:schemeClr val="tx1">
                      <a:alpha val="60000"/>
                    </a:schemeClr>
                  </a:outerShdw>
                </a:effectLst>
              </a:rPr>
              <a:t>be filled with the Holy Spirit</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a:t>
            </a:r>
            <a:r>
              <a:rPr lang="en-US" sz="5000" b="1" baseline="30000" dirty="0">
                <a:solidFill>
                  <a:schemeClr val="bg1"/>
                </a:solidFill>
                <a:effectLst>
                  <a:glow rad="114300">
                    <a:srgbClr val="2A2900">
                      <a:alpha val="75000"/>
                    </a:srgbClr>
                  </a:glow>
                  <a:outerShdw blurRad="38100" dist="38100" dir="2700000" algn="tl">
                    <a:schemeClr val="tx1">
                      <a:alpha val="60000"/>
                    </a:schemeClr>
                  </a:outerShdw>
                </a:effectLst>
              </a:rPr>
              <a:t>18</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Immediately, something like scales fell from Saul’s eyes, and he could see again. He got up and was baptized</a:t>
            </a:r>
            <a:r>
              <a:rPr lang="en-US" sz="5000" b="1" dirty="0" smtClean="0">
                <a:solidFill>
                  <a:schemeClr val="bg1"/>
                </a:solidFill>
                <a:effectLst>
                  <a:glow rad="114300">
                    <a:srgbClr val="2A2900">
                      <a:alpha val="75000"/>
                    </a:srgbClr>
                  </a:glow>
                  <a:outerShdw blurRad="38100" dist="38100" dir="2700000" algn="tl">
                    <a:schemeClr val="tx1">
                      <a:alpha val="60000"/>
                    </a:schemeClr>
                  </a:outerShdw>
                </a:effectLst>
              </a:rPr>
              <a:t>…</a:t>
            </a:r>
            <a:endParaRPr lang="en-US" sz="5000" b="1" i="1" dirty="0">
              <a:solidFill>
                <a:srgbClr val="FFFF99"/>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366959260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370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87477" y="-492530"/>
            <a:ext cx="2774342" cy="1674834"/>
          </a:xfrm>
          <a:prstGeom prst="rect">
            <a:avLst/>
          </a:prstGeom>
          <a:effectLst>
            <a:glow rad="381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445167" y="272236"/>
            <a:ext cx="6545941"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Acts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sym typeface="Wingdings" panose="05000000000000000000" pitchFamily="2" charset="2"/>
              </a:rPr>
              <a:t>9:17-22</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
        <p:nvSpPr>
          <p:cNvPr id="9" name="Content Placeholder 3"/>
          <p:cNvSpPr txBox="1">
            <a:spLocks/>
          </p:cNvSpPr>
          <p:nvPr/>
        </p:nvSpPr>
        <p:spPr>
          <a:xfrm>
            <a:off x="445167" y="1327084"/>
            <a:ext cx="13116652" cy="6191626"/>
          </a:xfrm>
          <a:prstGeom prst="rect">
            <a:avLst/>
          </a:prstGeom>
          <a:effectLst>
            <a:glow rad="63500">
              <a:srgbClr val="0070C0"/>
            </a:glow>
          </a:effectLst>
        </p:spPr>
        <p:txBody>
          <a:bodyPr vert="horz" lIns="103632" tIns="51816" rIns="103632" bIns="51816"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FFFF99"/>
              </a:buClr>
              <a:buSzPct val="90000"/>
            </a:pPr>
            <a:r>
              <a:rPr lang="en-US" sz="5000" b="1" baseline="30000" dirty="0">
                <a:solidFill>
                  <a:schemeClr val="bg1"/>
                </a:solidFill>
                <a:effectLst>
                  <a:glow rad="114300">
                    <a:srgbClr val="2A2900">
                      <a:alpha val="75000"/>
                    </a:srgbClr>
                  </a:glow>
                  <a:outerShdw blurRad="38100" dist="38100" dir="2700000" algn="tl">
                    <a:schemeClr val="tx1">
                      <a:alpha val="60000"/>
                    </a:schemeClr>
                  </a:outerShdw>
                </a:effectLst>
              </a:rPr>
              <a:t>20</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a:t>
            </a:r>
            <a:r>
              <a:rPr lang="en-US" sz="5000" b="1" dirty="0">
                <a:solidFill>
                  <a:srgbClr val="FFFF99"/>
                </a:solidFill>
                <a:effectLst>
                  <a:glow rad="114300">
                    <a:srgbClr val="2A2900">
                      <a:alpha val="75000"/>
                    </a:srgbClr>
                  </a:glow>
                  <a:outerShdw blurRad="38100" dist="38100" dir="2700000" algn="tl">
                    <a:schemeClr val="tx1">
                      <a:alpha val="60000"/>
                    </a:schemeClr>
                  </a:outerShdw>
                </a:effectLst>
              </a:rPr>
              <a:t>At once he began to preach </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in the synagogues that Jesus is the Son of God. </a:t>
            </a:r>
            <a:r>
              <a:rPr lang="en-US" sz="5000" b="1" baseline="30000" dirty="0">
                <a:solidFill>
                  <a:schemeClr val="bg1"/>
                </a:solidFill>
                <a:effectLst>
                  <a:glow rad="114300">
                    <a:srgbClr val="2A2900">
                      <a:alpha val="75000"/>
                    </a:srgbClr>
                  </a:glow>
                  <a:outerShdw blurRad="38100" dist="38100" dir="2700000" algn="tl">
                    <a:schemeClr val="tx1">
                      <a:alpha val="60000"/>
                    </a:schemeClr>
                  </a:outerShdw>
                </a:effectLst>
              </a:rPr>
              <a:t>21</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All those who heard him were astonished and asked, “Isn’t he the man who raised havoc in Jerusalem among those who call on this name? And hasn’t he come here to take them as prisoners to the chief priests?” </a:t>
            </a:r>
            <a:r>
              <a:rPr lang="en-US" sz="5000" b="1" baseline="30000" dirty="0">
                <a:solidFill>
                  <a:schemeClr val="bg1"/>
                </a:solidFill>
                <a:effectLst>
                  <a:glow rad="114300">
                    <a:srgbClr val="2A2900">
                      <a:alpha val="75000"/>
                    </a:srgbClr>
                  </a:glow>
                  <a:outerShdw blurRad="38100" dist="38100" dir="2700000" algn="tl">
                    <a:schemeClr val="tx1">
                      <a:alpha val="60000"/>
                    </a:schemeClr>
                  </a:outerShdw>
                </a:effectLst>
              </a:rPr>
              <a:t>22</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a:t>
            </a:r>
            <a:r>
              <a:rPr lang="en-US" sz="5000" b="1" dirty="0">
                <a:solidFill>
                  <a:srgbClr val="FFFF99"/>
                </a:solidFill>
                <a:effectLst>
                  <a:glow rad="114300">
                    <a:srgbClr val="2A2900">
                      <a:alpha val="75000"/>
                    </a:srgbClr>
                  </a:glow>
                  <a:outerShdw blurRad="38100" dist="38100" dir="2700000" algn="tl">
                    <a:schemeClr val="tx1">
                      <a:alpha val="60000"/>
                    </a:schemeClr>
                  </a:outerShdw>
                </a:effectLst>
              </a:rPr>
              <a:t>Yet Saul grew more and more powerful</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and baffled the Jews living in Damascus </a:t>
            </a:r>
            <a:r>
              <a:rPr lang="en-US" sz="5000" b="1" dirty="0">
                <a:solidFill>
                  <a:srgbClr val="FFFF99"/>
                </a:solidFill>
                <a:effectLst>
                  <a:glow rad="114300">
                    <a:srgbClr val="2A2900">
                      <a:alpha val="75000"/>
                    </a:srgbClr>
                  </a:glow>
                  <a:outerShdw blurRad="38100" dist="38100" dir="2700000" algn="tl">
                    <a:schemeClr val="tx1">
                      <a:alpha val="60000"/>
                    </a:schemeClr>
                  </a:outerShdw>
                </a:effectLst>
              </a:rPr>
              <a:t>by proving that Jesus is the Christ</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a:t>
            </a:r>
            <a:endParaRPr lang="en-US" sz="5000" b="1" i="1" dirty="0">
              <a:solidFill>
                <a:srgbClr val="FFFF99"/>
              </a:solidFill>
              <a:effectLst>
                <a:glow rad="114300">
                  <a:srgbClr val="2A29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8707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13242</TotalTime>
  <Words>457</Words>
  <Application>Microsoft Office PowerPoint</Application>
  <PresentationFormat>Custom</PresentationFormat>
  <Paragraphs>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cp:lastModifiedBy>
  <cp:revision>715</cp:revision>
  <dcterms:created xsi:type="dcterms:W3CDTF">2016-11-29T14:13:56Z</dcterms:created>
  <dcterms:modified xsi:type="dcterms:W3CDTF">2018-04-28T14:40:09Z</dcterms:modified>
</cp:coreProperties>
</file>