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9" r:id="rId3"/>
    <p:sldId id="270" r:id="rId4"/>
    <p:sldId id="257" r:id="rId5"/>
    <p:sldId id="260" r:id="rId6"/>
    <p:sldId id="272" r:id="rId7"/>
    <p:sldId id="274" r:id="rId8"/>
    <p:sldId id="261" r:id="rId9"/>
    <p:sldId id="271" r:id="rId10"/>
    <p:sldId id="273" r:id="rId11"/>
    <p:sldId id="263" r:id="rId12"/>
    <p:sldId id="264"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802A"/>
    <a:srgbClr val="FE6C06"/>
    <a:srgbClr val="C36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8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55"/>
          <c:dPt>
            <c:idx val="2"/>
            <c:bubble3D val="0"/>
            <c:explosion val="24"/>
            <c:extLst>
              <c:ext xmlns:c16="http://schemas.microsoft.com/office/drawing/2014/chart" uri="{C3380CC4-5D6E-409C-BE32-E72D297353CC}">
                <c16:uniqueId val="{00000000-BE44-4F28-B316-33EE30B5FF1A}"/>
              </c:ext>
            </c:extLst>
          </c:dPt>
          <c:val>
            <c:numRef>
              <c:f>Sheet1!$C$4:$C$6</c:f>
              <c:numCache>
                <c:formatCode>0%</c:formatCode>
                <c:ptCount val="3"/>
                <c:pt idx="0">
                  <c:v>0.75</c:v>
                </c:pt>
                <c:pt idx="1">
                  <c:v>0.2</c:v>
                </c:pt>
                <c:pt idx="2">
                  <c:v>0.05</c:v>
                </c:pt>
              </c:numCache>
            </c:numRef>
          </c:val>
          <c:extLst>
            <c:ext xmlns:c16="http://schemas.microsoft.com/office/drawing/2014/chart" uri="{C3380CC4-5D6E-409C-BE32-E72D297353CC}">
              <c16:uniqueId val="{00000001-BE44-4F28-B316-33EE30B5FF1A}"/>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C5007-7D96-4AFE-999C-1C9AA72C338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399381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C5007-7D96-4AFE-999C-1C9AA72C338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383757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C5007-7D96-4AFE-999C-1C9AA72C338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67727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C5007-7D96-4AFE-999C-1C9AA72C338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394609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C5007-7D96-4AFE-999C-1C9AA72C3387}"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100803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C5007-7D96-4AFE-999C-1C9AA72C338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204537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C5007-7D96-4AFE-999C-1C9AA72C3387}"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133632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C5007-7D96-4AFE-999C-1C9AA72C3387}"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131860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C5007-7D96-4AFE-999C-1C9AA72C3387}"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377706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C5007-7D96-4AFE-999C-1C9AA72C338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421441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C5007-7D96-4AFE-999C-1C9AA72C3387}"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C2210-EF75-4FFF-9037-6349823C20A1}" type="slidenum">
              <a:rPr lang="en-US" smtClean="0"/>
              <a:t>‹#›</a:t>
            </a:fld>
            <a:endParaRPr lang="en-US"/>
          </a:p>
        </p:txBody>
      </p:sp>
    </p:spTree>
    <p:extLst>
      <p:ext uri="{BB962C8B-B14F-4D97-AF65-F5344CB8AC3E}">
        <p14:creationId xmlns:p14="http://schemas.microsoft.com/office/powerpoint/2010/main" val="58304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43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C5007-7D96-4AFE-999C-1C9AA72C3387}" type="datetimeFigureOut">
              <a:rPr lang="en-US" smtClean="0"/>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C2210-EF75-4FFF-9037-6349823C20A1}" type="slidenum">
              <a:rPr lang="en-US" smtClean="0"/>
              <a:t>‹#›</a:t>
            </a:fld>
            <a:endParaRPr lang="en-US"/>
          </a:p>
        </p:txBody>
      </p:sp>
    </p:spTree>
    <p:extLst>
      <p:ext uri="{BB962C8B-B14F-4D97-AF65-F5344CB8AC3E}">
        <p14:creationId xmlns:p14="http://schemas.microsoft.com/office/powerpoint/2010/main" val="1945199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43000"/>
                    </a14:imgEffect>
                  </a14:imgLayer>
                </a14:imgProps>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920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More Facts</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3400" y="1143000"/>
            <a:ext cx="8094518" cy="3785652"/>
          </a:xfrm>
          <a:prstGeom prst="rect">
            <a:avLst/>
          </a:prstGeom>
          <a:noFill/>
        </p:spPr>
        <p:txBody>
          <a:bodyPr wrap="square" rtlCol="0">
            <a:spAutoFit/>
          </a:bodyPr>
          <a:lstStyle/>
          <a:p>
            <a:r>
              <a:rPr lang="en-US" sz="2000" b="1" dirty="0" smtClean="0">
                <a:solidFill>
                  <a:schemeClr val="bg1"/>
                </a:solidFill>
              </a:rPr>
              <a:t>Poverty is Relative</a:t>
            </a:r>
          </a:p>
          <a:p>
            <a:endParaRPr lang="en-US" sz="2000" b="1" dirty="0">
              <a:solidFill>
                <a:schemeClr val="bg1"/>
              </a:solidFill>
            </a:endParaRPr>
          </a:p>
          <a:p>
            <a:r>
              <a:rPr lang="en-US" sz="2000" b="1" dirty="0">
                <a:solidFill>
                  <a:schemeClr val="bg1"/>
                </a:solidFill>
              </a:rPr>
              <a:t>H</a:t>
            </a:r>
            <a:r>
              <a:rPr lang="en-US" sz="2000" b="1" dirty="0" smtClean="0">
                <a:solidFill>
                  <a:schemeClr val="bg1"/>
                </a:solidFill>
              </a:rPr>
              <a:t>ere in the U.S. we have a large safety net, and even the poorest have some access to getting basic needs met</a:t>
            </a:r>
          </a:p>
          <a:p>
            <a:endParaRPr lang="en-US" sz="2000" b="1" dirty="0">
              <a:solidFill>
                <a:schemeClr val="bg1"/>
              </a:solidFill>
            </a:endParaRPr>
          </a:p>
          <a:p>
            <a:r>
              <a:rPr lang="en-US" sz="2000" b="1" dirty="0" smtClean="0">
                <a:solidFill>
                  <a:schemeClr val="bg1"/>
                </a:solidFill>
              </a:rPr>
              <a:t>HOWEVER, there are millions among us who struggle to live day to day, like walking near the edge of a cliff</a:t>
            </a:r>
          </a:p>
          <a:p>
            <a:endParaRPr lang="en-US" sz="2000" b="1" dirty="0">
              <a:solidFill>
                <a:schemeClr val="bg1"/>
              </a:solidFill>
            </a:endParaRPr>
          </a:p>
          <a:p>
            <a:r>
              <a:rPr lang="en-US" sz="2000" b="1" dirty="0" smtClean="0">
                <a:solidFill>
                  <a:schemeClr val="bg1"/>
                </a:solidFill>
              </a:rPr>
              <a:t>Many live just one unfortunate circumstance away from homelessness and destitution </a:t>
            </a:r>
          </a:p>
          <a:p>
            <a:endParaRPr lang="en-US" sz="2000" b="1" dirty="0">
              <a:solidFill>
                <a:schemeClr val="bg1"/>
              </a:solidFill>
            </a:endParaRPr>
          </a:p>
          <a:p>
            <a:endParaRPr lang="en-US" sz="2000" b="1" dirty="0">
              <a:solidFill>
                <a:schemeClr val="bg1"/>
              </a:solidFill>
            </a:endParaRPr>
          </a:p>
        </p:txBody>
      </p:sp>
    </p:spTree>
    <p:extLst>
      <p:ext uri="{BB962C8B-B14F-4D97-AF65-F5344CB8AC3E}">
        <p14:creationId xmlns:p14="http://schemas.microsoft.com/office/powerpoint/2010/main" val="409663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True religion </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228600" y="914400"/>
            <a:ext cx="8763000" cy="5211763"/>
          </a:xfrm>
        </p:spPr>
        <p:txBody>
          <a:bodyPr>
            <a:normAutofit/>
          </a:bodyPr>
          <a:lstStyle/>
          <a:p>
            <a:pPr marL="0" indent="0">
              <a:spcBef>
                <a:spcPts val="0"/>
              </a:spcBef>
              <a:buNone/>
            </a:pPr>
            <a:r>
              <a:rPr lang="en-US" sz="2000" dirty="0" smtClean="0">
                <a:solidFill>
                  <a:srgbClr val="FE802A"/>
                </a:solidFill>
                <a:effectLst>
                  <a:outerShdw blurRad="38100" dist="38100" dir="2700000" algn="tl">
                    <a:srgbClr val="000000">
                      <a:alpha val="43137"/>
                    </a:srgbClr>
                  </a:outerShdw>
                </a:effectLst>
              </a:rPr>
              <a:t>Ironic trivia: </a:t>
            </a:r>
            <a:r>
              <a:rPr lang="en-US" sz="2000" dirty="0">
                <a:solidFill>
                  <a:srgbClr val="FE802A"/>
                </a:solidFill>
                <a:effectLst>
                  <a:outerShdw blurRad="38100" dist="38100" dir="2700000" algn="tl">
                    <a:srgbClr val="000000">
                      <a:alpha val="43137"/>
                    </a:srgbClr>
                  </a:outerShdw>
                </a:effectLst>
              </a:rPr>
              <a:t>Google </a:t>
            </a:r>
            <a:r>
              <a:rPr lang="en-US" sz="2000" dirty="0" smtClean="0">
                <a:solidFill>
                  <a:srgbClr val="FE802A"/>
                </a:solidFill>
                <a:effectLst>
                  <a:outerShdw blurRad="38100" dist="38100" dir="2700000" algn="tl">
                    <a:srgbClr val="000000">
                      <a:alpha val="43137"/>
                    </a:srgbClr>
                  </a:outerShdw>
                </a:effectLst>
              </a:rPr>
              <a:t>“True Religion”  returns a high priced designer clothing line for the first 3 pages </a:t>
            </a:r>
          </a:p>
          <a:p>
            <a:pPr marL="0" indent="0">
              <a:spcBef>
                <a:spcPts val="0"/>
              </a:spcBef>
              <a:buNone/>
            </a:pPr>
            <a:r>
              <a:rPr lang="en-US" sz="3800" dirty="0" smtClean="0">
                <a:solidFill>
                  <a:srgbClr val="FE802A"/>
                </a:solidFill>
                <a:effectLst>
                  <a:outerShdw blurRad="38100" dist="38100" dir="2700000" algn="tl">
                    <a:srgbClr val="000000">
                      <a:alpha val="43137"/>
                    </a:srgbClr>
                  </a:outerShdw>
                </a:effectLst>
              </a:rPr>
              <a:t>|</a:t>
            </a:r>
            <a:r>
              <a:rPr lang="en-US" sz="2400" dirty="0">
                <a:solidFill>
                  <a:schemeClr val="bg1"/>
                </a:solidFill>
                <a:latin typeface="Calibri Light" panose="020F0302020204030204" pitchFamily="34" charset="0"/>
              </a:rPr>
              <a:t>But he’s already made it plain how to live, what to do</a:t>
            </a:r>
            <a:r>
              <a:rPr lang="en-US" sz="2400" dirty="0" smtClean="0">
                <a:solidFill>
                  <a:schemeClr val="bg1"/>
                </a:solidFill>
                <a:latin typeface="Calibri Light" panose="020F0302020204030204" pitchFamily="34" charset="0"/>
              </a:rPr>
              <a:t>, what</a:t>
            </a:r>
            <a:r>
              <a:rPr lang="en-US" sz="2400" dirty="0">
                <a:solidFill>
                  <a:schemeClr val="bg1"/>
                </a:solidFill>
                <a:latin typeface="Calibri Light" panose="020F0302020204030204" pitchFamily="34" charset="0"/>
              </a:rPr>
              <a:t> </a:t>
            </a:r>
            <a:r>
              <a:rPr lang="en-US" sz="2400" cap="small" dirty="0">
                <a:solidFill>
                  <a:schemeClr val="bg1"/>
                </a:solidFill>
                <a:latin typeface="Calibri Light" panose="020F0302020204030204" pitchFamily="34" charset="0"/>
              </a:rPr>
              <a:t>God</a:t>
            </a:r>
            <a:r>
              <a:rPr lang="en-US" sz="2400" dirty="0">
                <a:solidFill>
                  <a:schemeClr val="bg1"/>
                </a:solidFill>
                <a:latin typeface="Calibri Light" panose="020F0302020204030204" pitchFamily="34" charset="0"/>
              </a:rPr>
              <a:t> is looking for in men and </a:t>
            </a:r>
            <a:r>
              <a:rPr lang="en-US" sz="2400" dirty="0" smtClean="0">
                <a:solidFill>
                  <a:schemeClr val="bg1"/>
                </a:solidFill>
                <a:latin typeface="Calibri Light" panose="020F0302020204030204" pitchFamily="34" charset="0"/>
              </a:rPr>
              <a:t>women.  It’s </a:t>
            </a:r>
            <a:r>
              <a:rPr lang="en-US" sz="2400" dirty="0">
                <a:solidFill>
                  <a:schemeClr val="bg1"/>
                </a:solidFill>
                <a:latin typeface="Calibri Light" panose="020F0302020204030204" pitchFamily="34" charset="0"/>
              </a:rPr>
              <a:t>quite simple: Do what is fair and just to your neighbor</a:t>
            </a:r>
            <a:r>
              <a:rPr lang="en-US" sz="2400" dirty="0" smtClean="0">
                <a:solidFill>
                  <a:schemeClr val="bg1"/>
                </a:solidFill>
                <a:latin typeface="Calibri Light" panose="020F0302020204030204" pitchFamily="34" charset="0"/>
              </a:rPr>
              <a:t>, </a:t>
            </a:r>
            <a:r>
              <a:rPr lang="en-US" sz="2400" dirty="0">
                <a:solidFill>
                  <a:schemeClr val="bg1"/>
                </a:solidFill>
                <a:latin typeface="Calibri Light" panose="020F0302020204030204" pitchFamily="34" charset="0"/>
              </a:rPr>
              <a:t> be compassionate and loyal in your love</a:t>
            </a:r>
            <a:r>
              <a:rPr lang="en-US" sz="2400" dirty="0" smtClean="0">
                <a:solidFill>
                  <a:schemeClr val="bg1"/>
                </a:solidFill>
                <a:latin typeface="Calibri Light" panose="020F0302020204030204" pitchFamily="34" charset="0"/>
              </a:rPr>
              <a:t>, And </a:t>
            </a:r>
            <a:r>
              <a:rPr lang="en-US" sz="2400" dirty="0">
                <a:solidFill>
                  <a:schemeClr val="bg1"/>
                </a:solidFill>
                <a:latin typeface="Calibri Light" panose="020F0302020204030204" pitchFamily="34" charset="0"/>
              </a:rPr>
              <a:t>don’t take yourself too seriously</a:t>
            </a:r>
            <a:r>
              <a:rPr lang="en-US" sz="2400" dirty="0" smtClean="0">
                <a:solidFill>
                  <a:schemeClr val="bg1"/>
                </a:solidFill>
                <a:latin typeface="Calibri Light" panose="020F0302020204030204" pitchFamily="34" charset="0"/>
              </a:rPr>
              <a:t>— </a:t>
            </a:r>
            <a:r>
              <a:rPr lang="en-US" sz="2400" dirty="0">
                <a:solidFill>
                  <a:schemeClr val="bg1"/>
                </a:solidFill>
                <a:latin typeface="Calibri Light" panose="020F0302020204030204" pitchFamily="34" charset="0"/>
              </a:rPr>
              <a:t> take God seriously</a:t>
            </a:r>
            <a:r>
              <a:rPr lang="en-US" sz="1800" dirty="0" smtClean="0">
                <a:solidFill>
                  <a:schemeClr val="bg1"/>
                </a:solidFill>
                <a:latin typeface="Calibri Light" panose="020F0302020204030204" pitchFamily="34" charset="0"/>
              </a:rPr>
              <a:t>.  </a:t>
            </a:r>
            <a:r>
              <a:rPr lang="en-US" sz="1800" dirty="0" smtClean="0">
                <a:solidFill>
                  <a:srgbClr val="FE802A"/>
                </a:solidFill>
                <a:latin typeface="Calibri Light" panose="020F0302020204030204" pitchFamily="34" charset="0"/>
              </a:rPr>
              <a:t>Micah 6:8 MSG</a:t>
            </a:r>
            <a:endParaRPr lang="en-US" sz="1800" dirty="0" smtClean="0">
              <a:solidFill>
                <a:srgbClr val="FE802A"/>
              </a:solidFill>
              <a:effectLst>
                <a:outerShdw blurRad="38100" dist="38100" dir="2700000" algn="tl">
                  <a:srgbClr val="000000">
                    <a:alpha val="43137"/>
                  </a:srgbClr>
                </a:outerShdw>
              </a:effectLst>
              <a:latin typeface="Calibri Light" panose="020F0302020204030204" pitchFamily="34" charset="0"/>
            </a:endParaRPr>
          </a:p>
          <a:p>
            <a:pPr marL="0" indent="0">
              <a:lnSpc>
                <a:spcPct val="90000"/>
              </a:lnSpc>
              <a:spcBef>
                <a:spcPts val="1800"/>
              </a:spcBef>
              <a:buClr>
                <a:schemeClr val="bg1"/>
              </a:buClr>
              <a:buNone/>
            </a:pPr>
            <a:r>
              <a:rPr lang="en-US" sz="3800" dirty="0">
                <a:solidFill>
                  <a:srgbClr val="FE802A"/>
                </a:solidFill>
                <a:effectLst>
                  <a:outerShdw blurRad="38100" dist="38100" dir="2700000" algn="tl">
                    <a:srgbClr val="000000">
                      <a:alpha val="43137"/>
                    </a:srgbClr>
                  </a:outerShdw>
                </a:effectLst>
              </a:rPr>
              <a:t>|</a:t>
            </a:r>
            <a:r>
              <a:rPr lang="en-US" sz="2400" dirty="0">
                <a:solidFill>
                  <a:schemeClr val="bg1"/>
                </a:solidFill>
                <a:effectLst>
                  <a:outerShdw blurRad="38100" dist="38100" dir="2700000" algn="tl">
                    <a:srgbClr val="000000">
                      <a:alpha val="43137"/>
                    </a:srgbClr>
                  </a:outerShdw>
                </a:effectLst>
                <a:latin typeface="Calibri Light" panose="020F0302020204030204" pitchFamily="34" charset="0"/>
              </a:rPr>
              <a:t>Pure and undefiled religion in the sight of our God and Father is this: to visit orphans and widows in their distress, and to keep oneself unstained </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by </a:t>
            </a:r>
            <a:r>
              <a:rPr lang="en-US" sz="2400" dirty="0">
                <a:solidFill>
                  <a:schemeClr val="bg1"/>
                </a:solidFill>
                <a:effectLst>
                  <a:outerShdw blurRad="38100" dist="38100" dir="2700000" algn="tl">
                    <a:srgbClr val="000000">
                      <a:alpha val="43137"/>
                    </a:srgbClr>
                  </a:outerShdw>
                </a:effectLst>
                <a:latin typeface="Calibri Light" panose="020F0302020204030204" pitchFamily="34" charset="0"/>
              </a:rPr>
              <a:t>the world</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 </a:t>
            </a:r>
            <a:r>
              <a:rPr lang="en-US" sz="2000" dirty="0" smtClean="0">
                <a:solidFill>
                  <a:srgbClr val="FE802A"/>
                </a:solidFill>
                <a:effectLst>
                  <a:outerShdw blurRad="38100" dist="38100" dir="2700000" algn="tl">
                    <a:srgbClr val="000000">
                      <a:alpha val="43137"/>
                    </a:srgbClr>
                  </a:outerShdw>
                </a:effectLst>
                <a:latin typeface="Calibri Light" panose="020F0302020204030204" pitchFamily="34" charset="0"/>
              </a:rPr>
              <a:t>James 1:27</a:t>
            </a:r>
          </a:p>
          <a:p>
            <a:pPr marL="0" indent="0">
              <a:lnSpc>
                <a:spcPct val="90000"/>
              </a:lnSpc>
              <a:spcBef>
                <a:spcPts val="1800"/>
              </a:spcBef>
              <a:buClr>
                <a:schemeClr val="bg1"/>
              </a:buClr>
              <a:buNone/>
            </a:pPr>
            <a:r>
              <a:rPr lang="en-US" sz="3800" dirty="0">
                <a:solidFill>
                  <a:srgbClr val="FE802A"/>
                </a:solidFill>
                <a:effectLst>
                  <a:outerShdw blurRad="38100" dist="38100" dir="2700000" algn="tl">
                    <a:srgbClr val="000000">
                      <a:alpha val="43137"/>
                    </a:srgbClr>
                  </a:outerShdw>
                </a:effectLst>
              </a:rPr>
              <a:t>|</a:t>
            </a:r>
            <a:r>
              <a:rPr lang="en-US" sz="2400" dirty="0">
                <a:solidFill>
                  <a:schemeClr val="bg1"/>
                </a:solidFill>
                <a:effectLst>
                  <a:outerShdw blurRad="38100" dist="38100" dir="2700000" algn="tl">
                    <a:srgbClr val="000000">
                      <a:alpha val="43137"/>
                    </a:srgbClr>
                  </a:outerShdw>
                </a:effectLst>
                <a:latin typeface="Calibri Light" panose="020F0302020204030204" pitchFamily="34" charset="0"/>
              </a:rPr>
              <a:t>Do to others whatever you would like them to do to you. This is the essence of all that is taught in the law </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and </a:t>
            </a:r>
            <a:r>
              <a:rPr lang="en-US" sz="2400" dirty="0">
                <a:solidFill>
                  <a:schemeClr val="bg1"/>
                </a:solidFill>
                <a:effectLst>
                  <a:outerShdw blurRad="38100" dist="38100" dir="2700000" algn="tl">
                    <a:srgbClr val="000000">
                      <a:alpha val="43137"/>
                    </a:srgbClr>
                  </a:outerShdw>
                </a:effectLst>
                <a:latin typeface="Calibri Light" panose="020F0302020204030204" pitchFamily="34" charset="0"/>
              </a:rPr>
              <a:t>the prophets</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  </a:t>
            </a:r>
            <a:r>
              <a:rPr lang="en-US" sz="2000" dirty="0" smtClean="0">
                <a:solidFill>
                  <a:srgbClr val="FE6C06"/>
                </a:solidFill>
                <a:effectLst>
                  <a:outerShdw blurRad="38100" dist="38100" dir="2700000" algn="tl">
                    <a:srgbClr val="000000">
                      <a:alpha val="43137"/>
                    </a:srgbClr>
                  </a:outerShdw>
                </a:effectLst>
                <a:latin typeface="Calibri Light" panose="020F0302020204030204" pitchFamily="34" charset="0"/>
              </a:rPr>
              <a:t>Matthew 7:12</a:t>
            </a:r>
            <a:endParaRPr lang="en-US" sz="2000" dirty="0">
              <a:solidFill>
                <a:schemeClr val="bg1"/>
              </a:solidFill>
              <a:effectLst>
                <a:outerShdw blurRad="38100" dist="38100" dir="2700000" algn="tl">
                  <a:srgbClr val="000000">
                    <a:alpha val="43137"/>
                  </a:srgbClr>
                </a:outerShdw>
              </a:effectLst>
              <a:latin typeface="Calibri Light" panose="020F0302020204030204"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054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Are you eager?</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228600" y="914400"/>
            <a:ext cx="8763000" cy="5211763"/>
          </a:xfrm>
        </p:spPr>
        <p:txBody>
          <a:bodyPr>
            <a:normAutofit/>
          </a:bodyPr>
          <a:lstStyle/>
          <a:p>
            <a:pPr marL="0" indent="0">
              <a:spcBef>
                <a:spcPts val="0"/>
              </a:spcBef>
              <a:buNone/>
            </a:pPr>
            <a:r>
              <a:rPr lang="en-US" sz="3800" dirty="0" smtClean="0">
                <a:solidFill>
                  <a:srgbClr val="FE802A"/>
                </a:solidFill>
                <a:effectLst>
                  <a:outerShdw blurRad="38100" dist="38100" dir="2700000" algn="tl">
                    <a:srgbClr val="000000">
                      <a:alpha val="43137"/>
                    </a:srgbClr>
                  </a:outerShdw>
                </a:effectLst>
              </a:rPr>
              <a:t>What is holding us back?</a:t>
            </a:r>
          </a:p>
          <a:p>
            <a:pPr marL="0" indent="0">
              <a:lnSpc>
                <a:spcPct val="90000"/>
              </a:lnSpc>
              <a:spcBef>
                <a:spcPts val="1200"/>
              </a:spcBef>
              <a:buNone/>
            </a:pPr>
            <a:r>
              <a:rPr lang="en-US" sz="3800" dirty="0">
                <a:solidFill>
                  <a:srgbClr val="FE802A"/>
                </a:solidFill>
                <a:effectLst>
                  <a:outerShdw blurRad="38100" dist="38100" dir="2700000" algn="tl">
                    <a:srgbClr val="000000">
                      <a:alpha val="43137"/>
                    </a:srgbClr>
                  </a:outerShdw>
                </a:effectLst>
              </a:rPr>
              <a:t>|</a:t>
            </a:r>
            <a:r>
              <a:rPr lang="en-US" sz="2400" dirty="0">
                <a:solidFill>
                  <a:schemeClr val="bg1"/>
                </a:solidFill>
                <a:effectLst>
                  <a:outerShdw blurRad="38100" dist="38100" dir="2700000" algn="tl">
                    <a:srgbClr val="000000">
                      <a:alpha val="43137"/>
                    </a:srgbClr>
                  </a:outerShdw>
                </a:effectLst>
                <a:latin typeface="Calibri Light" panose="020F0302020204030204" pitchFamily="34" charset="0"/>
              </a:rPr>
              <a:t>But at these words </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he </a:t>
            </a:r>
            <a:r>
              <a:rPr lang="en-US" sz="2400" dirty="0">
                <a:solidFill>
                  <a:schemeClr val="bg1"/>
                </a:solidFill>
                <a:effectLst>
                  <a:outerShdw blurRad="38100" dist="38100" dir="2700000" algn="tl">
                    <a:srgbClr val="000000">
                      <a:alpha val="43137"/>
                    </a:srgbClr>
                  </a:outerShdw>
                </a:effectLst>
                <a:latin typeface="Calibri Light" panose="020F0302020204030204" pitchFamily="34" charset="0"/>
              </a:rPr>
              <a:t>was saddened, and he went away grieving, for he was one who owned much property</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 …. “ It is easier for a camel …”      						</a:t>
            </a:r>
            <a:r>
              <a:rPr lang="en-US" sz="2000" dirty="0" smtClean="0">
                <a:solidFill>
                  <a:srgbClr val="FE802A"/>
                </a:solidFill>
                <a:effectLst>
                  <a:outerShdw blurRad="38100" dist="38100" dir="2700000" algn="tl">
                    <a:srgbClr val="000000">
                      <a:alpha val="43137"/>
                    </a:srgbClr>
                  </a:outerShdw>
                </a:effectLst>
                <a:latin typeface="Calibri Light" panose="020F0302020204030204" pitchFamily="34" charset="0"/>
              </a:rPr>
              <a:t>Mark 10:17-26</a:t>
            </a:r>
          </a:p>
          <a:p>
            <a:pPr marL="0" indent="0">
              <a:lnSpc>
                <a:spcPct val="90000"/>
              </a:lnSpc>
              <a:spcBef>
                <a:spcPts val="1200"/>
              </a:spcBef>
              <a:buNone/>
            </a:pPr>
            <a:r>
              <a:rPr lang="en-US" sz="3800" dirty="0" smtClean="0">
                <a:solidFill>
                  <a:srgbClr val="FE802A"/>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Fear of loss or being taken advantage of –  Pride of Life</a:t>
            </a:r>
          </a:p>
          <a:p>
            <a:pPr marL="0" indent="0">
              <a:lnSpc>
                <a:spcPct val="90000"/>
              </a:lnSpc>
              <a:spcBef>
                <a:spcPts val="1800"/>
              </a:spcBef>
              <a:buNone/>
            </a:pPr>
            <a:r>
              <a:rPr lang="en-US" sz="3800" dirty="0" smtClean="0">
                <a:solidFill>
                  <a:srgbClr val="FE802A"/>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Selfish greed – materialism  - Lust of the Eye</a:t>
            </a:r>
            <a:endParaRPr lang="en-US" sz="2400" dirty="0">
              <a:solidFill>
                <a:schemeClr val="bg1"/>
              </a:solidFill>
              <a:effectLst>
                <a:outerShdw blurRad="38100" dist="38100" dir="2700000" algn="tl">
                  <a:srgbClr val="000000">
                    <a:alpha val="43137"/>
                  </a:srgbClr>
                </a:outerShdw>
              </a:effectLst>
              <a:latin typeface="Calibri Light" panose="020F0302020204030204" pitchFamily="34" charset="0"/>
            </a:endParaRPr>
          </a:p>
          <a:p>
            <a:pPr marL="0" indent="0">
              <a:lnSpc>
                <a:spcPct val="90000"/>
              </a:lnSpc>
              <a:spcBef>
                <a:spcPts val="1800"/>
              </a:spcBef>
              <a:buNone/>
            </a:pPr>
            <a:r>
              <a:rPr lang="en-US" sz="3800" dirty="0" smtClean="0">
                <a:solidFill>
                  <a:srgbClr val="FE6C06"/>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latin typeface="Calibri Light" panose="020F0302020204030204" pitchFamily="34" charset="0"/>
              </a:rPr>
              <a:t>Social prejudice</a:t>
            </a:r>
          </a:p>
          <a:p>
            <a:pPr marL="0" indent="0">
              <a:lnSpc>
                <a:spcPct val="90000"/>
              </a:lnSpc>
              <a:spcBef>
                <a:spcPts val="1800"/>
              </a:spcBef>
              <a:buNone/>
            </a:pPr>
            <a:r>
              <a:rPr lang="en-US" sz="3800" dirty="0" smtClean="0">
                <a:solidFill>
                  <a:srgbClr val="FE802A"/>
                </a:solidFill>
                <a:effectLst>
                  <a:outerShdw blurRad="38100" dist="38100" dir="2700000" algn="tl">
                    <a:srgbClr val="000000">
                      <a:alpha val="43137"/>
                    </a:srgbClr>
                  </a:outerShdw>
                </a:effectLst>
              </a:rPr>
              <a:t>|</a:t>
            </a:r>
            <a:r>
              <a:rPr lang="en-US" sz="2400" dirty="0" smtClean="0">
                <a:solidFill>
                  <a:schemeClr val="bg1"/>
                </a:solidFill>
                <a:latin typeface="Calibri Light" panose="020F0302020204030204" pitchFamily="34" charset="0"/>
              </a:rPr>
              <a:t>Disobedience to the commands of Christ</a:t>
            </a:r>
            <a:endParaRPr lang="en-US" sz="2400"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95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Remember grace</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228600" y="914400"/>
            <a:ext cx="8763000" cy="5779478"/>
          </a:xfrm>
        </p:spPr>
        <p:txBody>
          <a:bodyPr>
            <a:normAutofit/>
          </a:bodyPr>
          <a:lstStyle/>
          <a:p>
            <a:pPr marL="0" indent="0" algn="ctr">
              <a:lnSpc>
                <a:spcPct val="90000"/>
              </a:lnSpc>
              <a:spcBef>
                <a:spcPts val="1800"/>
              </a:spcBef>
              <a:buNone/>
            </a:pPr>
            <a:r>
              <a:rPr lang="en-US" sz="3800" b="1" i="1" dirty="0" smtClean="0">
                <a:solidFill>
                  <a:schemeClr val="bg1"/>
                </a:solidFill>
                <a:effectLst>
                  <a:outerShdw blurRad="38100" dist="38100" dir="2700000" algn="tl">
                    <a:srgbClr val="000000">
                      <a:alpha val="43137"/>
                    </a:srgbClr>
                  </a:outerShdw>
                </a:effectLst>
              </a:rPr>
              <a:t>How will we respond?</a:t>
            </a:r>
          </a:p>
          <a:p>
            <a:pPr marL="0" indent="0">
              <a:lnSpc>
                <a:spcPct val="90000"/>
              </a:lnSpc>
              <a:spcBef>
                <a:spcPts val="1800"/>
              </a:spcBef>
              <a:buNone/>
            </a:pPr>
            <a:r>
              <a:rPr lang="en-US" sz="2400" dirty="0" smtClean="0">
                <a:solidFill>
                  <a:srgbClr val="FE6C06"/>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rPr>
              <a:t> Recognize our own relative wealth, and be very thankful</a:t>
            </a:r>
          </a:p>
          <a:p>
            <a:pPr marL="0" indent="0">
              <a:lnSpc>
                <a:spcPct val="90000"/>
              </a:lnSpc>
              <a:spcBef>
                <a:spcPts val="1800"/>
              </a:spcBef>
              <a:buNone/>
            </a:pPr>
            <a:r>
              <a:rPr lang="en-US" sz="2400" dirty="0" smtClean="0">
                <a:solidFill>
                  <a:srgbClr val="FE6C06"/>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rPr>
              <a:t> Examine our own lives to eliminate wastefulness and be willing to sacrifice our own comfort and convenience, in order to have something to share</a:t>
            </a:r>
          </a:p>
          <a:p>
            <a:pPr marL="0" indent="0">
              <a:lnSpc>
                <a:spcPct val="90000"/>
              </a:lnSpc>
              <a:spcBef>
                <a:spcPts val="1800"/>
              </a:spcBef>
              <a:buNone/>
            </a:pPr>
            <a:r>
              <a:rPr lang="en-US" sz="2400" dirty="0" smtClean="0">
                <a:solidFill>
                  <a:srgbClr val="FE6C06"/>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rPr>
              <a:t> Consider the ancient practice of giving “Alms” as a spiritual discipline along with fasting, prayer, and tithing.</a:t>
            </a:r>
          </a:p>
          <a:p>
            <a:pPr marL="0" indent="0">
              <a:lnSpc>
                <a:spcPct val="90000"/>
              </a:lnSpc>
              <a:spcBef>
                <a:spcPts val="1800"/>
              </a:spcBef>
              <a:buNone/>
            </a:pPr>
            <a:r>
              <a:rPr lang="en-US" sz="2400" dirty="0" smtClean="0">
                <a:solidFill>
                  <a:srgbClr val="FE6C06"/>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rPr>
              <a:t>Give to those in need, as Christ gives to us, freely, without reciprocity</a:t>
            </a:r>
          </a:p>
          <a:p>
            <a:pPr marL="0" indent="0">
              <a:lnSpc>
                <a:spcPct val="90000"/>
              </a:lnSpc>
              <a:spcBef>
                <a:spcPts val="1800"/>
              </a:spcBef>
              <a:buNone/>
            </a:pPr>
            <a:r>
              <a:rPr lang="en-US" sz="2400" dirty="0" smtClean="0">
                <a:solidFill>
                  <a:srgbClr val="FE6C06"/>
                </a:solidFill>
                <a:effectLst>
                  <a:outerShdw blurRad="38100" dist="38100" dir="2700000" algn="tl">
                    <a:srgbClr val="000000">
                      <a:alpha val="43137"/>
                    </a:srgbClr>
                  </a:outerShdw>
                </a:effectLst>
              </a:rPr>
              <a:t>|</a:t>
            </a:r>
            <a:r>
              <a:rPr lang="en-US" sz="2400" dirty="0" smtClean="0">
                <a:solidFill>
                  <a:schemeClr val="bg1"/>
                </a:solidFill>
                <a:effectLst>
                  <a:outerShdw blurRad="38100" dist="38100" dir="2700000" algn="tl">
                    <a:srgbClr val="000000">
                      <a:alpha val="43137"/>
                    </a:srgbClr>
                  </a:outerShdw>
                </a:effectLst>
              </a:rPr>
              <a:t>Be very aware, that we too can very easily find ourselves suddenly in poverty</a:t>
            </a:r>
            <a:endParaRPr lang="en-US" sz="2400" dirty="0" smtClean="0">
              <a:solidFill>
                <a:srgbClr val="FE6C06"/>
              </a:solidFill>
            </a:endParaRPr>
          </a:p>
          <a:p>
            <a:pPr marL="0" indent="0">
              <a:lnSpc>
                <a:spcPct val="90000"/>
              </a:lnSpc>
              <a:spcBef>
                <a:spcPts val="1200"/>
              </a:spcBef>
              <a:buNone/>
            </a:pPr>
            <a:endParaRPr lang="en-US" sz="3800" b="1" i="1" dirty="0" smtClean="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93561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886200"/>
            <a:ext cx="6934200" cy="1752600"/>
          </a:xfrm>
        </p:spPr>
        <p:txBody>
          <a:bodyPr/>
          <a:lstStyle/>
          <a:p>
            <a:pPr algn="l">
              <a:lnSpc>
                <a:spcPct val="90000"/>
              </a:lnSpc>
              <a:spcBef>
                <a:spcPts val="0"/>
              </a:spcBef>
            </a:pPr>
            <a:r>
              <a:rPr lang="en-US" dirty="0" smtClean="0">
                <a:solidFill>
                  <a:schemeClr val="bg1"/>
                </a:solidFill>
                <a:effectLst>
                  <a:outerShdw blurRad="38100" dist="38100" dir="2700000" algn="tl">
                    <a:srgbClr val="000000">
                      <a:alpha val="43137"/>
                    </a:srgbClr>
                  </a:outerShdw>
                </a:effectLst>
              </a:rPr>
              <a:t>Week 4</a:t>
            </a:r>
          </a:p>
          <a:p>
            <a:pPr algn="l">
              <a:lnSpc>
                <a:spcPct val="90000"/>
              </a:lnSpc>
              <a:spcBef>
                <a:spcPts val="0"/>
              </a:spcBef>
            </a:pPr>
            <a:r>
              <a:rPr lang="en-US" dirty="0" smtClean="0">
                <a:solidFill>
                  <a:schemeClr val="bg1"/>
                </a:solidFill>
                <a:effectLst>
                  <a:outerShdw blurRad="38100" dist="38100" dir="2700000" algn="tl">
                    <a:srgbClr val="000000">
                      <a:alpha val="43137"/>
                    </a:srgbClr>
                  </a:outerShdw>
                </a:effectLst>
              </a:rPr>
              <a:t>Remember the poor</a:t>
            </a:r>
          </a:p>
          <a:p>
            <a:pPr algn="l">
              <a:lnSpc>
                <a:spcPct val="90000"/>
              </a:lnSpc>
              <a:spcBef>
                <a:spcPts val="0"/>
              </a:spcBef>
            </a:pPr>
            <a:r>
              <a:rPr lang="en-US" dirty="0" smtClean="0">
                <a:solidFill>
                  <a:schemeClr val="bg1"/>
                </a:solidFill>
                <a:effectLst>
                  <a:outerShdw blurRad="38100" dist="38100" dir="2700000" algn="tl">
                    <a:srgbClr val="000000">
                      <a:alpha val="43137"/>
                    </a:srgbClr>
                  </a:outerShdw>
                </a:effectLst>
              </a:rPr>
              <a:t>(Galatians 2:9-10)</a:t>
            </a:r>
            <a:endParaRPr lang="en-US" dirty="0">
              <a:solidFill>
                <a:schemeClr val="bg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tretch>
            <a:fillRect/>
          </a:stretch>
        </p:blipFill>
        <p:spPr>
          <a:xfrm>
            <a:off x="552123" y="1629346"/>
            <a:ext cx="8163653" cy="1987267"/>
          </a:xfrm>
          <a:prstGeom prst="rect">
            <a:avLst/>
          </a:prstGeom>
        </p:spPr>
      </p:pic>
    </p:spTree>
    <p:extLst>
      <p:ext uri="{BB962C8B-B14F-4D97-AF65-F5344CB8AC3E}">
        <p14:creationId xmlns:p14="http://schemas.microsoft.com/office/powerpoint/2010/main" val="236290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solidFill>
                  <a:schemeClr val="accent6">
                    <a:lumMod val="40000"/>
                    <a:lumOff val="60000"/>
                  </a:schemeClr>
                </a:solidFill>
              </a:rPr>
              <a:t> </a:t>
            </a:r>
            <a:r>
              <a:rPr lang="en-US" dirty="0" smtClean="0">
                <a:solidFill>
                  <a:schemeClr val="bg1"/>
                </a:solidFill>
                <a:latin typeface="Calibri Light" panose="020F0302020204030204" pitchFamily="34" charset="0"/>
              </a:rPr>
              <a:t>And </a:t>
            </a:r>
            <a:r>
              <a:rPr lang="en-US" dirty="0">
                <a:solidFill>
                  <a:schemeClr val="bg1"/>
                </a:solidFill>
                <a:latin typeface="Calibri Light" panose="020F0302020204030204" pitchFamily="34" charset="0"/>
              </a:rPr>
              <a:t>recognizing the grace that had been given to me, </a:t>
            </a:r>
            <a:r>
              <a:rPr lang="en-US" dirty="0" smtClean="0">
                <a:solidFill>
                  <a:schemeClr val="bg1"/>
                </a:solidFill>
                <a:latin typeface="Calibri Light" panose="020F0302020204030204" pitchFamily="34" charset="0"/>
              </a:rPr>
              <a:t>James </a:t>
            </a:r>
            <a:r>
              <a:rPr lang="en-US" dirty="0">
                <a:solidFill>
                  <a:schemeClr val="bg1"/>
                </a:solidFill>
                <a:latin typeface="Calibri Light" panose="020F0302020204030204" pitchFamily="34" charset="0"/>
              </a:rPr>
              <a:t>and Cephas and John, who were reputed to be pillars, gave to me and Barnabas the right </a:t>
            </a:r>
            <a:r>
              <a:rPr lang="en-US" dirty="0" smtClean="0">
                <a:solidFill>
                  <a:schemeClr val="bg1"/>
                </a:solidFill>
                <a:latin typeface="Calibri Light" panose="020F0302020204030204" pitchFamily="34" charset="0"/>
              </a:rPr>
              <a:t>hand </a:t>
            </a:r>
            <a:r>
              <a:rPr lang="en-US" dirty="0">
                <a:solidFill>
                  <a:schemeClr val="bg1"/>
                </a:solidFill>
                <a:latin typeface="Calibri Light" panose="020F0302020204030204" pitchFamily="34" charset="0"/>
              </a:rPr>
              <a:t>of fellowship, so that we might go to the Gentiles and they to the circumcised. </a:t>
            </a:r>
            <a:endParaRPr lang="en-US" dirty="0" smtClean="0">
              <a:solidFill>
                <a:schemeClr val="bg1"/>
              </a:solidFill>
              <a:latin typeface="Calibri Light" panose="020F0302020204030204" pitchFamily="34" charset="0"/>
            </a:endParaRPr>
          </a:p>
          <a:p>
            <a:pPr marL="0" indent="0">
              <a:buNone/>
            </a:pPr>
            <a:r>
              <a:rPr lang="en-US" b="1" i="1" dirty="0" smtClean="0">
                <a:solidFill>
                  <a:schemeClr val="bg1"/>
                </a:solidFill>
                <a:effectLst>
                  <a:outerShdw blurRad="38100" dist="38100" dir="2700000" algn="tl">
                    <a:srgbClr val="000000">
                      <a:alpha val="43137"/>
                    </a:srgbClr>
                  </a:outerShdw>
                </a:effectLst>
                <a:latin typeface="Calibri Light" panose="020F0302020204030204" pitchFamily="34" charset="0"/>
              </a:rPr>
              <a:t>They </a:t>
            </a:r>
            <a:r>
              <a:rPr lang="en-US" b="1" i="1" dirty="0">
                <a:solidFill>
                  <a:schemeClr val="bg1"/>
                </a:solidFill>
                <a:effectLst>
                  <a:outerShdw blurRad="38100" dist="38100" dir="2700000" algn="tl">
                    <a:srgbClr val="000000">
                      <a:alpha val="43137"/>
                    </a:srgbClr>
                  </a:outerShdw>
                </a:effectLst>
                <a:latin typeface="Calibri Light" panose="020F0302020204030204" pitchFamily="34" charset="0"/>
              </a:rPr>
              <a:t>only asked us to remember the poor—the very thing I also was eager to do</a:t>
            </a:r>
            <a:r>
              <a:rPr lang="en-US" b="1" i="1" dirty="0" smtClean="0">
                <a:solidFill>
                  <a:schemeClr val="bg1"/>
                </a:solidFill>
                <a:effectLst>
                  <a:outerShdw blurRad="38100" dist="38100" dir="2700000" algn="tl">
                    <a:srgbClr val="000000">
                      <a:alpha val="43137"/>
                    </a:srgbClr>
                  </a:outerShdw>
                </a:effectLst>
                <a:latin typeface="Calibri Light" panose="020F0302020204030204" pitchFamily="34" charset="0"/>
              </a:rPr>
              <a:t>.    </a:t>
            </a:r>
            <a:r>
              <a:rPr lang="en-US" sz="2000" b="1" i="1" dirty="0" smtClean="0">
                <a:solidFill>
                  <a:schemeClr val="bg1"/>
                </a:solidFill>
                <a:effectLst>
                  <a:outerShdw blurRad="38100" dist="38100" dir="2700000" algn="tl">
                    <a:srgbClr val="000000">
                      <a:alpha val="43137"/>
                    </a:srgbClr>
                  </a:outerShdw>
                </a:effectLst>
                <a:latin typeface="Calibri Light" panose="020F0302020204030204" pitchFamily="34" charset="0"/>
              </a:rPr>
              <a:t>Galatians 2:9-10</a:t>
            </a:r>
            <a:endParaRPr lang="en-US" b="1" i="1" dirty="0">
              <a:solidFill>
                <a:schemeClr val="bg1"/>
              </a:solidFill>
              <a:effectLst>
                <a:outerShdw blurRad="38100" dist="38100" dir="2700000" algn="tl">
                  <a:srgbClr val="000000">
                    <a:alpha val="43137"/>
                  </a:srgbClr>
                </a:outerShdw>
              </a:effectLst>
              <a:latin typeface="Calibri Light" panose="020F03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5791200"/>
            <a:ext cx="3048000"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77000"/>
            <a:ext cx="5943600"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6464300"/>
            <a:ext cx="107950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9375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Why remember the poor?</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228600" y="1066800"/>
            <a:ext cx="8763000" cy="5059363"/>
          </a:xfrm>
        </p:spPr>
        <p:txBody>
          <a:bodyPr>
            <a:normAutofit/>
          </a:bodyPr>
          <a:lstStyle/>
          <a:p>
            <a:pPr marL="0" indent="0">
              <a:buNone/>
            </a:pPr>
            <a:r>
              <a:rPr lang="en-US" sz="4500" dirty="0" smtClean="0">
                <a:solidFill>
                  <a:srgbClr val="FE802A"/>
                </a:solidFill>
                <a:effectLst>
                  <a:outerShdw blurRad="38100" dist="38100" dir="2700000" algn="tl">
                    <a:srgbClr val="000000">
                      <a:alpha val="43137"/>
                    </a:srgbClr>
                  </a:outerShdw>
                </a:effectLst>
              </a:rPr>
              <a:t>| </a:t>
            </a:r>
            <a:r>
              <a:rPr lang="en-US" sz="3800" dirty="0" smtClean="0">
                <a:solidFill>
                  <a:schemeClr val="bg1"/>
                </a:solidFill>
                <a:effectLst>
                  <a:outerShdw blurRad="38100" dist="38100" dir="2700000" algn="tl">
                    <a:srgbClr val="000000">
                      <a:alpha val="43137"/>
                    </a:srgbClr>
                  </a:outerShdw>
                </a:effectLst>
              </a:rPr>
              <a:t>God loves them</a:t>
            </a:r>
          </a:p>
          <a:p>
            <a:pPr marL="0" indent="0">
              <a:buNone/>
            </a:pPr>
            <a:r>
              <a:rPr lang="en-US" sz="4500" dirty="0" smtClean="0">
                <a:solidFill>
                  <a:schemeClr val="accent6">
                    <a:lumMod val="75000"/>
                  </a:schemeClr>
                </a:solidFill>
                <a:effectLst>
                  <a:outerShdw blurRad="38100" dist="38100" dir="2700000" algn="tl">
                    <a:srgbClr val="000000">
                      <a:alpha val="43137"/>
                    </a:srgbClr>
                  </a:outerShdw>
                </a:effectLst>
              </a:rPr>
              <a:t>|</a:t>
            </a:r>
            <a:r>
              <a:rPr lang="en-US" sz="4500" dirty="0" smtClean="0">
                <a:solidFill>
                  <a:schemeClr val="bg1"/>
                </a:solidFill>
                <a:effectLst>
                  <a:outerShdw blurRad="38100" dist="38100" dir="2700000" algn="tl">
                    <a:srgbClr val="000000">
                      <a:alpha val="43137"/>
                    </a:srgbClr>
                  </a:outerShdw>
                </a:effectLst>
              </a:rPr>
              <a:t> </a:t>
            </a:r>
            <a:r>
              <a:rPr lang="en-US" sz="3800" dirty="0" smtClean="0">
                <a:solidFill>
                  <a:schemeClr val="bg1"/>
                </a:solidFill>
                <a:effectLst>
                  <a:outerShdw blurRad="38100" dist="38100" dir="2700000" algn="tl">
                    <a:srgbClr val="000000">
                      <a:alpha val="43137"/>
                    </a:srgbClr>
                  </a:outerShdw>
                </a:effectLst>
              </a:rPr>
              <a:t>To teach us how grateful we should be; how fortunate we truly are</a:t>
            </a:r>
          </a:p>
          <a:p>
            <a:pPr marL="0" indent="0">
              <a:buNone/>
            </a:pPr>
            <a:r>
              <a:rPr lang="en-US" sz="4500" dirty="0" smtClean="0">
                <a:solidFill>
                  <a:schemeClr val="accent6">
                    <a:lumMod val="75000"/>
                  </a:schemeClr>
                </a:solidFill>
                <a:effectLst>
                  <a:outerShdw blurRad="38100" dist="38100" dir="2700000" algn="tl">
                    <a:srgbClr val="000000">
                      <a:alpha val="43137"/>
                    </a:srgbClr>
                  </a:outerShdw>
                </a:effectLst>
              </a:rPr>
              <a:t>| </a:t>
            </a:r>
            <a:r>
              <a:rPr lang="en-US" sz="3800" dirty="0" smtClean="0">
                <a:solidFill>
                  <a:schemeClr val="bg1"/>
                </a:solidFill>
                <a:effectLst>
                  <a:outerShdw blurRad="38100" dist="38100" dir="2700000" algn="tl">
                    <a:srgbClr val="000000">
                      <a:alpha val="43137"/>
                    </a:srgbClr>
                  </a:outerShdw>
                </a:effectLst>
              </a:rPr>
              <a:t>To show us, and them a picture of grace – an unearned gift</a:t>
            </a:r>
          </a:p>
          <a:p>
            <a:pPr marL="0" indent="0">
              <a:buNone/>
            </a:pPr>
            <a:r>
              <a:rPr lang="en-US" sz="4500" dirty="0" smtClean="0">
                <a:solidFill>
                  <a:schemeClr val="accent6">
                    <a:lumMod val="75000"/>
                  </a:schemeClr>
                </a:solidFill>
                <a:effectLst>
                  <a:outerShdw blurRad="38100" dist="38100" dir="2700000" algn="tl">
                    <a:srgbClr val="000000">
                      <a:alpha val="43137"/>
                    </a:srgbClr>
                  </a:outerShdw>
                </a:effectLst>
              </a:rPr>
              <a:t>|</a:t>
            </a:r>
            <a:r>
              <a:rPr lang="en-US" sz="3800" dirty="0" smtClean="0">
                <a:solidFill>
                  <a:schemeClr val="bg1"/>
                </a:solidFill>
                <a:effectLst>
                  <a:outerShdw blurRad="38100" dist="38100" dir="2700000" algn="tl">
                    <a:srgbClr val="000000">
                      <a:alpha val="43137"/>
                    </a:srgbClr>
                  </a:outerShdw>
                </a:effectLst>
              </a:rPr>
              <a:t>As a picture of the incarnation of Christ</a:t>
            </a:r>
            <a:endParaRPr lang="en-US" sz="3800"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3114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What does the scripture say ?</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304800" y="914400"/>
            <a:ext cx="8686800" cy="5211763"/>
          </a:xfrm>
        </p:spPr>
        <p:txBody>
          <a:bodyPr>
            <a:normAutofit lnSpcReduction="10000"/>
          </a:bodyPr>
          <a:lstStyle/>
          <a:p>
            <a:pPr marL="0" indent="0">
              <a:spcBef>
                <a:spcPts val="0"/>
              </a:spcBef>
              <a:spcAft>
                <a:spcPts val="600"/>
              </a:spcAft>
              <a:buNone/>
            </a:pPr>
            <a:r>
              <a:rPr lang="en-US" sz="2400" b="1" dirty="0">
                <a:solidFill>
                  <a:schemeClr val="accent6">
                    <a:lumMod val="75000"/>
                  </a:schemeClr>
                </a:solidFill>
                <a:effectLst>
                  <a:outerShdw blurRad="38100" dist="38100" dir="2700000" algn="tl">
                    <a:srgbClr val="000000">
                      <a:alpha val="43137"/>
                    </a:srgbClr>
                  </a:outerShdw>
                </a:effectLst>
              </a:rPr>
              <a:t>Prov. 21:13</a:t>
            </a:r>
            <a:r>
              <a:rPr lang="en-US" sz="2400" b="1" dirty="0">
                <a:solidFill>
                  <a:schemeClr val="accent6">
                    <a:lumMod val="75000"/>
                  </a:schemeClr>
                </a:solidFill>
              </a:rPr>
              <a:t> </a:t>
            </a:r>
            <a:r>
              <a:rPr lang="en-US" sz="2400" dirty="0">
                <a:solidFill>
                  <a:schemeClr val="bg1"/>
                </a:solidFill>
              </a:rPr>
              <a:t>He who shuts his ears to the cries of the poor will be ignored in his own time of need</a:t>
            </a:r>
            <a:endParaRPr lang="en-US" sz="2400" b="1"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r>
              <a:rPr lang="en-US" sz="2400" b="1" dirty="0" smtClean="0">
                <a:solidFill>
                  <a:schemeClr val="accent6">
                    <a:lumMod val="75000"/>
                  </a:schemeClr>
                </a:solidFill>
                <a:effectLst>
                  <a:outerShdw blurRad="38100" dist="38100" dir="2700000" algn="tl">
                    <a:srgbClr val="000000">
                      <a:alpha val="43137"/>
                    </a:srgbClr>
                  </a:outerShdw>
                </a:effectLst>
              </a:rPr>
              <a:t>Proverbs 19:17  </a:t>
            </a:r>
            <a:r>
              <a:rPr lang="en-US" sz="2400" dirty="0" smtClean="0">
                <a:solidFill>
                  <a:schemeClr val="bg1"/>
                </a:solidFill>
                <a:effectLst>
                  <a:outerShdw blurRad="38100" dist="38100" dir="2700000" algn="tl">
                    <a:srgbClr val="000000">
                      <a:alpha val="43137"/>
                    </a:srgbClr>
                  </a:outerShdw>
                </a:effectLst>
              </a:rPr>
              <a:t>One </a:t>
            </a:r>
            <a:r>
              <a:rPr lang="en-US" sz="2400" dirty="0">
                <a:solidFill>
                  <a:schemeClr val="bg1"/>
                </a:solidFill>
                <a:effectLst>
                  <a:outerShdw blurRad="38100" dist="38100" dir="2700000" algn="tl">
                    <a:srgbClr val="000000">
                      <a:alpha val="43137"/>
                    </a:srgbClr>
                  </a:outerShdw>
                </a:effectLst>
              </a:rPr>
              <a:t>who is gracious to a poor man lends to the Lord</a:t>
            </a:r>
            <a:r>
              <a:rPr lang="en-US" sz="2400" dirty="0" smtClean="0">
                <a:solidFill>
                  <a:schemeClr val="bg1"/>
                </a:solidFill>
                <a:effectLst>
                  <a:outerShdw blurRad="38100" dist="38100" dir="2700000" algn="tl">
                    <a:srgbClr val="000000">
                      <a:alpha val="43137"/>
                    </a:srgbClr>
                  </a:outerShdw>
                </a:effectLst>
              </a:rPr>
              <a:t>, And </a:t>
            </a:r>
            <a:r>
              <a:rPr lang="en-US" sz="2400" dirty="0">
                <a:solidFill>
                  <a:schemeClr val="bg1"/>
                </a:solidFill>
                <a:effectLst>
                  <a:outerShdw blurRad="38100" dist="38100" dir="2700000" algn="tl">
                    <a:srgbClr val="000000">
                      <a:alpha val="43137"/>
                    </a:srgbClr>
                  </a:outerShdw>
                </a:effectLst>
              </a:rPr>
              <a:t>He will repay him for his </a:t>
            </a:r>
            <a:r>
              <a:rPr lang="en-US" sz="2400" dirty="0" smtClean="0">
                <a:solidFill>
                  <a:schemeClr val="bg1"/>
                </a:solidFill>
                <a:effectLst>
                  <a:outerShdw blurRad="38100" dist="38100" dir="2700000" algn="tl">
                    <a:srgbClr val="000000">
                      <a:alpha val="43137"/>
                    </a:srgbClr>
                  </a:outerShdw>
                </a:effectLst>
              </a:rPr>
              <a:t>good </a:t>
            </a:r>
            <a:r>
              <a:rPr lang="en-US" sz="2400" dirty="0">
                <a:solidFill>
                  <a:schemeClr val="bg1"/>
                </a:solidFill>
                <a:effectLst>
                  <a:outerShdw blurRad="38100" dist="38100" dir="2700000" algn="tl">
                    <a:srgbClr val="000000">
                      <a:alpha val="43137"/>
                    </a:srgbClr>
                  </a:outerShdw>
                </a:effectLst>
              </a:rPr>
              <a:t>deed.</a:t>
            </a:r>
            <a:endParaRPr lang="en-US" sz="2400"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r>
              <a:rPr lang="en-US" sz="2400" b="1" dirty="0" smtClean="0">
                <a:solidFill>
                  <a:schemeClr val="accent6">
                    <a:lumMod val="75000"/>
                  </a:schemeClr>
                </a:solidFill>
                <a:effectLst>
                  <a:outerShdw blurRad="38100" dist="38100" dir="2700000" algn="tl">
                    <a:srgbClr val="000000">
                      <a:alpha val="43137"/>
                    </a:srgbClr>
                  </a:outerShdw>
                </a:effectLst>
              </a:rPr>
              <a:t>1 John 3:17  </a:t>
            </a:r>
            <a:r>
              <a:rPr lang="en-US" sz="2400" dirty="0" smtClean="0">
                <a:solidFill>
                  <a:schemeClr val="bg1"/>
                </a:solidFill>
              </a:rPr>
              <a:t>But </a:t>
            </a:r>
            <a:r>
              <a:rPr lang="en-US" sz="2400" dirty="0">
                <a:solidFill>
                  <a:schemeClr val="bg1"/>
                </a:solidFill>
              </a:rPr>
              <a:t>if someone who is supposed to be a Christian has money enough to live well, and sees a brother in need, and won’t help him—how can God’s love be within </a:t>
            </a:r>
            <a:r>
              <a:rPr lang="en-US" sz="2400" i="1" dirty="0">
                <a:solidFill>
                  <a:schemeClr val="bg1"/>
                </a:solidFill>
              </a:rPr>
              <a:t>him</a:t>
            </a:r>
            <a:r>
              <a:rPr lang="en-US" sz="2400" dirty="0">
                <a:solidFill>
                  <a:schemeClr val="bg1"/>
                </a:solidFill>
              </a:rPr>
              <a:t>?</a:t>
            </a:r>
            <a:endParaRPr lang="en-US" sz="2400" b="1"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r>
              <a:rPr lang="en-US" sz="2400" b="1" dirty="0" smtClean="0">
                <a:solidFill>
                  <a:schemeClr val="accent6">
                    <a:lumMod val="75000"/>
                  </a:schemeClr>
                </a:solidFill>
                <a:effectLst>
                  <a:outerShdw blurRad="38100" dist="38100" dir="2700000" algn="tl">
                    <a:srgbClr val="000000">
                      <a:alpha val="43137"/>
                    </a:srgbClr>
                  </a:outerShdw>
                </a:effectLst>
              </a:rPr>
              <a:t>Philippians 2:3a-8  </a:t>
            </a:r>
            <a:r>
              <a:rPr lang="en-US" sz="2400" dirty="0" smtClean="0">
                <a:solidFill>
                  <a:schemeClr val="bg1"/>
                </a:solidFill>
                <a:effectLst>
                  <a:outerShdw blurRad="38100" dist="38100" dir="2700000" algn="tl">
                    <a:srgbClr val="000000">
                      <a:alpha val="43137"/>
                    </a:srgbClr>
                  </a:outerShdw>
                </a:effectLst>
              </a:rPr>
              <a:t>In </a:t>
            </a:r>
            <a:r>
              <a:rPr lang="en-US" sz="2400" dirty="0">
                <a:solidFill>
                  <a:schemeClr val="bg1"/>
                </a:solidFill>
                <a:effectLst>
                  <a:outerShdw blurRad="38100" dist="38100" dir="2700000" algn="tl">
                    <a:srgbClr val="000000">
                      <a:alpha val="43137"/>
                    </a:srgbClr>
                  </a:outerShdw>
                </a:effectLst>
              </a:rPr>
              <a:t>humility regard others as better than yourselves. Let each of you look not to your own self-interests, but to the interests of others. Have this attitude </a:t>
            </a:r>
            <a:r>
              <a:rPr lang="en-US" sz="2400" dirty="0" smtClean="0">
                <a:solidFill>
                  <a:schemeClr val="bg1"/>
                </a:solidFill>
                <a:effectLst>
                  <a:outerShdw blurRad="38100" dist="38100" dir="2700000" algn="tl">
                    <a:srgbClr val="000000">
                      <a:alpha val="43137"/>
                    </a:srgbClr>
                  </a:outerShdw>
                </a:effectLst>
              </a:rPr>
              <a:t>in </a:t>
            </a:r>
            <a:r>
              <a:rPr lang="en-US" sz="2400" dirty="0">
                <a:solidFill>
                  <a:schemeClr val="bg1"/>
                </a:solidFill>
                <a:effectLst>
                  <a:outerShdw blurRad="38100" dist="38100" dir="2700000" algn="tl">
                    <a:srgbClr val="000000">
                      <a:alpha val="43137"/>
                    </a:srgbClr>
                  </a:outerShdw>
                </a:effectLst>
              </a:rPr>
              <a:t>yourselves which was also in Christ </a:t>
            </a:r>
            <a:r>
              <a:rPr lang="en-US" sz="2400" dirty="0" smtClean="0">
                <a:solidFill>
                  <a:schemeClr val="bg1"/>
                </a:solidFill>
                <a:effectLst>
                  <a:outerShdw blurRad="38100" dist="38100" dir="2700000" algn="tl">
                    <a:srgbClr val="000000">
                      <a:alpha val="43137"/>
                    </a:srgbClr>
                  </a:outerShdw>
                </a:effectLst>
              </a:rPr>
              <a:t>Jesus…</a:t>
            </a:r>
          </a:p>
          <a:p>
            <a:pPr marL="0" indent="0">
              <a:spcBef>
                <a:spcPts val="0"/>
              </a:spcBef>
              <a:spcAft>
                <a:spcPts val="600"/>
              </a:spcAft>
              <a:buNone/>
            </a:pPr>
            <a:r>
              <a:rPr lang="en-US" sz="2400" b="1" dirty="0" smtClean="0">
                <a:solidFill>
                  <a:schemeClr val="accent6">
                    <a:lumMod val="75000"/>
                  </a:schemeClr>
                </a:solidFill>
                <a:effectLst>
                  <a:outerShdw blurRad="38100" dist="38100" dir="2700000" algn="tl">
                    <a:srgbClr val="000000">
                      <a:alpha val="43137"/>
                    </a:srgbClr>
                  </a:outerShdw>
                </a:effectLst>
              </a:rPr>
              <a:t>James </a:t>
            </a:r>
            <a:r>
              <a:rPr lang="en-US" sz="2400" b="1" dirty="0">
                <a:solidFill>
                  <a:schemeClr val="accent6">
                    <a:lumMod val="75000"/>
                  </a:schemeClr>
                </a:solidFill>
                <a:effectLst>
                  <a:outerShdw blurRad="38100" dist="38100" dir="2700000" algn="tl">
                    <a:srgbClr val="000000">
                      <a:alpha val="43137"/>
                    </a:srgbClr>
                  </a:outerShdw>
                </a:effectLst>
              </a:rPr>
              <a:t>2:5 </a:t>
            </a:r>
            <a:r>
              <a:rPr lang="en-US" sz="2400" b="1" dirty="0" smtClean="0">
                <a:solidFill>
                  <a:schemeClr val="accent6">
                    <a:lumMod val="75000"/>
                  </a:schemeClr>
                </a:solidFill>
                <a:effectLst>
                  <a:outerShdw blurRad="38100" dist="38100" dir="2700000" algn="tl">
                    <a:srgbClr val="000000">
                      <a:alpha val="43137"/>
                    </a:srgbClr>
                  </a:outerShdw>
                </a:effectLst>
              </a:rPr>
              <a:t> </a:t>
            </a:r>
            <a:r>
              <a:rPr lang="en-US" sz="2400" b="1" dirty="0" smtClean="0">
                <a:solidFill>
                  <a:schemeClr val="bg1"/>
                </a:solidFill>
                <a:effectLst>
                  <a:outerShdw blurRad="38100" dist="38100" dir="2700000" algn="tl">
                    <a:srgbClr val="000000">
                      <a:alpha val="43137"/>
                    </a:srgbClr>
                  </a:outerShdw>
                </a:effectLst>
              </a:rPr>
              <a:t> </a:t>
            </a:r>
            <a:r>
              <a:rPr lang="en-US" sz="2400" dirty="0" smtClean="0">
                <a:solidFill>
                  <a:schemeClr val="bg1"/>
                </a:solidFill>
                <a:effectLst>
                  <a:outerShdw blurRad="38100" dist="38100" dir="2700000" algn="tl">
                    <a:srgbClr val="000000">
                      <a:alpha val="43137"/>
                    </a:srgbClr>
                  </a:outerShdw>
                </a:effectLst>
              </a:rPr>
              <a:t>Listen</a:t>
            </a:r>
            <a:r>
              <a:rPr lang="en-US" sz="2400" dirty="0">
                <a:solidFill>
                  <a:schemeClr val="bg1"/>
                </a:solidFill>
                <a:effectLst>
                  <a:outerShdw blurRad="38100" dist="38100" dir="2700000" algn="tl">
                    <a:srgbClr val="000000">
                      <a:alpha val="43137"/>
                    </a:srgbClr>
                  </a:outerShdw>
                </a:effectLst>
              </a:rPr>
              <a:t>, my dear brothers and sisters: Has not God chosen those who are poor in the eyes of the world to be rich in faith and to inherit the kingdom he promised those who love him</a:t>
            </a:r>
            <a:r>
              <a:rPr lang="en-US" sz="2400" dirty="0" smtClean="0">
                <a:solidFill>
                  <a:schemeClr val="bg1"/>
                </a:solidFill>
                <a:effectLst>
                  <a:outerShdw blurRad="38100" dist="38100" dir="2700000" algn="tl">
                    <a:srgbClr val="000000">
                      <a:alpha val="43137"/>
                    </a:srgbClr>
                  </a:outerShdw>
                </a:effectLst>
              </a:rPr>
              <a:t>?</a:t>
            </a:r>
            <a:r>
              <a:rPr lang="en-US" sz="2400" dirty="0">
                <a:solidFill>
                  <a:schemeClr val="bg1"/>
                </a:solidFill>
                <a:effectLst>
                  <a:outerShdw blurRad="38100" dist="38100" dir="2700000" algn="tl">
                    <a:srgbClr val="000000">
                      <a:alpha val="43137"/>
                    </a:srgbClr>
                  </a:outerShdw>
                </a:effectLst>
              </a:rPr>
              <a:t> </a:t>
            </a:r>
            <a:endParaRPr lang="en-US" sz="2400"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endParaRPr lang="en-US" sz="2400"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endParaRPr lang="en-US" sz="2400" dirty="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endParaRPr lang="en-US" sz="2400"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endParaRPr lang="en-US" sz="2400" dirty="0" smtClean="0">
              <a:solidFill>
                <a:schemeClr val="bg1"/>
              </a:solidFill>
              <a:effectLst>
                <a:outerShdw blurRad="38100" dist="38100" dir="2700000" algn="tl">
                  <a:srgbClr val="000000">
                    <a:alpha val="43137"/>
                  </a:srgbClr>
                </a:outerShdw>
              </a:effectLst>
            </a:endParaRPr>
          </a:p>
          <a:p>
            <a:pPr marL="0" indent="0">
              <a:spcBef>
                <a:spcPts val="0"/>
              </a:spcBef>
              <a:spcAft>
                <a:spcPts val="600"/>
              </a:spcAft>
              <a:buNone/>
            </a:pPr>
            <a:endParaRPr lang="en-US" sz="2400"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73191"/>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03306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smtClean="0">
                <a:solidFill>
                  <a:schemeClr val="bg1"/>
                </a:solidFill>
                <a:latin typeface="Calibri Light" panose="020F0302020204030204" pitchFamily="34" charset="0"/>
              </a:rPr>
              <a:t>“Now this was the sin of your sister Sodom:</a:t>
            </a:r>
          </a:p>
          <a:p>
            <a:pPr marL="0" indent="0">
              <a:buNone/>
            </a:pPr>
            <a:r>
              <a:rPr lang="en-US" dirty="0" smtClean="0">
                <a:solidFill>
                  <a:schemeClr val="bg1"/>
                </a:solidFill>
                <a:latin typeface="Calibri Light" panose="020F0302020204030204" pitchFamily="34" charset="0"/>
              </a:rPr>
              <a:t>She and her daughters were arrogant, overfed, and unconcerned;</a:t>
            </a:r>
          </a:p>
          <a:p>
            <a:pPr marL="0" indent="0">
              <a:buNone/>
            </a:pPr>
            <a:r>
              <a:rPr lang="en-US" dirty="0" smtClean="0">
                <a:solidFill>
                  <a:schemeClr val="bg1"/>
                </a:solidFill>
                <a:latin typeface="Calibri Light" panose="020F0302020204030204" pitchFamily="34" charset="0"/>
              </a:rPr>
              <a:t>They did not help the poor and needy.”</a:t>
            </a:r>
          </a:p>
          <a:p>
            <a:pPr marL="0" indent="0">
              <a:buNone/>
            </a:pPr>
            <a:endParaRPr lang="en-US" dirty="0">
              <a:solidFill>
                <a:schemeClr val="bg1"/>
              </a:solidFill>
              <a:latin typeface="Calibri Light" panose="020F0302020204030204" pitchFamily="34" charset="0"/>
            </a:endParaRPr>
          </a:p>
          <a:p>
            <a:pPr marL="0" indent="0">
              <a:buNone/>
            </a:pPr>
            <a:r>
              <a:rPr lang="en-US" smtClean="0">
                <a:solidFill>
                  <a:schemeClr val="bg1"/>
                </a:solidFill>
                <a:latin typeface="Calibri Light" panose="020F0302020204030204" pitchFamily="34" charset="0"/>
              </a:rPr>
              <a:t>Ezekiel 16:49</a:t>
            </a:r>
            <a:endParaRPr lang="en-US" dirty="0">
              <a:solidFill>
                <a:schemeClr val="bg1"/>
              </a:solidFill>
              <a:latin typeface="Calibri Light" panose="020F03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5" name="Straight Connector 4"/>
          <p:cNvCxnSpPr/>
          <p:nvPr/>
        </p:nvCxnSpPr>
        <p:spPr>
          <a:xfrm flipH="1">
            <a:off x="0" y="6673191"/>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6858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smtClean="0">
                <a:solidFill>
                  <a:schemeClr val="bg1"/>
                </a:solidFill>
                <a:latin typeface="Calibri Light" panose="020F0302020204030204" pitchFamily="34" charset="0"/>
              </a:rPr>
              <a:t>“</a:t>
            </a:r>
            <a:r>
              <a:rPr lang="en-US" sz="3600" b="1" i="1" dirty="0" smtClean="0">
                <a:solidFill>
                  <a:schemeClr val="bg1"/>
                </a:solidFill>
                <a:effectLst>
                  <a:outerShdw blurRad="38100" dist="38100" dir="2700000" algn="tl">
                    <a:srgbClr val="000000">
                      <a:alpha val="43137"/>
                    </a:srgbClr>
                  </a:outerShdw>
                </a:effectLst>
                <a:latin typeface="Calibri Light" panose="020F0302020204030204" pitchFamily="34" charset="0"/>
              </a:rPr>
              <a:t>Grace </a:t>
            </a:r>
            <a:r>
              <a:rPr lang="en-US" sz="3600" b="1" i="1" dirty="0">
                <a:solidFill>
                  <a:schemeClr val="bg1"/>
                </a:solidFill>
                <a:effectLst>
                  <a:outerShdw blurRad="38100" dist="38100" dir="2700000" algn="tl">
                    <a:srgbClr val="000000">
                      <a:alpha val="43137"/>
                    </a:srgbClr>
                  </a:outerShdw>
                </a:effectLst>
                <a:latin typeface="Calibri Light" panose="020F0302020204030204" pitchFamily="34" charset="0"/>
              </a:rPr>
              <a:t>is a plant </a:t>
            </a:r>
            <a:r>
              <a:rPr lang="en-US" dirty="0">
                <a:solidFill>
                  <a:schemeClr val="bg1"/>
                </a:solidFill>
                <a:latin typeface="Calibri Light" panose="020F0302020204030204" pitchFamily="34" charset="0"/>
              </a:rPr>
              <a:t>which derives the whole of its support from God the Holy Spirit, and is therefore entirely independent of the circumstances of man. </a:t>
            </a:r>
            <a:r>
              <a:rPr lang="en-US" b="1" i="1" dirty="0">
                <a:solidFill>
                  <a:schemeClr val="bg1"/>
                </a:solidFill>
                <a:latin typeface="Calibri Light" panose="020F0302020204030204" pitchFamily="34" charset="0"/>
              </a:rPr>
              <a:t>But yet, mark you, it is an undeniable fact, that God hath been pleased for the most part to plant his grace in the soil of poverty</a:t>
            </a:r>
            <a:r>
              <a:rPr lang="en-US" b="1" i="1" dirty="0" smtClean="0">
                <a:solidFill>
                  <a:schemeClr val="bg1"/>
                </a:solidFill>
                <a:latin typeface="Calibri Light" panose="020F0302020204030204" pitchFamily="34" charset="0"/>
              </a:rPr>
              <a:t>.</a:t>
            </a:r>
            <a:r>
              <a:rPr lang="en-US" dirty="0" smtClean="0">
                <a:solidFill>
                  <a:schemeClr val="bg1"/>
                </a:solidFill>
                <a:latin typeface="Calibri Light" panose="020F0302020204030204" pitchFamily="34" charset="0"/>
              </a:rPr>
              <a:t>”       </a:t>
            </a:r>
          </a:p>
          <a:p>
            <a:pPr marL="0" indent="0">
              <a:buNone/>
            </a:pPr>
            <a:r>
              <a:rPr lang="en-US" dirty="0" smtClean="0">
                <a:solidFill>
                  <a:schemeClr val="bg1"/>
                </a:solidFill>
                <a:latin typeface="Calibri Light" panose="020F0302020204030204" pitchFamily="34" charset="0"/>
              </a:rPr>
              <a:t>		C. H. Spurgeon</a:t>
            </a:r>
            <a:endParaRPr lang="en-US" dirty="0">
              <a:solidFill>
                <a:schemeClr val="bg1"/>
              </a:solidFill>
              <a:latin typeface="Calibri Light" panose="020F03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5" name="Straight Connector 4"/>
          <p:cNvCxnSpPr/>
          <p:nvPr/>
        </p:nvCxnSpPr>
        <p:spPr>
          <a:xfrm flipH="1">
            <a:off x="0" y="6673191"/>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54071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500" dirty="0" smtClean="0">
                <a:solidFill>
                  <a:srgbClr val="FE802A"/>
                </a:solidFill>
                <a:effectLst>
                  <a:outerShdw blurRad="38100" dist="38100" dir="2700000" algn="tl">
                    <a:srgbClr val="000000">
                      <a:alpha val="43137"/>
                    </a:srgbClr>
                  </a:outerShdw>
                </a:effectLst>
                <a:latin typeface="Gotham Light" pitchFamily="50" charset="0"/>
              </a:rPr>
              <a:t>What did Jesus say?</a:t>
            </a:r>
            <a:endParaRPr lang="en-US" sz="45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228600" y="914400"/>
            <a:ext cx="8763000" cy="5211763"/>
          </a:xfrm>
        </p:spPr>
        <p:txBody>
          <a:bodyPr>
            <a:normAutofit/>
          </a:bodyPr>
          <a:lstStyle/>
          <a:p>
            <a:pPr marL="0" indent="0">
              <a:lnSpc>
                <a:spcPct val="90000"/>
              </a:lnSpc>
              <a:spcBef>
                <a:spcPts val="1800"/>
              </a:spcBef>
              <a:buClr>
                <a:schemeClr val="bg1"/>
              </a:buClr>
              <a:buNone/>
            </a:pPr>
            <a:r>
              <a:rPr lang="en-US" sz="2400" b="1" dirty="0" smtClean="0">
                <a:solidFill>
                  <a:schemeClr val="accent6">
                    <a:lumMod val="75000"/>
                  </a:schemeClr>
                </a:solidFill>
                <a:effectLst>
                  <a:outerShdw blurRad="38100" dist="38100" dir="2700000" algn="tl">
                    <a:srgbClr val="000000">
                      <a:alpha val="43137"/>
                    </a:srgbClr>
                  </a:outerShdw>
                </a:effectLst>
              </a:rPr>
              <a:t>Matt 25:37 – 40 </a:t>
            </a:r>
            <a:r>
              <a:rPr lang="en-US" sz="2400" dirty="0" smtClean="0">
                <a:solidFill>
                  <a:schemeClr val="bg1"/>
                </a:solidFill>
                <a:effectLst>
                  <a:outerShdw blurRad="38100" dist="38100" dir="2700000" algn="tl">
                    <a:srgbClr val="000000">
                      <a:alpha val="43137"/>
                    </a:srgbClr>
                  </a:outerShdw>
                </a:effectLst>
              </a:rPr>
              <a:t>'Sir</a:t>
            </a:r>
            <a:r>
              <a:rPr lang="en-US" sz="2400" dirty="0">
                <a:solidFill>
                  <a:schemeClr val="bg1"/>
                </a:solidFill>
                <a:effectLst>
                  <a:outerShdw blurRad="38100" dist="38100" dir="2700000" algn="tl">
                    <a:srgbClr val="000000">
                      <a:alpha val="43137"/>
                    </a:srgbClr>
                  </a:outerShdw>
                </a:effectLst>
              </a:rPr>
              <a:t>, when did we ever see you hungry and feed you? Or thirsty and give you anything to drink? </a:t>
            </a:r>
            <a:r>
              <a:rPr lang="en-US" sz="2400" dirty="0" smtClean="0">
                <a:solidFill>
                  <a:schemeClr val="bg1"/>
                </a:solidFill>
                <a:effectLst>
                  <a:outerShdw blurRad="38100" dist="38100" dir="2700000" algn="tl">
                    <a:srgbClr val="000000">
                      <a:alpha val="43137"/>
                    </a:srgbClr>
                  </a:outerShdw>
                </a:effectLst>
              </a:rPr>
              <a:t> </a:t>
            </a:r>
            <a:r>
              <a:rPr lang="en-US" sz="2400" dirty="0">
                <a:solidFill>
                  <a:schemeClr val="bg1"/>
                </a:solidFill>
                <a:effectLst>
                  <a:outerShdw blurRad="38100" dist="38100" dir="2700000" algn="tl">
                    <a:srgbClr val="000000">
                      <a:alpha val="43137"/>
                    </a:srgbClr>
                  </a:outerShdw>
                </a:effectLst>
              </a:rPr>
              <a:t>Or a stranger, and help you? Or naked, and clothe you? </a:t>
            </a:r>
            <a:r>
              <a:rPr lang="en-US" sz="2400" dirty="0" smtClean="0">
                <a:solidFill>
                  <a:schemeClr val="bg1"/>
                </a:solidFill>
                <a:effectLst>
                  <a:outerShdw blurRad="38100" dist="38100" dir="2700000" algn="tl">
                    <a:srgbClr val="000000">
                      <a:alpha val="43137"/>
                    </a:srgbClr>
                  </a:outerShdw>
                </a:effectLst>
              </a:rPr>
              <a:t>When </a:t>
            </a:r>
            <a:r>
              <a:rPr lang="en-US" sz="2400" dirty="0">
                <a:solidFill>
                  <a:schemeClr val="bg1"/>
                </a:solidFill>
                <a:effectLst>
                  <a:outerShdw blurRad="38100" dist="38100" dir="2700000" algn="tl">
                    <a:srgbClr val="000000">
                      <a:alpha val="43137"/>
                    </a:srgbClr>
                  </a:outerShdw>
                </a:effectLst>
              </a:rPr>
              <a:t>did we ever see you sick or in prison, and visit you?' </a:t>
            </a:r>
            <a:r>
              <a:rPr lang="en-US" sz="2400" dirty="0" smtClean="0">
                <a:solidFill>
                  <a:schemeClr val="bg1"/>
                </a:solidFill>
                <a:effectLst>
                  <a:outerShdw blurRad="38100" dist="38100" dir="2700000" algn="tl">
                    <a:srgbClr val="000000">
                      <a:alpha val="43137"/>
                    </a:srgbClr>
                  </a:outerShdw>
                </a:effectLst>
              </a:rPr>
              <a:t>And </a:t>
            </a:r>
            <a:r>
              <a:rPr lang="en-US" sz="2400" dirty="0">
                <a:solidFill>
                  <a:schemeClr val="bg1"/>
                </a:solidFill>
                <a:effectLst>
                  <a:outerShdw blurRad="38100" dist="38100" dir="2700000" algn="tl">
                    <a:srgbClr val="000000">
                      <a:alpha val="43137"/>
                    </a:srgbClr>
                  </a:outerShdw>
                </a:effectLst>
              </a:rPr>
              <a:t>I, the King, will tell them, 'When you did it to these my brothers you were doing it to me</a:t>
            </a:r>
            <a:r>
              <a:rPr lang="en-US" sz="2400" dirty="0" smtClean="0">
                <a:solidFill>
                  <a:schemeClr val="bg1"/>
                </a:solidFill>
                <a:effectLst>
                  <a:outerShdw blurRad="38100" dist="38100" dir="2700000" algn="tl">
                    <a:srgbClr val="000000">
                      <a:alpha val="43137"/>
                    </a:srgbClr>
                  </a:outerShdw>
                </a:effectLst>
              </a:rPr>
              <a:t>!‘</a:t>
            </a:r>
          </a:p>
          <a:p>
            <a:pPr marL="0" indent="0">
              <a:lnSpc>
                <a:spcPct val="90000"/>
              </a:lnSpc>
              <a:spcBef>
                <a:spcPts val="1800"/>
              </a:spcBef>
              <a:buClr>
                <a:schemeClr val="bg1"/>
              </a:buClr>
              <a:buNone/>
            </a:pPr>
            <a:r>
              <a:rPr lang="en-US" sz="2400" b="1" dirty="0">
                <a:solidFill>
                  <a:schemeClr val="accent6">
                    <a:lumMod val="75000"/>
                  </a:schemeClr>
                </a:solidFill>
                <a:effectLst>
                  <a:outerShdw blurRad="38100" dist="38100" dir="2700000" algn="tl">
                    <a:srgbClr val="000000">
                      <a:alpha val="43137"/>
                    </a:srgbClr>
                  </a:outerShdw>
                </a:effectLst>
              </a:rPr>
              <a:t>Luke 3:11 </a:t>
            </a:r>
            <a:r>
              <a:rPr lang="en-US" sz="2400" dirty="0">
                <a:solidFill>
                  <a:schemeClr val="bg1"/>
                </a:solidFill>
                <a:effectLst>
                  <a:outerShdw blurRad="38100" dist="38100" dir="2700000" algn="tl">
                    <a:srgbClr val="000000">
                      <a:alpha val="43137"/>
                    </a:srgbClr>
                  </a:outerShdw>
                </a:effectLst>
              </a:rPr>
              <a:t>"If you have two coats," he replied, "give one to the poor. If you have extra food, give it away to those who are hungry</a:t>
            </a:r>
            <a:r>
              <a:rPr lang="en-US" sz="2400" dirty="0" smtClean="0">
                <a:solidFill>
                  <a:schemeClr val="bg1"/>
                </a:solidFill>
                <a:effectLst>
                  <a:outerShdw blurRad="38100" dist="38100" dir="2700000" algn="tl">
                    <a:srgbClr val="000000">
                      <a:alpha val="43137"/>
                    </a:srgbClr>
                  </a:outerShdw>
                </a:effectLst>
              </a:rPr>
              <a:t>.“</a:t>
            </a:r>
          </a:p>
          <a:p>
            <a:pPr marL="0" indent="0">
              <a:buNone/>
            </a:pPr>
            <a:r>
              <a:rPr lang="en-US" sz="2400" b="1" dirty="0" smtClean="0">
                <a:solidFill>
                  <a:schemeClr val="accent6">
                    <a:lumMod val="75000"/>
                  </a:schemeClr>
                </a:solidFill>
                <a:effectLst>
                  <a:outerShdw blurRad="38100" dist="38100" dir="2700000" algn="tl">
                    <a:srgbClr val="000000">
                      <a:alpha val="43137"/>
                    </a:srgbClr>
                  </a:outerShdw>
                </a:effectLst>
              </a:rPr>
              <a:t>Luke 10:27-29  </a:t>
            </a:r>
            <a:r>
              <a:rPr lang="en-US" sz="2400" dirty="0" smtClean="0">
                <a:solidFill>
                  <a:schemeClr val="bg1"/>
                </a:solidFill>
              </a:rPr>
              <a:t>It </a:t>
            </a:r>
            <a:r>
              <a:rPr lang="en-US" sz="2400" dirty="0">
                <a:solidFill>
                  <a:schemeClr val="bg1"/>
                </a:solidFill>
              </a:rPr>
              <a:t>says</a:t>
            </a:r>
            <a:r>
              <a:rPr lang="en-US" sz="2400" dirty="0" smtClean="0">
                <a:solidFill>
                  <a:schemeClr val="bg1"/>
                </a:solidFill>
              </a:rPr>
              <a:t>, </a:t>
            </a:r>
            <a:r>
              <a:rPr lang="en-US" sz="2400" dirty="0">
                <a:solidFill>
                  <a:schemeClr val="bg1"/>
                </a:solidFill>
              </a:rPr>
              <a:t>he replied, “that you must love the Lord your God with all your heart, and with all your soul, and with all your strength, and with all your mind. And you must love your neighbor just as much as you love yourself</a:t>
            </a:r>
            <a:r>
              <a:rPr lang="en-US" sz="2400" dirty="0" smtClean="0">
                <a:solidFill>
                  <a:schemeClr val="bg1"/>
                </a:solidFill>
              </a:rPr>
              <a:t>.” </a:t>
            </a:r>
            <a:r>
              <a:rPr lang="en-US" sz="2400" b="1" baseline="30000" dirty="0">
                <a:solidFill>
                  <a:schemeClr val="bg1"/>
                </a:solidFill>
              </a:rPr>
              <a:t> </a:t>
            </a:r>
            <a:r>
              <a:rPr lang="en-US" sz="2400" dirty="0">
                <a:solidFill>
                  <a:schemeClr val="bg1"/>
                </a:solidFill>
              </a:rPr>
              <a:t>“Right!” Jesus told him. “</a:t>
            </a:r>
            <a:r>
              <a:rPr lang="en-US" sz="2400" i="1" dirty="0">
                <a:solidFill>
                  <a:schemeClr val="bg1"/>
                </a:solidFill>
              </a:rPr>
              <a:t>Do</a:t>
            </a:r>
            <a:r>
              <a:rPr lang="en-US" sz="2400" dirty="0">
                <a:solidFill>
                  <a:schemeClr val="bg1"/>
                </a:solidFill>
              </a:rPr>
              <a:t> this and </a:t>
            </a:r>
            <a:r>
              <a:rPr lang="en-US" sz="2400" i="1" dirty="0">
                <a:solidFill>
                  <a:schemeClr val="bg1"/>
                </a:solidFill>
              </a:rPr>
              <a:t>you</a:t>
            </a:r>
            <a:r>
              <a:rPr lang="en-US" sz="2400" dirty="0">
                <a:solidFill>
                  <a:schemeClr val="bg1"/>
                </a:solidFill>
              </a:rPr>
              <a:t> shall live</a:t>
            </a:r>
            <a:r>
              <a:rPr lang="en-US" sz="2400" dirty="0" smtClean="0">
                <a:solidFill>
                  <a:schemeClr val="bg1"/>
                </a:solidFill>
              </a:rPr>
              <a:t>!” </a:t>
            </a:r>
            <a:r>
              <a:rPr lang="en-US" sz="2400" b="1" baseline="30000" dirty="0">
                <a:solidFill>
                  <a:schemeClr val="bg1"/>
                </a:solidFill>
              </a:rPr>
              <a:t> </a:t>
            </a:r>
            <a:r>
              <a:rPr lang="en-US" sz="2400" b="1" i="1" dirty="0">
                <a:solidFill>
                  <a:schemeClr val="accent6">
                    <a:lumMod val="60000"/>
                    <a:lumOff val="40000"/>
                  </a:schemeClr>
                </a:solidFill>
                <a:effectLst>
                  <a:outerShdw blurRad="38100" dist="38100" dir="2700000" algn="tl">
                    <a:srgbClr val="000000">
                      <a:alpha val="43137"/>
                    </a:srgbClr>
                  </a:outerShdw>
                </a:effectLst>
              </a:rPr>
              <a:t>The man wanted to justify his lack of love for some kinds of </a:t>
            </a:r>
            <a:r>
              <a:rPr lang="en-US" sz="2400" b="1" i="1" dirty="0" smtClean="0">
                <a:solidFill>
                  <a:schemeClr val="accent6">
                    <a:lumMod val="60000"/>
                    <a:lumOff val="40000"/>
                  </a:schemeClr>
                </a:solidFill>
                <a:effectLst>
                  <a:outerShdw blurRad="38100" dist="38100" dir="2700000" algn="tl">
                    <a:srgbClr val="000000">
                      <a:alpha val="43137"/>
                    </a:srgbClr>
                  </a:outerShdw>
                </a:effectLst>
              </a:rPr>
              <a:t>people,</a:t>
            </a:r>
            <a:r>
              <a:rPr lang="en-US" sz="2400" b="1" i="1" dirty="0">
                <a:solidFill>
                  <a:schemeClr val="accent6">
                    <a:lumMod val="60000"/>
                    <a:lumOff val="40000"/>
                  </a:schemeClr>
                </a:solidFill>
                <a:effectLst>
                  <a:outerShdw blurRad="38100" dist="38100" dir="2700000" algn="tl">
                    <a:srgbClr val="000000">
                      <a:alpha val="43137"/>
                    </a:srgbClr>
                  </a:outerShdw>
                </a:effectLst>
              </a:rPr>
              <a:t> so he asked, “Which neighbors?</a:t>
            </a:r>
          </a:p>
          <a:p>
            <a:pPr marL="0" indent="0">
              <a:lnSpc>
                <a:spcPct val="90000"/>
              </a:lnSpc>
              <a:spcBef>
                <a:spcPts val="1800"/>
              </a:spcBef>
              <a:buClr>
                <a:schemeClr val="bg1"/>
              </a:buClr>
              <a:buNone/>
            </a:pPr>
            <a:endParaRPr lang="en-US" sz="2400" dirty="0" smtClean="0">
              <a:solidFill>
                <a:schemeClr val="bg1"/>
              </a:solidFill>
              <a:effectLst>
                <a:outerShdw blurRad="38100" dist="38100" dir="2700000" algn="tl">
                  <a:srgbClr val="000000">
                    <a:alpha val="43137"/>
                  </a:srgbClr>
                </a:outerShdw>
              </a:effectLst>
            </a:endParaRPr>
          </a:p>
          <a:p>
            <a:pPr marL="0" indent="0">
              <a:lnSpc>
                <a:spcPct val="90000"/>
              </a:lnSpc>
              <a:spcBef>
                <a:spcPts val="1800"/>
              </a:spcBef>
              <a:buClr>
                <a:schemeClr val="bg1"/>
              </a:buClr>
              <a:buNone/>
            </a:pPr>
            <a:endParaRPr lang="en-US" sz="2400"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5714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4000" smtClean="0">
                <a:solidFill>
                  <a:srgbClr val="FE802A"/>
                </a:solidFill>
                <a:effectLst>
                  <a:outerShdw blurRad="38100" dist="38100" dir="2700000" algn="tl">
                    <a:srgbClr val="000000">
                      <a:alpha val="43137"/>
                    </a:srgbClr>
                  </a:outerShdw>
                </a:effectLst>
                <a:latin typeface="Gotham Light" pitchFamily="50" charset="0"/>
              </a:rPr>
              <a:t>Facts </a:t>
            </a:r>
            <a:r>
              <a:rPr lang="en-US" sz="4000" dirty="0" smtClean="0">
                <a:solidFill>
                  <a:srgbClr val="FE802A"/>
                </a:solidFill>
                <a:effectLst>
                  <a:outerShdw blurRad="38100" dist="38100" dir="2700000" algn="tl">
                    <a:srgbClr val="000000">
                      <a:alpha val="43137"/>
                    </a:srgbClr>
                  </a:outerShdw>
                </a:effectLst>
                <a:latin typeface="Gotham Light" pitchFamily="50" charset="0"/>
              </a:rPr>
              <a:t>about Global Poverty</a:t>
            </a:r>
            <a:endParaRPr lang="en-US" sz="4000" dirty="0">
              <a:solidFill>
                <a:srgbClr val="FE802A"/>
              </a:solidFill>
              <a:effectLst>
                <a:outerShdw blurRad="38100" dist="38100" dir="2700000" algn="tl">
                  <a:srgbClr val="000000">
                    <a:alpha val="43137"/>
                  </a:srgbClr>
                </a:outerShdw>
              </a:effectLst>
              <a:latin typeface="Gotham Light" pitchFamily="50" charset="0"/>
            </a:endParaRPr>
          </a:p>
        </p:txBody>
      </p:sp>
      <p:sp>
        <p:nvSpPr>
          <p:cNvPr id="6" name="Content Placeholder 5"/>
          <p:cNvSpPr>
            <a:spLocks noGrp="1"/>
          </p:cNvSpPr>
          <p:nvPr>
            <p:ph idx="1"/>
          </p:nvPr>
        </p:nvSpPr>
        <p:spPr>
          <a:xfrm>
            <a:off x="228600" y="914400"/>
            <a:ext cx="8763000" cy="5211763"/>
          </a:xfrm>
        </p:spPr>
        <p:txBody>
          <a:bodyPr>
            <a:normAutofit/>
          </a:bodyPr>
          <a:lstStyle/>
          <a:p>
            <a:pPr marL="0" indent="0" fontAlgn="base">
              <a:buNone/>
            </a:pPr>
            <a:r>
              <a:rPr lang="en-US" sz="2000" dirty="0" smtClean="0">
                <a:solidFill>
                  <a:schemeClr val="accent6"/>
                </a:solidFill>
                <a:latin typeface="helvetica neue"/>
              </a:rPr>
              <a:t>|</a:t>
            </a:r>
            <a:r>
              <a:rPr lang="en-US" sz="2000" dirty="0">
                <a:solidFill>
                  <a:srgbClr val="FFFFFF"/>
                </a:solidFill>
                <a:latin typeface="helvetica neue"/>
              </a:rPr>
              <a:t> </a:t>
            </a:r>
            <a:r>
              <a:rPr lang="en-US" sz="2000" dirty="0">
                <a:solidFill>
                  <a:srgbClr val="FFFFFF"/>
                </a:solidFill>
                <a:latin typeface="Calibri Light" panose="020F0302020204030204" pitchFamily="34" charset="0"/>
              </a:rPr>
              <a:t>Almost half the world — over 3 billion people — live on less than $2.50 a day.</a:t>
            </a:r>
          </a:p>
          <a:p>
            <a:pPr marL="0" indent="0" fontAlgn="base">
              <a:buNone/>
            </a:pPr>
            <a:endParaRPr lang="en-US" sz="2000" dirty="0">
              <a:solidFill>
                <a:srgbClr val="FFFFFF"/>
              </a:solidFill>
              <a:latin typeface="helvetica neue"/>
            </a:endParaRPr>
          </a:p>
          <a:p>
            <a:pPr marL="0" indent="0" fontAlgn="base">
              <a:buNone/>
            </a:pPr>
            <a:r>
              <a:rPr lang="en-US" sz="2000" dirty="0" smtClean="0">
                <a:solidFill>
                  <a:srgbClr val="FE802A"/>
                </a:solidFill>
                <a:latin typeface="Calibri Light" panose="020F0302020204030204" pitchFamily="34" charset="0"/>
              </a:rPr>
              <a:t>|</a:t>
            </a:r>
            <a:r>
              <a:rPr lang="en-US" sz="2000" dirty="0" smtClean="0">
                <a:solidFill>
                  <a:schemeClr val="bg1"/>
                </a:solidFill>
                <a:latin typeface="Calibri Light" panose="020F0302020204030204" pitchFamily="34" charset="0"/>
              </a:rPr>
              <a:t>The top 20% of world population gets 75% of world income. </a:t>
            </a:r>
            <a:r>
              <a:rPr lang="en-US" sz="2000" dirty="0">
                <a:solidFill>
                  <a:schemeClr val="bg1"/>
                </a:solidFill>
                <a:latin typeface="Calibri Light" panose="020F0302020204030204" pitchFamily="34" charset="0"/>
              </a:rPr>
              <a:t>The “middle class” 40%  gets 20</a:t>
            </a:r>
            <a:r>
              <a:rPr lang="en-US" sz="2000" dirty="0" smtClean="0">
                <a:solidFill>
                  <a:schemeClr val="bg1"/>
                </a:solidFill>
                <a:latin typeface="Calibri Light" panose="020F0302020204030204" pitchFamily="34" charset="0"/>
              </a:rPr>
              <a:t>%. </a:t>
            </a:r>
            <a:r>
              <a:rPr lang="en-US" sz="2000" dirty="0">
                <a:solidFill>
                  <a:schemeClr val="bg1"/>
                </a:solidFill>
                <a:latin typeface="Calibri Light" panose="020F0302020204030204" pitchFamily="34" charset="0"/>
              </a:rPr>
              <a:t>The </a:t>
            </a:r>
            <a:r>
              <a:rPr lang="en-US" sz="2000" dirty="0" smtClean="0">
                <a:solidFill>
                  <a:schemeClr val="bg1"/>
                </a:solidFill>
                <a:latin typeface="Calibri Light" panose="020F0302020204030204" pitchFamily="34" charset="0"/>
              </a:rPr>
              <a:t>bottom 40%  gets only 5%.. </a:t>
            </a:r>
          </a:p>
          <a:p>
            <a:pPr marL="0" indent="0" fontAlgn="base">
              <a:buNone/>
            </a:pPr>
            <a:endParaRPr lang="en-US" sz="2000" dirty="0" smtClean="0">
              <a:solidFill>
                <a:schemeClr val="accent6"/>
              </a:solidFill>
              <a:latin typeface="Calibri Light" panose="020F0302020204030204" pitchFamily="34" charset="0"/>
            </a:endParaRPr>
          </a:p>
          <a:p>
            <a:pPr marL="0" indent="0" fontAlgn="base">
              <a:buNone/>
            </a:pPr>
            <a:endParaRPr lang="en-US" sz="2000" dirty="0" smtClean="0">
              <a:solidFill>
                <a:schemeClr val="accent6"/>
              </a:solidFill>
              <a:latin typeface="Calibri Light" panose="020F0302020204030204" pitchFamily="34" charset="0"/>
            </a:endParaRPr>
          </a:p>
          <a:p>
            <a:pPr marL="0" indent="0" fontAlgn="base">
              <a:buNone/>
            </a:pPr>
            <a:r>
              <a:rPr lang="en-US" sz="2000" dirty="0" smtClean="0">
                <a:solidFill>
                  <a:schemeClr val="accent6"/>
                </a:solidFill>
                <a:latin typeface="Calibri Light" panose="020F0302020204030204" pitchFamily="34" charset="0"/>
              </a:rPr>
              <a:t>|</a:t>
            </a:r>
            <a:r>
              <a:rPr lang="en-US" sz="2000" i="1" dirty="0" smtClean="0">
                <a:solidFill>
                  <a:schemeClr val="accent6"/>
                </a:solidFill>
                <a:latin typeface="Calibri Light" panose="020F0302020204030204" pitchFamily="34" charset="0"/>
              </a:rPr>
              <a:t> </a:t>
            </a:r>
            <a:r>
              <a:rPr lang="en-US" sz="2000" dirty="0">
                <a:solidFill>
                  <a:srgbClr val="FFFFFF"/>
                </a:solidFill>
                <a:latin typeface="Calibri Light" panose="020F0302020204030204" pitchFamily="34" charset="0"/>
              </a:rPr>
              <a:t>Worldwide 600 million children are living in extreme poverty</a:t>
            </a:r>
            <a:r>
              <a:rPr lang="en-US" sz="2000" dirty="0" smtClean="0">
                <a:solidFill>
                  <a:srgbClr val="FFFFFF"/>
                </a:solidFill>
                <a:latin typeface="Calibri Light" panose="020F0302020204030204" pitchFamily="34" charset="0"/>
              </a:rPr>
              <a:t>.</a:t>
            </a:r>
          </a:p>
          <a:p>
            <a:pPr marL="0" indent="0" fontAlgn="base">
              <a:buNone/>
            </a:pPr>
            <a:endParaRPr lang="en-US" sz="2000" dirty="0" smtClean="0">
              <a:solidFill>
                <a:schemeClr val="accent6"/>
              </a:solidFill>
              <a:latin typeface="Calibri Light" panose="020F0302020204030204" pitchFamily="34" charset="0"/>
            </a:endParaRPr>
          </a:p>
          <a:p>
            <a:pPr marL="0" indent="0" fontAlgn="base">
              <a:buNone/>
            </a:pPr>
            <a:r>
              <a:rPr lang="en-US" sz="2000" dirty="0" smtClean="0">
                <a:solidFill>
                  <a:schemeClr val="accent6"/>
                </a:solidFill>
                <a:latin typeface="Calibri Light" panose="020F0302020204030204" pitchFamily="34" charset="0"/>
              </a:rPr>
              <a:t>|</a:t>
            </a:r>
            <a:r>
              <a:rPr lang="en-US" sz="2000" i="1" dirty="0" smtClean="0">
                <a:solidFill>
                  <a:schemeClr val="accent6"/>
                </a:solidFill>
                <a:latin typeface="Calibri Light" panose="020F0302020204030204" pitchFamily="34" charset="0"/>
              </a:rPr>
              <a:t> </a:t>
            </a:r>
            <a:r>
              <a:rPr lang="en-US" sz="2000" dirty="0">
                <a:solidFill>
                  <a:srgbClr val="FFFFFF"/>
                </a:solidFill>
                <a:latin typeface="Calibri Light" panose="020F0302020204030204" pitchFamily="34" charset="0"/>
              </a:rPr>
              <a:t>115 million children of primary school age are not in school; 61.6 million of those are girls. The greatest numbers of out-of-school children were found in sub-Saharan Africa (45 million) and South Asia (42 million</a:t>
            </a:r>
            <a:r>
              <a:rPr lang="en-US" sz="2000" dirty="0" smtClean="0">
                <a:solidFill>
                  <a:srgbClr val="FFFFFF"/>
                </a:solidFill>
                <a:latin typeface="Calibri Light" panose="020F0302020204030204" pitchFamily="34" charset="0"/>
              </a:rPr>
              <a:t>). </a:t>
            </a:r>
          </a:p>
          <a:p>
            <a:pPr marL="0" indent="0" fontAlgn="base">
              <a:buNone/>
            </a:pPr>
            <a:endParaRPr lang="en-US" sz="2000" dirty="0" smtClean="0">
              <a:solidFill>
                <a:schemeClr val="accent6"/>
              </a:solidFill>
              <a:latin typeface="helvetica neue"/>
            </a:endParaRPr>
          </a:p>
          <a:p>
            <a:pPr marL="0" indent="0" fontAlgn="base">
              <a:buNone/>
            </a:pPr>
            <a:r>
              <a:rPr lang="en-US" sz="2000" dirty="0" smtClean="0">
                <a:solidFill>
                  <a:schemeClr val="accent6"/>
                </a:solidFill>
                <a:latin typeface="helvetica neue"/>
              </a:rPr>
              <a:t>| </a:t>
            </a:r>
            <a:r>
              <a:rPr lang="en-US" sz="2000" dirty="0" smtClean="0">
                <a:solidFill>
                  <a:schemeClr val="bg1"/>
                </a:solidFill>
                <a:latin typeface="Calibri Light" panose="020F0302020204030204" pitchFamily="34" charset="0"/>
              </a:rPr>
              <a:t>In sub-Saharan Africa, 1 in 9 children dies before age 5 (7 million worldwide )</a:t>
            </a:r>
            <a:endParaRPr lang="en-US" sz="2000" dirty="0">
              <a:solidFill>
                <a:schemeClr val="bg1"/>
              </a:solidFill>
              <a:latin typeface="Calibri Light" panose="020F0302020204030204" pitchFamily="34" charset="0"/>
            </a:endParaRPr>
          </a:p>
          <a:p>
            <a:pPr marL="0" indent="0">
              <a:spcBef>
                <a:spcPts val="0"/>
              </a:spcBef>
              <a:buNone/>
            </a:pPr>
            <a:endParaRPr lang="en-US" sz="3800" dirty="0">
              <a:solidFill>
                <a:schemeClr val="bg1"/>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5952739"/>
            <a:ext cx="3048000" cy="741970"/>
          </a:xfrm>
          <a:prstGeom prst="rect">
            <a:avLst/>
          </a:prstGeom>
        </p:spPr>
      </p:pic>
      <p:cxnSp>
        <p:nvCxnSpPr>
          <p:cNvPr id="4" name="Straight Connector 3"/>
          <p:cNvCxnSpPr/>
          <p:nvPr/>
        </p:nvCxnSpPr>
        <p:spPr>
          <a:xfrm flipH="1">
            <a:off x="0" y="6693878"/>
            <a:ext cx="59436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077200" y="6694150"/>
            <a:ext cx="1066800" cy="1571"/>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0" y="762000"/>
            <a:ext cx="9144000" cy="0"/>
          </a:xfrm>
          <a:prstGeom prst="line">
            <a:avLst/>
          </a:prstGeom>
          <a:ln>
            <a:solidFill>
              <a:srgbClr val="FE802A"/>
            </a:solidFill>
          </a:ln>
        </p:spPr>
        <p:style>
          <a:lnRef idx="1">
            <a:schemeClr val="accent1"/>
          </a:lnRef>
          <a:fillRef idx="0">
            <a:schemeClr val="accent1"/>
          </a:fillRef>
          <a:effectRef idx="0">
            <a:schemeClr val="accent1"/>
          </a:effectRef>
          <a:fontRef idx="minor">
            <a:schemeClr val="tx1"/>
          </a:fontRef>
        </p:style>
      </p:cxnSp>
      <p:graphicFrame>
        <p:nvGraphicFramePr>
          <p:cNvPr id="9" name="Chart 8"/>
          <p:cNvGraphicFramePr>
            <a:graphicFrameLocks/>
          </p:cNvGraphicFramePr>
          <p:nvPr>
            <p:extLst>
              <p:ext uri="{D42A27DB-BD31-4B8C-83A1-F6EECF244321}">
                <p14:modId xmlns:p14="http://schemas.microsoft.com/office/powerpoint/2010/main" val="3737903553"/>
              </p:ext>
            </p:extLst>
          </p:nvPr>
        </p:nvGraphicFramePr>
        <p:xfrm>
          <a:off x="4914900" y="1828800"/>
          <a:ext cx="2057400" cy="121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3372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graphicEl>
                                              <a:chart seriesIdx="-4" categoryIdx="0" bldStep="category"/>
                                            </p:graphicEl>
                                          </p:spTgt>
                                        </p:tgtEl>
                                        <p:attrNameLst>
                                          <p:attrName>style.visibility</p:attrName>
                                        </p:attrNameLst>
                                      </p:cBhvr>
                                      <p:to>
                                        <p:strVal val="visible"/>
                                      </p:to>
                                    </p:set>
                                    <p:anim calcmode="lin" valueType="num">
                                      <p:cBhvr>
                                        <p:cTn id="17" dur="500" fill="hold"/>
                                        <p:tgtEl>
                                          <p:spTgt spid="9">
                                            <p:graphicEl>
                                              <a:chart seriesIdx="-4" categoryIdx="0" bldStep="category"/>
                                            </p:graphicEl>
                                          </p:spTgt>
                                        </p:tgtEl>
                                        <p:attrNameLst>
                                          <p:attrName>ppt_w</p:attrName>
                                        </p:attrNameLst>
                                      </p:cBhvr>
                                      <p:tavLst>
                                        <p:tav tm="0">
                                          <p:val>
                                            <p:fltVal val="0"/>
                                          </p:val>
                                        </p:tav>
                                        <p:tav tm="100000">
                                          <p:val>
                                            <p:strVal val="#ppt_w"/>
                                          </p:val>
                                        </p:tav>
                                      </p:tavLst>
                                    </p:anim>
                                    <p:anim calcmode="lin" valueType="num">
                                      <p:cBhvr>
                                        <p:cTn id="18" dur="500" fill="hold"/>
                                        <p:tgtEl>
                                          <p:spTgt spid="9">
                                            <p:graphicEl>
                                              <a:chart seriesIdx="-4" categoryIdx="0" bldStep="category"/>
                                            </p:graphicEl>
                                          </p:spTgt>
                                        </p:tgtEl>
                                        <p:attrNameLst>
                                          <p:attrName>ppt_h</p:attrName>
                                        </p:attrNameLst>
                                      </p:cBhvr>
                                      <p:tavLst>
                                        <p:tav tm="0">
                                          <p:val>
                                            <p:fltVal val="0"/>
                                          </p:val>
                                        </p:tav>
                                        <p:tav tm="100000">
                                          <p:val>
                                            <p:strVal val="#ppt_h"/>
                                          </p:val>
                                        </p:tav>
                                      </p:tavLst>
                                    </p:anim>
                                    <p:animEffect transition="in" filter="fade">
                                      <p:cBhvr>
                                        <p:cTn id="19" dur="500"/>
                                        <p:tgtEl>
                                          <p:spTgt spid="9">
                                            <p:graphicEl>
                                              <a:chart seriesIdx="-4" categoryIdx="0" bldStep="category"/>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100"/>
                                  </p:stCondLst>
                                  <p:childTnLst>
                                    <p:set>
                                      <p:cBhvr>
                                        <p:cTn id="23" dur="1" fill="hold">
                                          <p:stCondLst>
                                            <p:cond delay="0"/>
                                          </p:stCondLst>
                                        </p:cTn>
                                        <p:tgtEl>
                                          <p:spTgt spid="9">
                                            <p:graphicEl>
                                              <a:chart seriesIdx="-4" categoryIdx="1" bldStep="category"/>
                                            </p:graphicEl>
                                          </p:spTgt>
                                        </p:tgtEl>
                                        <p:attrNameLst>
                                          <p:attrName>style.visibility</p:attrName>
                                        </p:attrNameLst>
                                      </p:cBhvr>
                                      <p:to>
                                        <p:strVal val="visible"/>
                                      </p:to>
                                    </p:set>
                                    <p:anim calcmode="lin" valueType="num">
                                      <p:cBhvr>
                                        <p:cTn id="24" dur="500" fill="hold"/>
                                        <p:tgtEl>
                                          <p:spTgt spid="9">
                                            <p:graphicEl>
                                              <a:chart seriesIdx="-4" categoryIdx="1" bldStep="category"/>
                                            </p:graphicEl>
                                          </p:spTgt>
                                        </p:tgtEl>
                                        <p:attrNameLst>
                                          <p:attrName>ppt_w</p:attrName>
                                        </p:attrNameLst>
                                      </p:cBhvr>
                                      <p:tavLst>
                                        <p:tav tm="0">
                                          <p:val>
                                            <p:fltVal val="0"/>
                                          </p:val>
                                        </p:tav>
                                        <p:tav tm="100000">
                                          <p:val>
                                            <p:strVal val="#ppt_w"/>
                                          </p:val>
                                        </p:tav>
                                      </p:tavLst>
                                    </p:anim>
                                    <p:anim calcmode="lin" valueType="num">
                                      <p:cBhvr>
                                        <p:cTn id="25" dur="500" fill="hold"/>
                                        <p:tgtEl>
                                          <p:spTgt spid="9">
                                            <p:graphicEl>
                                              <a:chart seriesIdx="-4" categoryIdx="1" bldStep="category"/>
                                            </p:graphicEl>
                                          </p:spTgt>
                                        </p:tgtEl>
                                        <p:attrNameLst>
                                          <p:attrName>ppt_h</p:attrName>
                                        </p:attrNameLst>
                                      </p:cBhvr>
                                      <p:tavLst>
                                        <p:tav tm="0">
                                          <p:val>
                                            <p:fltVal val="0"/>
                                          </p:val>
                                        </p:tav>
                                        <p:tav tm="100000">
                                          <p:val>
                                            <p:strVal val="#ppt_h"/>
                                          </p:val>
                                        </p:tav>
                                      </p:tavLst>
                                    </p:anim>
                                    <p:animEffect transition="in" filter="fade">
                                      <p:cBhvr>
                                        <p:cTn id="26" dur="500"/>
                                        <p:tgtEl>
                                          <p:spTgt spid="9">
                                            <p:graphicEl>
                                              <a:chart seriesIdx="-4" categoryIdx="1" bldStep="category"/>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graphicEl>
                                              <a:chart seriesIdx="-4" categoryIdx="2" bldStep="category"/>
                                            </p:graphicEl>
                                          </p:spTgt>
                                        </p:tgtEl>
                                        <p:attrNameLst>
                                          <p:attrName>style.visibility</p:attrName>
                                        </p:attrNameLst>
                                      </p:cBhvr>
                                      <p:to>
                                        <p:strVal val="visible"/>
                                      </p:to>
                                    </p:set>
                                    <p:anim calcmode="lin" valueType="num">
                                      <p:cBhvr>
                                        <p:cTn id="31" dur="500" fill="hold"/>
                                        <p:tgtEl>
                                          <p:spTgt spid="9">
                                            <p:graphicEl>
                                              <a:chart seriesIdx="-4" categoryIdx="2" bldStep="category"/>
                                            </p:graphicEl>
                                          </p:spTgt>
                                        </p:tgtEl>
                                        <p:attrNameLst>
                                          <p:attrName>ppt_w</p:attrName>
                                        </p:attrNameLst>
                                      </p:cBhvr>
                                      <p:tavLst>
                                        <p:tav tm="0">
                                          <p:val>
                                            <p:fltVal val="0"/>
                                          </p:val>
                                        </p:tav>
                                        <p:tav tm="100000">
                                          <p:val>
                                            <p:strVal val="#ppt_w"/>
                                          </p:val>
                                        </p:tav>
                                      </p:tavLst>
                                    </p:anim>
                                    <p:anim calcmode="lin" valueType="num">
                                      <p:cBhvr>
                                        <p:cTn id="32" dur="500" fill="hold"/>
                                        <p:tgtEl>
                                          <p:spTgt spid="9">
                                            <p:graphicEl>
                                              <a:chart seriesIdx="-4" categoryIdx="2" bldStep="category"/>
                                            </p:graphicEl>
                                          </p:spTgt>
                                        </p:tgtEl>
                                        <p:attrNameLst>
                                          <p:attrName>ppt_h</p:attrName>
                                        </p:attrNameLst>
                                      </p:cBhvr>
                                      <p:tavLst>
                                        <p:tav tm="0">
                                          <p:val>
                                            <p:fltVal val="0"/>
                                          </p:val>
                                        </p:tav>
                                        <p:tav tm="100000">
                                          <p:val>
                                            <p:strVal val="#ppt_h"/>
                                          </p:val>
                                        </p:tav>
                                      </p:tavLst>
                                    </p:anim>
                                    <p:animEffect transition="in" filter="fade">
                                      <p:cBhvr>
                                        <p:cTn id="33" dur="500"/>
                                        <p:tgtEl>
                                          <p:spTgt spid="9">
                                            <p:graphicEl>
                                              <a:chart seriesIdx="-4" categoryIdx="2" bldStep="category"/>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500"/>
                                        <p:tgtEl>
                                          <p:spTgt spid="6">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Effect transition="in" filter="fade">
                                      <p:cBhvr>
                                        <p:cTn id="43" dur="500"/>
                                        <p:tgtEl>
                                          <p:spTgt spid="6">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animEffect transition="in" filter="fade">
                                      <p:cBhvr>
                                        <p:cTn id="48"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category"/>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775</Words>
  <Application>Microsoft Office PowerPoint</Application>
  <PresentationFormat>On-screen Show (4:3)</PresentationFormat>
  <Paragraphs>68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Gotham Light</vt:lpstr>
      <vt:lpstr>helvetica neue</vt:lpstr>
      <vt:lpstr>Office Theme</vt:lpstr>
      <vt:lpstr>PowerPoint Presentation</vt:lpstr>
      <vt:lpstr>PowerPoint Presentation</vt:lpstr>
      <vt:lpstr>PowerPoint Presentation</vt:lpstr>
      <vt:lpstr>Why remember the poor?</vt:lpstr>
      <vt:lpstr>What does the scripture say ?</vt:lpstr>
      <vt:lpstr>PowerPoint Presentation</vt:lpstr>
      <vt:lpstr>PowerPoint Presentation</vt:lpstr>
      <vt:lpstr>What did Jesus say?</vt:lpstr>
      <vt:lpstr>Facts about Global Poverty</vt:lpstr>
      <vt:lpstr>More Facts</vt:lpstr>
      <vt:lpstr>True religion </vt:lpstr>
      <vt:lpstr>Are you eager?</vt:lpstr>
      <vt:lpstr>Remember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 McCracken</cp:lastModifiedBy>
  <cp:revision>80</cp:revision>
  <dcterms:created xsi:type="dcterms:W3CDTF">2015-05-11T17:01:00Z</dcterms:created>
  <dcterms:modified xsi:type="dcterms:W3CDTF">2018-04-03T15:56:11Z</dcterms:modified>
</cp:coreProperties>
</file>