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75" r:id="rId4"/>
    <p:sldId id="258" r:id="rId5"/>
    <p:sldId id="267" r:id="rId6"/>
    <p:sldId id="277" r:id="rId7"/>
    <p:sldId id="278" r:id="rId8"/>
    <p:sldId id="283" r:id="rId9"/>
    <p:sldId id="279" r:id="rId10"/>
    <p:sldId id="280" r:id="rId11"/>
    <p:sldId id="282" r:id="rId12"/>
    <p:sldId id="276" r:id="rId13"/>
    <p:sldId id="284" r:id="rId14"/>
    <p:sldId id="285" r:id="rId15"/>
    <p:sldId id="286" r:id="rId16"/>
    <p:sldId id="28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558" autoAdjust="0"/>
    <p:restoredTop sz="94684" autoAdjust="0"/>
  </p:normalViewPr>
  <p:slideViewPr>
    <p:cSldViewPr>
      <p:cViewPr varScale="1">
        <p:scale>
          <a:sx n="82" d="100"/>
          <a:sy n="82" d="100"/>
        </p:scale>
        <p:origin x="-90" y="-222"/>
      </p:cViewPr>
      <p:guideLst>
        <p:guide orient="horz" pos="2160"/>
        <p:guide pos="2880"/>
      </p:guideLst>
    </p:cSldViewPr>
  </p:slideViewPr>
  <p:outlineViewPr>
    <p:cViewPr>
      <p:scale>
        <a:sx n="33" d="100"/>
        <a:sy n="33" d="100"/>
      </p:scale>
      <p:origin x="42" y="81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3B3E77-7A2B-43F9-A0F8-871B3E88620C}" type="datetimeFigureOut">
              <a:rPr lang="en-US" smtClean="0"/>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05F07-3146-47A1-9919-2417D5B99227}" type="slidenum">
              <a:rPr lang="en-US" smtClean="0"/>
              <a:t>‹#›</a:t>
            </a:fld>
            <a:endParaRPr lang="en-US"/>
          </a:p>
        </p:txBody>
      </p:sp>
    </p:spTree>
    <p:extLst>
      <p:ext uri="{BB962C8B-B14F-4D97-AF65-F5344CB8AC3E}">
        <p14:creationId xmlns:p14="http://schemas.microsoft.com/office/powerpoint/2010/main" val="78513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3B3E77-7A2B-43F9-A0F8-871B3E88620C}" type="datetimeFigureOut">
              <a:rPr lang="en-US" smtClean="0"/>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05F07-3146-47A1-9919-2417D5B99227}" type="slidenum">
              <a:rPr lang="en-US" smtClean="0"/>
              <a:t>‹#›</a:t>
            </a:fld>
            <a:endParaRPr lang="en-US"/>
          </a:p>
        </p:txBody>
      </p:sp>
    </p:spTree>
    <p:extLst>
      <p:ext uri="{BB962C8B-B14F-4D97-AF65-F5344CB8AC3E}">
        <p14:creationId xmlns:p14="http://schemas.microsoft.com/office/powerpoint/2010/main" val="821617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3B3E77-7A2B-43F9-A0F8-871B3E88620C}" type="datetimeFigureOut">
              <a:rPr lang="en-US" smtClean="0"/>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05F07-3146-47A1-9919-2417D5B99227}" type="slidenum">
              <a:rPr lang="en-US" smtClean="0"/>
              <a:t>‹#›</a:t>
            </a:fld>
            <a:endParaRPr lang="en-US"/>
          </a:p>
        </p:txBody>
      </p:sp>
    </p:spTree>
    <p:extLst>
      <p:ext uri="{BB962C8B-B14F-4D97-AF65-F5344CB8AC3E}">
        <p14:creationId xmlns:p14="http://schemas.microsoft.com/office/powerpoint/2010/main" val="182445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3B3E77-7A2B-43F9-A0F8-871B3E88620C}" type="datetimeFigureOut">
              <a:rPr lang="en-US" smtClean="0"/>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05F07-3146-47A1-9919-2417D5B99227}" type="slidenum">
              <a:rPr lang="en-US" smtClean="0"/>
              <a:t>‹#›</a:t>
            </a:fld>
            <a:endParaRPr lang="en-US"/>
          </a:p>
        </p:txBody>
      </p:sp>
    </p:spTree>
    <p:extLst>
      <p:ext uri="{BB962C8B-B14F-4D97-AF65-F5344CB8AC3E}">
        <p14:creationId xmlns:p14="http://schemas.microsoft.com/office/powerpoint/2010/main" val="4131145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3B3E77-7A2B-43F9-A0F8-871B3E88620C}" type="datetimeFigureOut">
              <a:rPr lang="en-US" smtClean="0"/>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05F07-3146-47A1-9919-2417D5B99227}" type="slidenum">
              <a:rPr lang="en-US" smtClean="0"/>
              <a:t>‹#›</a:t>
            </a:fld>
            <a:endParaRPr lang="en-US"/>
          </a:p>
        </p:txBody>
      </p:sp>
    </p:spTree>
    <p:extLst>
      <p:ext uri="{BB962C8B-B14F-4D97-AF65-F5344CB8AC3E}">
        <p14:creationId xmlns:p14="http://schemas.microsoft.com/office/powerpoint/2010/main" val="290362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3B3E77-7A2B-43F9-A0F8-871B3E88620C}" type="datetimeFigureOut">
              <a:rPr lang="en-US" smtClean="0"/>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05F07-3146-47A1-9919-2417D5B99227}" type="slidenum">
              <a:rPr lang="en-US" smtClean="0"/>
              <a:t>‹#›</a:t>
            </a:fld>
            <a:endParaRPr lang="en-US"/>
          </a:p>
        </p:txBody>
      </p:sp>
    </p:spTree>
    <p:extLst>
      <p:ext uri="{BB962C8B-B14F-4D97-AF65-F5344CB8AC3E}">
        <p14:creationId xmlns:p14="http://schemas.microsoft.com/office/powerpoint/2010/main" val="1310612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3B3E77-7A2B-43F9-A0F8-871B3E88620C}" type="datetimeFigureOut">
              <a:rPr lang="en-US" smtClean="0"/>
              <a:t>12/27/2014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B05F07-3146-47A1-9919-2417D5B99227}" type="slidenum">
              <a:rPr lang="en-US" smtClean="0"/>
              <a:t>‹#›</a:t>
            </a:fld>
            <a:endParaRPr lang="en-US"/>
          </a:p>
        </p:txBody>
      </p:sp>
    </p:spTree>
    <p:extLst>
      <p:ext uri="{BB962C8B-B14F-4D97-AF65-F5344CB8AC3E}">
        <p14:creationId xmlns:p14="http://schemas.microsoft.com/office/powerpoint/2010/main" val="84937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3B3E77-7A2B-43F9-A0F8-871B3E88620C}" type="datetimeFigureOut">
              <a:rPr lang="en-US" smtClean="0"/>
              <a:t>12/27/2014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B05F07-3146-47A1-9919-2417D5B99227}" type="slidenum">
              <a:rPr lang="en-US" smtClean="0"/>
              <a:t>‹#›</a:t>
            </a:fld>
            <a:endParaRPr lang="en-US"/>
          </a:p>
        </p:txBody>
      </p:sp>
    </p:spTree>
    <p:extLst>
      <p:ext uri="{BB962C8B-B14F-4D97-AF65-F5344CB8AC3E}">
        <p14:creationId xmlns:p14="http://schemas.microsoft.com/office/powerpoint/2010/main" val="318998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3B3E77-7A2B-43F9-A0F8-871B3E88620C}" type="datetimeFigureOut">
              <a:rPr lang="en-US" smtClean="0"/>
              <a:t>12/27/2014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B05F07-3146-47A1-9919-2417D5B99227}" type="slidenum">
              <a:rPr lang="en-US" smtClean="0"/>
              <a:t>‹#›</a:t>
            </a:fld>
            <a:endParaRPr lang="en-US"/>
          </a:p>
        </p:txBody>
      </p:sp>
    </p:spTree>
    <p:extLst>
      <p:ext uri="{BB962C8B-B14F-4D97-AF65-F5344CB8AC3E}">
        <p14:creationId xmlns:p14="http://schemas.microsoft.com/office/powerpoint/2010/main" val="25949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3B3E77-7A2B-43F9-A0F8-871B3E88620C}" type="datetimeFigureOut">
              <a:rPr lang="en-US" smtClean="0"/>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05F07-3146-47A1-9919-2417D5B99227}" type="slidenum">
              <a:rPr lang="en-US" smtClean="0"/>
              <a:t>‹#›</a:t>
            </a:fld>
            <a:endParaRPr lang="en-US"/>
          </a:p>
        </p:txBody>
      </p:sp>
    </p:spTree>
    <p:extLst>
      <p:ext uri="{BB962C8B-B14F-4D97-AF65-F5344CB8AC3E}">
        <p14:creationId xmlns:p14="http://schemas.microsoft.com/office/powerpoint/2010/main" val="1201511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3B3E77-7A2B-43F9-A0F8-871B3E88620C}" type="datetimeFigureOut">
              <a:rPr lang="en-US" smtClean="0"/>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05F07-3146-47A1-9919-2417D5B99227}" type="slidenum">
              <a:rPr lang="en-US" smtClean="0"/>
              <a:t>‹#›</a:t>
            </a:fld>
            <a:endParaRPr lang="en-US"/>
          </a:p>
        </p:txBody>
      </p:sp>
    </p:spTree>
    <p:extLst>
      <p:ext uri="{BB962C8B-B14F-4D97-AF65-F5344CB8AC3E}">
        <p14:creationId xmlns:p14="http://schemas.microsoft.com/office/powerpoint/2010/main" val="241699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B3E77-7A2B-43F9-A0F8-871B3E88620C}" type="datetimeFigureOut">
              <a:rPr lang="en-US" smtClean="0"/>
              <a:t>12/27/2014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05F07-3146-47A1-9919-2417D5B99227}" type="slidenum">
              <a:rPr lang="en-US" smtClean="0"/>
              <a:t>‹#›</a:t>
            </a:fld>
            <a:endParaRPr lang="en-US"/>
          </a:p>
        </p:txBody>
      </p:sp>
    </p:spTree>
    <p:extLst>
      <p:ext uri="{BB962C8B-B14F-4D97-AF65-F5344CB8AC3E}">
        <p14:creationId xmlns:p14="http://schemas.microsoft.com/office/powerpoint/2010/main" val="1226670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591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76200" y="152400"/>
            <a:ext cx="9067800" cy="1143000"/>
          </a:xfrm>
        </p:spPr>
        <p:txBody>
          <a:bodyPr>
            <a:normAutofit fontScale="90000"/>
          </a:bodyPr>
          <a:lstStyle/>
          <a:p>
            <a:r>
              <a:rPr lang="en-US" sz="5000" b="1" dirty="0">
                <a:solidFill>
                  <a:schemeClr val="bg1"/>
                </a:solidFill>
                <a:effectLst>
                  <a:glow rad="139700">
                    <a:schemeClr val="tx1"/>
                  </a:glow>
                </a:effectLst>
              </a:rPr>
              <a:t>Messianic </a:t>
            </a:r>
            <a:r>
              <a:rPr lang="en-US" sz="5000" b="1" dirty="0" smtClean="0">
                <a:solidFill>
                  <a:schemeClr val="bg1"/>
                </a:solidFill>
                <a:effectLst>
                  <a:glow rad="139700">
                    <a:schemeClr val="tx1"/>
                  </a:glow>
                </a:effectLst>
              </a:rPr>
              <a:t>Prophecy #3</a:t>
            </a:r>
            <a:r>
              <a:rPr lang="en-US" sz="5000" b="1" dirty="0" smtClean="0">
                <a:solidFill>
                  <a:schemeClr val="bg1"/>
                </a:solidFill>
                <a:effectLst>
                  <a:glow rad="139700">
                    <a:schemeClr val="tx1"/>
                  </a:glow>
                </a:effectLst>
              </a:rPr>
              <a:t/>
            </a:r>
            <a:br>
              <a:rPr lang="en-US" sz="5000" b="1" dirty="0" smtClean="0">
                <a:solidFill>
                  <a:schemeClr val="bg1"/>
                </a:solidFill>
                <a:effectLst>
                  <a:glow rad="139700">
                    <a:schemeClr val="tx1"/>
                  </a:glow>
                </a:effectLst>
              </a:rPr>
            </a:br>
            <a:r>
              <a:rPr lang="en-US" sz="5000" b="1" dirty="0" smtClean="0">
                <a:solidFill>
                  <a:schemeClr val="bg1"/>
                </a:solidFill>
                <a:effectLst>
                  <a:glow rad="139700">
                    <a:schemeClr val="tx1"/>
                  </a:glow>
                </a:effectLst>
              </a:rPr>
              <a:t>Killed </a:t>
            </a:r>
            <a:r>
              <a:rPr lang="en-US" sz="5000" b="1" dirty="0" smtClean="0">
                <a:solidFill>
                  <a:schemeClr val="bg1"/>
                </a:solidFill>
                <a:effectLst>
                  <a:glow rad="139700">
                    <a:schemeClr val="tx1"/>
                  </a:glow>
                </a:effectLst>
              </a:rPr>
              <a:t>Together </a:t>
            </a:r>
            <a:r>
              <a:rPr lang="en-US" sz="5000" b="1" dirty="0" smtClean="0">
                <a:solidFill>
                  <a:schemeClr val="bg1"/>
                </a:solidFill>
                <a:effectLst>
                  <a:glow rad="139700">
                    <a:schemeClr val="tx1"/>
                  </a:glow>
                </a:effectLst>
              </a:rPr>
              <a:t>with Criminals</a:t>
            </a:r>
            <a:endParaRPr lang="en-US" sz="5000" b="1" dirty="0">
              <a:solidFill>
                <a:schemeClr val="bg1"/>
              </a:solidFill>
              <a:effectLst>
                <a:glow rad="139700">
                  <a:schemeClr val="tx1"/>
                </a:glow>
              </a:effectLst>
            </a:endParaRPr>
          </a:p>
        </p:txBody>
      </p:sp>
      <p:sp>
        <p:nvSpPr>
          <p:cNvPr id="5" name="Subtitle 4"/>
          <p:cNvSpPr>
            <a:spLocks noGrp="1"/>
          </p:cNvSpPr>
          <p:nvPr>
            <p:ph idx="1"/>
          </p:nvPr>
        </p:nvSpPr>
        <p:spPr>
          <a:xfrm>
            <a:off x="228600" y="1600200"/>
            <a:ext cx="8686800" cy="4419600"/>
          </a:xfrm>
        </p:spPr>
        <p:txBody>
          <a:bodyPr>
            <a:noAutofit/>
          </a:bodyPr>
          <a:lstStyle/>
          <a:p>
            <a:pPr marL="0" indent="0">
              <a:buNone/>
            </a:pPr>
            <a:r>
              <a:rPr lang="en-US" sz="4000" b="1" dirty="0" smtClean="0">
                <a:solidFill>
                  <a:schemeClr val="accent1">
                    <a:lumMod val="60000"/>
                    <a:lumOff val="40000"/>
                  </a:schemeClr>
                </a:solidFill>
                <a:effectLst>
                  <a:glow rad="127000">
                    <a:schemeClr val="tx1"/>
                  </a:glow>
                </a:effectLst>
              </a:rPr>
              <a:t>I</a:t>
            </a:r>
            <a:r>
              <a:rPr lang="en-US" sz="4000" b="1" dirty="0">
                <a:solidFill>
                  <a:schemeClr val="accent1">
                    <a:lumMod val="60000"/>
                    <a:lumOff val="40000"/>
                  </a:schemeClr>
                </a:solidFill>
                <a:effectLst>
                  <a:glow rad="127000">
                    <a:schemeClr val="tx1"/>
                  </a:glow>
                </a:effectLst>
              </a:rPr>
              <a:t>saiah 53:12  – </a:t>
            </a:r>
            <a:r>
              <a:rPr lang="en-US" sz="4000" b="1" dirty="0" smtClean="0">
                <a:solidFill>
                  <a:schemeClr val="accent1">
                    <a:lumMod val="60000"/>
                    <a:lumOff val="40000"/>
                  </a:schemeClr>
                </a:solidFill>
                <a:effectLst>
                  <a:glow rad="127000">
                    <a:schemeClr val="tx1"/>
                  </a:glow>
                </a:effectLst>
              </a:rPr>
              <a:t>“Because He poured out Himself to death, and was numbered with the transgressors, Yet He Himself bore the sin of many, and interceded for the transgressors.”</a:t>
            </a:r>
            <a:endParaRPr lang="en-US" sz="4000" dirty="0"/>
          </a:p>
          <a:p>
            <a:pPr marL="0" indent="0">
              <a:buNone/>
            </a:pPr>
            <a:r>
              <a:rPr lang="en-US" sz="4000" dirty="0" smtClean="0"/>
              <a:t> </a:t>
            </a:r>
            <a:endParaRPr lang="en-US" sz="4000"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7801" y="5924661"/>
            <a:ext cx="2648400" cy="825502"/>
          </a:xfrm>
          <a:prstGeom prst="rect">
            <a:avLst/>
          </a:prstGeom>
          <a:noFill/>
          <a:ln>
            <a:noFill/>
          </a:ln>
          <a:effectLst>
            <a:glow>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0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76200" y="152400"/>
            <a:ext cx="9067800" cy="1143000"/>
          </a:xfrm>
        </p:spPr>
        <p:txBody>
          <a:bodyPr>
            <a:normAutofit fontScale="90000"/>
          </a:bodyPr>
          <a:lstStyle/>
          <a:p>
            <a:r>
              <a:rPr lang="en-US" sz="5000" b="1" dirty="0" smtClean="0">
                <a:solidFill>
                  <a:schemeClr val="bg1"/>
                </a:solidFill>
                <a:effectLst>
                  <a:glow rad="139700">
                    <a:schemeClr val="tx1"/>
                  </a:glow>
                </a:effectLst>
              </a:rPr>
              <a:t>Messianic </a:t>
            </a:r>
            <a:r>
              <a:rPr lang="en-US" sz="5000" b="1" dirty="0" smtClean="0">
                <a:solidFill>
                  <a:schemeClr val="bg1"/>
                </a:solidFill>
                <a:effectLst>
                  <a:glow rad="139700">
                    <a:schemeClr val="tx1"/>
                  </a:glow>
                </a:effectLst>
              </a:rPr>
              <a:t>Prophecy #4 </a:t>
            </a:r>
            <a:r>
              <a:rPr lang="en-US" sz="5000" b="1" dirty="0" smtClean="0">
                <a:solidFill>
                  <a:schemeClr val="bg1"/>
                </a:solidFill>
                <a:effectLst>
                  <a:glow rad="139700">
                    <a:schemeClr val="tx1"/>
                  </a:glow>
                </a:effectLst>
              </a:rPr>
              <a:t/>
            </a:r>
            <a:br>
              <a:rPr lang="en-US" sz="5000" b="1" dirty="0" smtClean="0">
                <a:solidFill>
                  <a:schemeClr val="bg1"/>
                </a:solidFill>
                <a:effectLst>
                  <a:glow rad="139700">
                    <a:schemeClr val="tx1"/>
                  </a:glow>
                </a:effectLst>
              </a:rPr>
            </a:br>
            <a:r>
              <a:rPr lang="en-US" sz="5000" b="1" dirty="0" smtClean="0">
                <a:solidFill>
                  <a:schemeClr val="bg1"/>
                </a:solidFill>
                <a:effectLst>
                  <a:glow rad="139700">
                    <a:schemeClr val="tx1"/>
                  </a:glow>
                </a:effectLst>
              </a:rPr>
              <a:t>His Side would be Pierced</a:t>
            </a:r>
            <a:endParaRPr lang="en-US" sz="5000" b="1" dirty="0">
              <a:solidFill>
                <a:schemeClr val="bg1"/>
              </a:solidFill>
              <a:effectLst>
                <a:glow rad="139700">
                  <a:schemeClr val="tx1"/>
                </a:glow>
              </a:effectLst>
            </a:endParaRPr>
          </a:p>
        </p:txBody>
      </p:sp>
      <p:sp>
        <p:nvSpPr>
          <p:cNvPr id="5" name="Subtitle 4"/>
          <p:cNvSpPr>
            <a:spLocks noGrp="1"/>
          </p:cNvSpPr>
          <p:nvPr>
            <p:ph idx="1"/>
          </p:nvPr>
        </p:nvSpPr>
        <p:spPr>
          <a:xfrm>
            <a:off x="217714" y="1447800"/>
            <a:ext cx="8915400" cy="4419600"/>
          </a:xfrm>
        </p:spPr>
        <p:txBody>
          <a:bodyPr>
            <a:noAutofit/>
          </a:bodyPr>
          <a:lstStyle/>
          <a:p>
            <a:pPr marL="0" indent="0">
              <a:buNone/>
            </a:pPr>
            <a:r>
              <a:rPr lang="en-US" sz="4000" b="1" dirty="0" smtClean="0">
                <a:solidFill>
                  <a:schemeClr val="accent1">
                    <a:lumMod val="60000"/>
                    <a:lumOff val="40000"/>
                  </a:schemeClr>
                </a:solidFill>
                <a:effectLst>
                  <a:glow rad="127000">
                    <a:schemeClr val="tx1"/>
                  </a:glow>
                </a:effectLst>
              </a:rPr>
              <a:t>Zechariah 12:10 – “…the Spirit of grace and of supplication, so that they will look on Me whom they have pierced; and they will mourn for Him, as one mourns for an only son, and they will weep bitterly over Him like the bitter weeping over a firstborn.”</a:t>
            </a:r>
            <a:r>
              <a:rPr lang="en-US" sz="4000" dirty="0" smtClean="0"/>
              <a:t> </a:t>
            </a:r>
            <a:endParaRPr lang="en-US" sz="4000"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7801" y="5924661"/>
            <a:ext cx="2648400" cy="825502"/>
          </a:xfrm>
          <a:prstGeom prst="rect">
            <a:avLst/>
          </a:prstGeom>
          <a:noFill/>
          <a:ln>
            <a:noFill/>
          </a:ln>
          <a:effectLst>
            <a:glow>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83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381000" y="3048000"/>
            <a:ext cx="7391400" cy="0"/>
          </a:xfrm>
          <a:prstGeom prst="straightConnector1">
            <a:avLst/>
          </a:prstGeom>
          <a:ln w="1016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304800" y="1743670"/>
            <a:ext cx="1676400" cy="1576468"/>
            <a:chOff x="-304800" y="1743670"/>
            <a:chExt cx="1676400" cy="1576468"/>
          </a:xfrm>
        </p:grpSpPr>
        <p:cxnSp>
          <p:nvCxnSpPr>
            <p:cNvPr id="5" name="Straight Connector 4"/>
            <p:cNvCxnSpPr/>
            <p:nvPr/>
          </p:nvCxnSpPr>
          <p:spPr>
            <a:xfrm>
              <a:off x="685800" y="2471052"/>
              <a:ext cx="0" cy="838200"/>
            </a:xfrm>
            <a:prstGeom prst="line">
              <a:avLst/>
            </a:prstGeom>
            <a:ln w="63500">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1743670"/>
              <a:ext cx="1676400" cy="923330"/>
            </a:xfrm>
            <a:prstGeom prst="rect">
              <a:avLst/>
            </a:prstGeom>
            <a:noFill/>
          </p:spPr>
          <p:txBody>
            <a:bodyPr wrap="square" rtlCol="0">
              <a:spAutoFit/>
            </a:bodyPr>
            <a:lstStyle/>
            <a:p>
              <a:pPr algn="ctr"/>
              <a:r>
                <a:rPr lang="en-US" b="1" dirty="0" smtClean="0">
                  <a:solidFill>
                    <a:srgbClr val="FFC000"/>
                  </a:solidFill>
                </a:rPr>
                <a:t>Micah</a:t>
              </a:r>
            </a:p>
            <a:p>
              <a:pPr algn="ctr"/>
              <a:r>
                <a:rPr lang="en-US" b="1" dirty="0" smtClean="0">
                  <a:solidFill>
                    <a:srgbClr val="FFC000"/>
                  </a:solidFill>
                </a:rPr>
                <a:t>737-696 BC</a:t>
              </a:r>
            </a:p>
            <a:p>
              <a:endParaRPr lang="en-US" dirty="0">
                <a:solidFill>
                  <a:srgbClr val="FFFF00"/>
                </a:solidFill>
              </a:endParaRPr>
            </a:p>
          </p:txBody>
        </p:sp>
        <p:cxnSp>
          <p:nvCxnSpPr>
            <p:cNvPr id="10" name="Straight Connector 9"/>
            <p:cNvCxnSpPr/>
            <p:nvPr/>
          </p:nvCxnSpPr>
          <p:spPr>
            <a:xfrm>
              <a:off x="381000" y="2481938"/>
              <a:ext cx="0" cy="838200"/>
            </a:xfrm>
            <a:prstGeom prst="line">
              <a:avLst/>
            </a:prstGeom>
            <a:ln w="63500">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524000" y="1676400"/>
            <a:ext cx="1676400" cy="1665514"/>
            <a:chOff x="1524000" y="1676400"/>
            <a:chExt cx="1676400" cy="1665514"/>
          </a:xfrm>
        </p:grpSpPr>
        <p:cxnSp>
          <p:nvCxnSpPr>
            <p:cNvPr id="14" name="Straight Connector 13"/>
            <p:cNvCxnSpPr/>
            <p:nvPr/>
          </p:nvCxnSpPr>
          <p:spPr>
            <a:xfrm>
              <a:off x="2209800" y="2503714"/>
              <a:ext cx="0" cy="838200"/>
            </a:xfrm>
            <a:prstGeom prst="line">
              <a:avLst/>
            </a:prstGeom>
            <a:ln w="63500">
              <a:solidFill>
                <a:schemeClr val="accent5">
                  <a:lumMod val="40000"/>
                  <a:lumOff val="6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33600" y="2503025"/>
              <a:ext cx="0" cy="838200"/>
            </a:xfrm>
            <a:prstGeom prst="line">
              <a:avLst/>
            </a:prstGeom>
            <a:ln w="63500">
              <a:solidFill>
                <a:schemeClr val="accent5">
                  <a:lumMod val="40000"/>
                  <a:lumOff val="6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4000" y="1676400"/>
              <a:ext cx="1676400" cy="923330"/>
            </a:xfrm>
            <a:prstGeom prst="rect">
              <a:avLst/>
            </a:prstGeom>
            <a:noFill/>
          </p:spPr>
          <p:txBody>
            <a:bodyPr wrap="square" rtlCol="0">
              <a:spAutoFit/>
            </a:bodyPr>
            <a:lstStyle/>
            <a:p>
              <a:pPr algn="ctr"/>
              <a:r>
                <a:rPr lang="en-US" b="1" dirty="0" smtClean="0">
                  <a:solidFill>
                    <a:schemeClr val="accent3">
                      <a:lumMod val="40000"/>
                      <a:lumOff val="60000"/>
                    </a:schemeClr>
                  </a:solidFill>
                </a:rPr>
                <a:t>Zechariah</a:t>
              </a:r>
            </a:p>
            <a:p>
              <a:pPr algn="ctr"/>
              <a:r>
                <a:rPr lang="en-US" b="1" dirty="0" smtClean="0">
                  <a:solidFill>
                    <a:schemeClr val="accent3">
                      <a:lumMod val="40000"/>
                      <a:lumOff val="60000"/>
                    </a:schemeClr>
                  </a:solidFill>
                </a:rPr>
                <a:t>480-479 BC</a:t>
              </a:r>
            </a:p>
            <a:p>
              <a:endParaRPr lang="en-US" dirty="0">
                <a:solidFill>
                  <a:srgbClr val="FFFF00"/>
                </a:solidFill>
              </a:endParaRPr>
            </a:p>
          </p:txBody>
        </p:sp>
      </p:grpSp>
      <p:cxnSp>
        <p:nvCxnSpPr>
          <p:cNvPr id="17" name="Straight Connector 16"/>
          <p:cNvCxnSpPr/>
          <p:nvPr/>
        </p:nvCxnSpPr>
        <p:spPr>
          <a:xfrm>
            <a:off x="5867400" y="2667000"/>
            <a:ext cx="0" cy="838200"/>
          </a:xfrm>
          <a:prstGeom prst="line">
            <a:avLst/>
          </a:prstGeom>
          <a:ln w="1016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5151700" y="1752600"/>
            <a:ext cx="1676400" cy="1611086"/>
            <a:chOff x="5181600" y="1752600"/>
            <a:chExt cx="1676400" cy="1611086"/>
          </a:xfrm>
        </p:grpSpPr>
        <p:cxnSp>
          <p:nvCxnSpPr>
            <p:cNvPr id="18" name="Straight Connector 17"/>
            <p:cNvCxnSpPr/>
            <p:nvPr/>
          </p:nvCxnSpPr>
          <p:spPr>
            <a:xfrm>
              <a:off x="6172200" y="2514600"/>
              <a:ext cx="0" cy="838200"/>
            </a:xfrm>
            <a:prstGeom prst="line">
              <a:avLst/>
            </a:prstGeom>
            <a:ln w="635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00052" y="2525486"/>
              <a:ext cx="0" cy="838200"/>
            </a:xfrm>
            <a:prstGeom prst="line">
              <a:avLst/>
            </a:prstGeom>
            <a:ln w="635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81600" y="1752600"/>
              <a:ext cx="1676400" cy="923330"/>
            </a:xfrm>
            <a:prstGeom prst="rect">
              <a:avLst/>
            </a:prstGeom>
            <a:noFill/>
          </p:spPr>
          <p:txBody>
            <a:bodyPr wrap="square" rtlCol="0">
              <a:spAutoFit/>
            </a:bodyPr>
            <a:lstStyle/>
            <a:p>
              <a:pPr algn="ctr"/>
              <a:r>
                <a:rPr lang="en-US" b="1" dirty="0" smtClean="0">
                  <a:solidFill>
                    <a:srgbClr val="FF0000"/>
                  </a:solidFill>
                </a:rPr>
                <a:t>Jesus Christ</a:t>
              </a:r>
            </a:p>
            <a:p>
              <a:pPr algn="ctr"/>
              <a:r>
                <a:rPr lang="en-US" b="1" dirty="0" smtClean="0">
                  <a:solidFill>
                    <a:srgbClr val="FF0000"/>
                  </a:solidFill>
                </a:rPr>
                <a:t>0 – 32-33 AD</a:t>
              </a:r>
            </a:p>
            <a:p>
              <a:endParaRPr lang="en-US" dirty="0">
                <a:solidFill>
                  <a:srgbClr val="FFFF00"/>
                </a:solidFill>
              </a:endParaRPr>
            </a:p>
          </p:txBody>
        </p:sp>
      </p:grpSp>
      <p:grpSp>
        <p:nvGrpSpPr>
          <p:cNvPr id="42" name="Group 41"/>
          <p:cNvGrpSpPr/>
          <p:nvPr/>
        </p:nvGrpSpPr>
        <p:grpSpPr>
          <a:xfrm>
            <a:off x="3810000" y="2667000"/>
            <a:ext cx="2209800" cy="3174325"/>
            <a:chOff x="3810000" y="2667000"/>
            <a:chExt cx="2209800" cy="3174325"/>
          </a:xfrm>
        </p:grpSpPr>
        <p:cxnSp>
          <p:nvCxnSpPr>
            <p:cNvPr id="21" name="Straight Connector 20"/>
            <p:cNvCxnSpPr/>
            <p:nvPr/>
          </p:nvCxnSpPr>
          <p:spPr>
            <a:xfrm>
              <a:off x="4953000" y="2667000"/>
              <a:ext cx="0" cy="838200"/>
            </a:xfrm>
            <a:prstGeom prst="line">
              <a:avLst/>
            </a:prstGeom>
            <a:ln w="63500">
              <a:solidFill>
                <a:schemeClr val="accent6">
                  <a:lumMod val="75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10000" y="3810000"/>
              <a:ext cx="2209800" cy="2031325"/>
            </a:xfrm>
            <a:prstGeom prst="rect">
              <a:avLst/>
            </a:prstGeom>
            <a:noFill/>
          </p:spPr>
          <p:txBody>
            <a:bodyPr wrap="square" rtlCol="0">
              <a:spAutoFit/>
            </a:bodyPr>
            <a:lstStyle/>
            <a:p>
              <a:pPr algn="ctr"/>
              <a:r>
                <a:rPr lang="en-US" b="1" dirty="0" smtClean="0">
                  <a:solidFill>
                    <a:schemeClr val="accent6">
                      <a:lumMod val="75000"/>
                    </a:schemeClr>
                  </a:solidFill>
                </a:rPr>
                <a:t>128 BC</a:t>
              </a:r>
            </a:p>
            <a:p>
              <a:pPr algn="ctr"/>
              <a:r>
                <a:rPr lang="en-US" b="1" dirty="0" smtClean="0">
                  <a:solidFill>
                    <a:schemeClr val="accent6">
                      <a:lumMod val="75000"/>
                    </a:schemeClr>
                  </a:solidFill>
                </a:rPr>
                <a:t>DEAD SEA SCROLLS</a:t>
              </a:r>
            </a:p>
            <a:p>
              <a:pPr algn="ctr"/>
              <a:r>
                <a:rPr lang="en-US" b="1" dirty="0" smtClean="0">
                  <a:solidFill>
                    <a:schemeClr val="accent6">
                      <a:lumMod val="75000"/>
                    </a:schemeClr>
                  </a:solidFill>
                </a:rPr>
                <a:t>Dates given to the scrolls of Micah, Zechariah and Isaiah found at Qumran.</a:t>
              </a:r>
            </a:p>
            <a:p>
              <a:endParaRPr lang="en-US" dirty="0">
                <a:solidFill>
                  <a:srgbClr val="FFFF00"/>
                </a:solidFill>
              </a:endParaRPr>
            </a:p>
          </p:txBody>
        </p:sp>
      </p:grpSp>
      <p:cxnSp>
        <p:nvCxnSpPr>
          <p:cNvPr id="23" name="Straight Connector 22"/>
          <p:cNvCxnSpPr/>
          <p:nvPr/>
        </p:nvCxnSpPr>
        <p:spPr>
          <a:xfrm>
            <a:off x="5140125" y="2656114"/>
            <a:ext cx="0" cy="838200"/>
          </a:xfrm>
          <a:prstGeom prst="line">
            <a:avLst/>
          </a:prstGeom>
          <a:ln w="508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366550" y="2667000"/>
            <a:ext cx="0" cy="838200"/>
          </a:xfrm>
          <a:prstGeom prst="line">
            <a:avLst/>
          </a:prstGeom>
          <a:ln w="508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581400" y="2667000"/>
            <a:ext cx="0" cy="838200"/>
          </a:xfrm>
          <a:prstGeom prst="line">
            <a:avLst/>
          </a:prstGeom>
          <a:ln w="508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19400" y="2667000"/>
            <a:ext cx="0" cy="838200"/>
          </a:xfrm>
          <a:prstGeom prst="line">
            <a:avLst/>
          </a:prstGeom>
          <a:ln w="508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27500" y="2667000"/>
            <a:ext cx="0" cy="838200"/>
          </a:xfrm>
          <a:prstGeom prst="line">
            <a:avLst/>
          </a:prstGeom>
          <a:ln w="508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95400" y="2667000"/>
            <a:ext cx="0" cy="838200"/>
          </a:xfrm>
          <a:prstGeom prst="line">
            <a:avLst/>
          </a:prstGeom>
          <a:ln w="508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21825" y="2667000"/>
            <a:ext cx="0" cy="838200"/>
          </a:xfrm>
          <a:prstGeom prst="line">
            <a:avLst/>
          </a:prstGeom>
          <a:ln w="508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64625" y="2819400"/>
            <a:ext cx="1676400" cy="1913930"/>
            <a:chOff x="76200" y="2819400"/>
            <a:chExt cx="1676400" cy="1913930"/>
          </a:xfrm>
        </p:grpSpPr>
        <p:cxnSp>
          <p:nvCxnSpPr>
            <p:cNvPr id="6" name="Straight Connector 5"/>
            <p:cNvCxnSpPr/>
            <p:nvPr/>
          </p:nvCxnSpPr>
          <p:spPr>
            <a:xfrm>
              <a:off x="772886" y="2819400"/>
              <a:ext cx="0" cy="838200"/>
            </a:xfrm>
            <a:prstGeom prst="line">
              <a:avLst/>
            </a:prstGeom>
            <a:ln w="63500">
              <a:solidFill>
                <a:schemeClr val="accent3">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 y="3810000"/>
              <a:ext cx="1676400" cy="923330"/>
            </a:xfrm>
            <a:prstGeom prst="rect">
              <a:avLst/>
            </a:prstGeom>
            <a:noFill/>
          </p:spPr>
          <p:txBody>
            <a:bodyPr wrap="square" rtlCol="0">
              <a:spAutoFit/>
            </a:bodyPr>
            <a:lstStyle/>
            <a:p>
              <a:pPr algn="ctr"/>
              <a:r>
                <a:rPr lang="en-US" b="1" dirty="0" smtClean="0">
                  <a:solidFill>
                    <a:schemeClr val="accent3">
                      <a:lumMod val="40000"/>
                      <a:lumOff val="60000"/>
                    </a:schemeClr>
                  </a:solidFill>
                </a:rPr>
                <a:t>Isaiah</a:t>
              </a:r>
            </a:p>
            <a:p>
              <a:pPr algn="ctr"/>
              <a:r>
                <a:rPr lang="en-US" b="1" dirty="0" smtClean="0">
                  <a:solidFill>
                    <a:schemeClr val="accent3">
                      <a:lumMod val="40000"/>
                      <a:lumOff val="60000"/>
                    </a:schemeClr>
                  </a:solidFill>
                </a:rPr>
                <a:t>700-681 BC</a:t>
              </a:r>
            </a:p>
            <a:p>
              <a:endParaRPr lang="en-US" dirty="0">
                <a:solidFill>
                  <a:srgbClr val="FFFF00"/>
                </a:solidFill>
              </a:endParaRPr>
            </a:p>
          </p:txBody>
        </p:sp>
        <p:cxnSp>
          <p:nvCxnSpPr>
            <p:cNvPr id="7" name="Straight Connector 6"/>
            <p:cNvCxnSpPr/>
            <p:nvPr/>
          </p:nvCxnSpPr>
          <p:spPr>
            <a:xfrm>
              <a:off x="533400" y="2819400"/>
              <a:ext cx="0" cy="838200"/>
            </a:xfrm>
            <a:prstGeom prst="line">
              <a:avLst/>
            </a:prstGeom>
            <a:ln w="63500">
              <a:solidFill>
                <a:schemeClr val="accent3">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849086" y="3488361"/>
            <a:ext cx="914400" cy="584775"/>
          </a:xfrm>
          <a:prstGeom prst="rect">
            <a:avLst/>
          </a:prstGeom>
          <a:noFill/>
        </p:spPr>
        <p:txBody>
          <a:bodyPr wrap="square" rtlCol="0">
            <a:spAutoFit/>
          </a:bodyPr>
          <a:lstStyle/>
          <a:p>
            <a:pPr algn="ctr"/>
            <a:r>
              <a:rPr lang="en-US" sz="1400" b="1" dirty="0" smtClean="0">
                <a:solidFill>
                  <a:srgbClr val="FFFF00"/>
                </a:solidFill>
              </a:rPr>
              <a:t>600 BC</a:t>
            </a:r>
          </a:p>
          <a:p>
            <a:endParaRPr lang="en-US" dirty="0">
              <a:solidFill>
                <a:srgbClr val="FFFF00"/>
              </a:solidFill>
            </a:endParaRPr>
          </a:p>
        </p:txBody>
      </p:sp>
      <p:sp>
        <p:nvSpPr>
          <p:cNvPr id="31" name="TextBox 30"/>
          <p:cNvSpPr txBox="1"/>
          <p:nvPr/>
        </p:nvSpPr>
        <p:spPr>
          <a:xfrm>
            <a:off x="1570300" y="3505200"/>
            <a:ext cx="914400" cy="584775"/>
          </a:xfrm>
          <a:prstGeom prst="rect">
            <a:avLst/>
          </a:prstGeom>
          <a:noFill/>
        </p:spPr>
        <p:txBody>
          <a:bodyPr wrap="square" rtlCol="0">
            <a:spAutoFit/>
          </a:bodyPr>
          <a:lstStyle/>
          <a:p>
            <a:pPr algn="ctr"/>
            <a:r>
              <a:rPr lang="en-US" sz="1400" b="1" dirty="0" smtClean="0">
                <a:solidFill>
                  <a:srgbClr val="FFFF00"/>
                </a:solidFill>
              </a:rPr>
              <a:t>500 BC</a:t>
            </a:r>
          </a:p>
          <a:p>
            <a:endParaRPr lang="en-US" dirty="0">
              <a:solidFill>
                <a:srgbClr val="FFFF00"/>
              </a:solidFill>
            </a:endParaRPr>
          </a:p>
        </p:txBody>
      </p:sp>
      <p:sp>
        <p:nvSpPr>
          <p:cNvPr id="32" name="TextBox 31"/>
          <p:cNvSpPr txBox="1"/>
          <p:nvPr/>
        </p:nvSpPr>
        <p:spPr>
          <a:xfrm>
            <a:off x="2362198" y="3505200"/>
            <a:ext cx="914400" cy="584775"/>
          </a:xfrm>
          <a:prstGeom prst="rect">
            <a:avLst/>
          </a:prstGeom>
          <a:noFill/>
        </p:spPr>
        <p:txBody>
          <a:bodyPr wrap="square" rtlCol="0">
            <a:spAutoFit/>
          </a:bodyPr>
          <a:lstStyle/>
          <a:p>
            <a:pPr algn="ctr"/>
            <a:r>
              <a:rPr lang="en-US" sz="1400" b="1" dirty="0" smtClean="0">
                <a:solidFill>
                  <a:srgbClr val="FFFF00"/>
                </a:solidFill>
              </a:rPr>
              <a:t>400 BC</a:t>
            </a:r>
          </a:p>
          <a:p>
            <a:endParaRPr lang="en-US" dirty="0">
              <a:solidFill>
                <a:srgbClr val="FFFF00"/>
              </a:solidFill>
            </a:endParaRPr>
          </a:p>
        </p:txBody>
      </p:sp>
      <p:sp>
        <p:nvSpPr>
          <p:cNvPr id="33" name="TextBox 32"/>
          <p:cNvSpPr txBox="1"/>
          <p:nvPr/>
        </p:nvSpPr>
        <p:spPr>
          <a:xfrm>
            <a:off x="3135086" y="3505200"/>
            <a:ext cx="914400" cy="584775"/>
          </a:xfrm>
          <a:prstGeom prst="rect">
            <a:avLst/>
          </a:prstGeom>
          <a:noFill/>
        </p:spPr>
        <p:txBody>
          <a:bodyPr wrap="square" rtlCol="0">
            <a:spAutoFit/>
          </a:bodyPr>
          <a:lstStyle/>
          <a:p>
            <a:pPr algn="ctr"/>
            <a:r>
              <a:rPr lang="en-US" sz="1400" b="1" dirty="0" smtClean="0">
                <a:solidFill>
                  <a:srgbClr val="FFFF00"/>
                </a:solidFill>
              </a:rPr>
              <a:t>300 BC</a:t>
            </a:r>
          </a:p>
          <a:p>
            <a:endParaRPr lang="en-US" dirty="0">
              <a:solidFill>
                <a:srgbClr val="FFFF00"/>
              </a:solidFill>
            </a:endParaRPr>
          </a:p>
        </p:txBody>
      </p:sp>
      <p:sp>
        <p:nvSpPr>
          <p:cNvPr id="34" name="TextBox 33"/>
          <p:cNvSpPr txBox="1"/>
          <p:nvPr/>
        </p:nvSpPr>
        <p:spPr>
          <a:xfrm>
            <a:off x="3886200" y="3505200"/>
            <a:ext cx="914400" cy="584775"/>
          </a:xfrm>
          <a:prstGeom prst="rect">
            <a:avLst/>
          </a:prstGeom>
          <a:noFill/>
        </p:spPr>
        <p:txBody>
          <a:bodyPr wrap="square" rtlCol="0">
            <a:spAutoFit/>
          </a:bodyPr>
          <a:lstStyle/>
          <a:p>
            <a:pPr algn="ctr"/>
            <a:r>
              <a:rPr lang="en-US" sz="1400" b="1" dirty="0" smtClean="0">
                <a:solidFill>
                  <a:srgbClr val="FFFF00"/>
                </a:solidFill>
              </a:rPr>
              <a:t>200 BC</a:t>
            </a:r>
          </a:p>
          <a:p>
            <a:endParaRPr lang="en-US" dirty="0">
              <a:solidFill>
                <a:srgbClr val="FFFF00"/>
              </a:solidFill>
            </a:endParaRPr>
          </a:p>
        </p:txBody>
      </p:sp>
      <p:sp>
        <p:nvSpPr>
          <p:cNvPr id="35" name="TextBox 34"/>
          <p:cNvSpPr txBox="1"/>
          <p:nvPr/>
        </p:nvSpPr>
        <p:spPr>
          <a:xfrm>
            <a:off x="4724400" y="3505200"/>
            <a:ext cx="914400" cy="584775"/>
          </a:xfrm>
          <a:prstGeom prst="rect">
            <a:avLst/>
          </a:prstGeom>
          <a:noFill/>
        </p:spPr>
        <p:txBody>
          <a:bodyPr wrap="square" rtlCol="0">
            <a:spAutoFit/>
          </a:bodyPr>
          <a:lstStyle/>
          <a:p>
            <a:pPr algn="ctr"/>
            <a:r>
              <a:rPr lang="en-US" sz="1400" b="1" dirty="0" smtClean="0">
                <a:solidFill>
                  <a:srgbClr val="FFFF00"/>
                </a:solidFill>
              </a:rPr>
              <a:t>100 BC</a:t>
            </a:r>
          </a:p>
          <a:p>
            <a:endParaRPr lang="en-US" dirty="0">
              <a:solidFill>
                <a:srgbClr val="FFFF00"/>
              </a:solidFill>
            </a:endParaRPr>
          </a:p>
        </p:txBody>
      </p:sp>
      <p:cxnSp>
        <p:nvCxnSpPr>
          <p:cNvPr id="36" name="Straight Connector 35"/>
          <p:cNvCxnSpPr/>
          <p:nvPr/>
        </p:nvCxnSpPr>
        <p:spPr>
          <a:xfrm>
            <a:off x="6705600" y="2667000"/>
            <a:ext cx="0" cy="838200"/>
          </a:xfrm>
          <a:prstGeom prst="line">
            <a:avLst/>
          </a:prstGeom>
          <a:ln w="508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248400" y="3505200"/>
            <a:ext cx="914400" cy="584775"/>
          </a:xfrm>
          <a:prstGeom prst="rect">
            <a:avLst/>
          </a:prstGeom>
          <a:noFill/>
        </p:spPr>
        <p:txBody>
          <a:bodyPr wrap="square" rtlCol="0">
            <a:spAutoFit/>
          </a:bodyPr>
          <a:lstStyle/>
          <a:p>
            <a:pPr algn="ctr"/>
            <a:r>
              <a:rPr lang="en-US" sz="1400" b="1" dirty="0" smtClean="0">
                <a:solidFill>
                  <a:srgbClr val="FFFF00"/>
                </a:solidFill>
              </a:rPr>
              <a:t>100 AD</a:t>
            </a:r>
          </a:p>
          <a:p>
            <a:endParaRPr lang="en-US" dirty="0">
              <a:solidFill>
                <a:srgbClr val="FFFF00"/>
              </a:solidFill>
            </a:endParaRPr>
          </a:p>
        </p:txBody>
      </p:sp>
      <p:sp>
        <p:nvSpPr>
          <p:cNvPr id="44" name="Title 1"/>
          <p:cNvSpPr txBox="1">
            <a:spLocks/>
          </p:cNvSpPr>
          <p:nvPr/>
        </p:nvSpPr>
        <p:spPr>
          <a:xfrm>
            <a:off x="0" y="152400"/>
            <a:ext cx="91440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chemeClr val="bg1"/>
                </a:solidFill>
                <a:effectLst>
                  <a:glow rad="127000">
                    <a:schemeClr val="tx1"/>
                  </a:glow>
                </a:effectLst>
              </a:rPr>
              <a:t>OT </a:t>
            </a:r>
            <a:r>
              <a:rPr lang="en-US" sz="5400" b="1" dirty="0" smtClean="0">
                <a:solidFill>
                  <a:schemeClr val="bg1"/>
                </a:solidFill>
                <a:effectLst>
                  <a:glow rad="127000">
                    <a:schemeClr val="tx1"/>
                  </a:glow>
                </a:effectLst>
              </a:rPr>
              <a:t>Books Timeline Perspective</a:t>
            </a:r>
            <a:endParaRPr lang="en-US" sz="5400" b="1" dirty="0">
              <a:solidFill>
                <a:schemeClr val="bg1"/>
              </a:solidFill>
              <a:effectLst>
                <a:glow rad="127000">
                  <a:schemeClr val="tx1"/>
                </a:glow>
              </a:effectLst>
            </a:endParaRPr>
          </a:p>
        </p:txBody>
      </p:sp>
    </p:spTree>
    <p:extLst>
      <p:ext uri="{BB962C8B-B14F-4D97-AF65-F5344CB8AC3E}">
        <p14:creationId xmlns:p14="http://schemas.microsoft.com/office/powerpoint/2010/main" val="69736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76200" y="152400"/>
            <a:ext cx="9067800" cy="1143000"/>
          </a:xfrm>
        </p:spPr>
        <p:txBody>
          <a:bodyPr>
            <a:normAutofit fontScale="90000"/>
          </a:bodyPr>
          <a:lstStyle/>
          <a:p>
            <a:r>
              <a:rPr lang="en-US" sz="5000" b="1" dirty="0" smtClean="0">
                <a:solidFill>
                  <a:schemeClr val="bg1"/>
                </a:solidFill>
                <a:effectLst>
                  <a:glow rad="139700">
                    <a:schemeClr val="tx1"/>
                  </a:glow>
                </a:effectLst>
              </a:rPr>
              <a:t>Mathematical View of Messianic Prophecies </a:t>
            </a:r>
            <a:endParaRPr lang="en-US" sz="5000" b="1" dirty="0">
              <a:solidFill>
                <a:schemeClr val="bg1"/>
              </a:solidFill>
              <a:effectLst>
                <a:glow rad="139700">
                  <a:schemeClr val="tx1"/>
                </a:glow>
              </a:effectLst>
            </a:endParaRPr>
          </a:p>
        </p:txBody>
      </p:sp>
      <p:sp>
        <p:nvSpPr>
          <p:cNvPr id="5" name="Subtitle 4"/>
          <p:cNvSpPr>
            <a:spLocks noGrp="1"/>
          </p:cNvSpPr>
          <p:nvPr>
            <p:ph idx="1"/>
          </p:nvPr>
        </p:nvSpPr>
        <p:spPr>
          <a:xfrm>
            <a:off x="217714" y="1447800"/>
            <a:ext cx="8915400" cy="4876800"/>
          </a:xfrm>
        </p:spPr>
        <p:txBody>
          <a:bodyPr>
            <a:noAutofit/>
          </a:bodyPr>
          <a:lstStyle/>
          <a:p>
            <a:pPr marL="0" indent="0">
              <a:buNone/>
            </a:pPr>
            <a:r>
              <a:rPr lang="en-US" sz="4000" b="1" dirty="0" smtClean="0">
                <a:solidFill>
                  <a:schemeClr val="bg1"/>
                </a:solidFill>
                <a:effectLst>
                  <a:glow rad="127000">
                    <a:schemeClr val="tx1"/>
                  </a:glow>
                </a:effectLst>
              </a:rPr>
              <a:t>Dr. Peter Stoner – Professor Emeritus of Science at Westmont College</a:t>
            </a:r>
          </a:p>
          <a:p>
            <a:pPr marL="0" indent="0" algn="ctr">
              <a:buNone/>
            </a:pPr>
            <a:r>
              <a:rPr lang="en-US" sz="4000" b="1" dirty="0" smtClean="0">
                <a:solidFill>
                  <a:schemeClr val="accent4">
                    <a:lumMod val="60000"/>
                    <a:lumOff val="40000"/>
                  </a:schemeClr>
                </a:solidFill>
                <a:effectLst>
                  <a:glow rad="127000">
                    <a:schemeClr val="tx1"/>
                  </a:glow>
                </a:effectLst>
              </a:rPr>
              <a:t>The Chance of one man fulfilling </a:t>
            </a:r>
            <a:r>
              <a:rPr lang="en-US" sz="4000" b="1" dirty="0" smtClean="0">
                <a:solidFill>
                  <a:srgbClr val="FFFF00"/>
                </a:solidFill>
                <a:effectLst>
                  <a:glow rad="127000">
                    <a:schemeClr val="tx1"/>
                  </a:glow>
                </a:effectLst>
              </a:rPr>
              <a:t>only 8</a:t>
            </a:r>
            <a:r>
              <a:rPr lang="en-US" sz="4000" b="1" dirty="0" smtClean="0">
                <a:solidFill>
                  <a:schemeClr val="accent4">
                    <a:lumMod val="60000"/>
                    <a:lumOff val="40000"/>
                  </a:schemeClr>
                </a:solidFill>
                <a:effectLst>
                  <a:glow rad="127000">
                    <a:schemeClr val="tx1"/>
                  </a:glow>
                </a:effectLst>
              </a:rPr>
              <a:t> of the more than </a:t>
            </a:r>
            <a:r>
              <a:rPr lang="en-US" sz="4000" b="1" dirty="0" smtClean="0">
                <a:solidFill>
                  <a:srgbClr val="FFFF00"/>
                </a:solidFill>
                <a:effectLst>
                  <a:glow rad="127000">
                    <a:schemeClr val="tx1"/>
                  </a:glow>
                </a:effectLst>
              </a:rPr>
              <a:t>300</a:t>
            </a:r>
            <a:r>
              <a:rPr lang="en-US" sz="4000" b="1" dirty="0" smtClean="0">
                <a:solidFill>
                  <a:schemeClr val="accent4">
                    <a:lumMod val="60000"/>
                    <a:lumOff val="40000"/>
                  </a:schemeClr>
                </a:solidFill>
                <a:effectLst>
                  <a:glow rad="127000">
                    <a:schemeClr val="tx1"/>
                  </a:glow>
                </a:effectLst>
              </a:rPr>
              <a:t> Messianic Prophecies is 1:10 (17</a:t>
            </a:r>
            <a:r>
              <a:rPr lang="en-US" sz="4000" b="1" baseline="30000" dirty="0" smtClean="0">
                <a:solidFill>
                  <a:schemeClr val="accent4">
                    <a:lumMod val="60000"/>
                    <a:lumOff val="40000"/>
                  </a:schemeClr>
                </a:solidFill>
                <a:effectLst>
                  <a:glow rad="127000">
                    <a:schemeClr val="tx1"/>
                  </a:glow>
                </a:effectLst>
              </a:rPr>
              <a:t>th</a:t>
            </a:r>
            <a:r>
              <a:rPr lang="en-US" sz="4000" b="1" dirty="0" smtClean="0">
                <a:solidFill>
                  <a:schemeClr val="accent4">
                    <a:lumMod val="60000"/>
                    <a:lumOff val="40000"/>
                  </a:schemeClr>
                </a:solidFill>
                <a:effectLst>
                  <a:glow rad="127000">
                    <a:schemeClr val="tx1"/>
                  </a:glow>
                </a:effectLst>
              </a:rPr>
              <a:t> Power)</a:t>
            </a:r>
          </a:p>
          <a:p>
            <a:pPr marL="0" indent="0" algn="ctr">
              <a:buNone/>
            </a:pPr>
            <a:r>
              <a:rPr lang="en-US" sz="4000" b="1" dirty="0" smtClean="0">
                <a:solidFill>
                  <a:srgbClr val="FFFF00"/>
                </a:solidFill>
                <a:effectLst>
                  <a:glow rad="127000">
                    <a:schemeClr val="tx1"/>
                  </a:glow>
                </a:effectLst>
              </a:rPr>
              <a:t>OR</a:t>
            </a:r>
          </a:p>
          <a:p>
            <a:pPr marL="0" indent="0" algn="ctr">
              <a:buNone/>
            </a:pPr>
            <a:r>
              <a:rPr lang="en-US" sz="4000" b="1" dirty="0" smtClean="0">
                <a:solidFill>
                  <a:srgbClr val="FFFF00"/>
                </a:solidFill>
                <a:effectLst>
                  <a:glow rad="127000">
                    <a:schemeClr val="tx1"/>
                  </a:glow>
                </a:effectLst>
              </a:rPr>
              <a:t>1 in 100,000,000,000,000,000</a:t>
            </a:r>
            <a:endParaRPr lang="en-US" sz="4000" dirty="0">
              <a:solidFill>
                <a:srgbClr val="FFFF00"/>
              </a:solidFill>
            </a:endParaRPr>
          </a:p>
        </p:txBody>
      </p:sp>
    </p:spTree>
    <p:extLst>
      <p:ext uri="{BB962C8B-B14F-4D97-AF65-F5344CB8AC3E}">
        <p14:creationId xmlns:p14="http://schemas.microsoft.com/office/powerpoint/2010/main" val="231733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76200" y="152400"/>
            <a:ext cx="9067800" cy="1143000"/>
          </a:xfrm>
        </p:spPr>
        <p:txBody>
          <a:bodyPr>
            <a:normAutofit/>
          </a:bodyPr>
          <a:lstStyle/>
          <a:p>
            <a:r>
              <a:rPr lang="en-US" sz="5000" b="1" dirty="0" smtClean="0">
                <a:solidFill>
                  <a:schemeClr val="bg1"/>
                </a:solidFill>
                <a:effectLst>
                  <a:glow rad="139700">
                    <a:schemeClr val="tx1"/>
                  </a:glow>
                </a:effectLst>
              </a:rPr>
              <a:t>Matthew 26:56</a:t>
            </a:r>
            <a:endParaRPr lang="en-US" sz="5000" b="1" dirty="0">
              <a:solidFill>
                <a:schemeClr val="bg1"/>
              </a:solidFill>
              <a:effectLst>
                <a:glow rad="139700">
                  <a:schemeClr val="tx1"/>
                </a:glow>
              </a:effectLst>
            </a:endParaRPr>
          </a:p>
        </p:txBody>
      </p:sp>
      <p:sp>
        <p:nvSpPr>
          <p:cNvPr id="5" name="Subtitle 4"/>
          <p:cNvSpPr>
            <a:spLocks noGrp="1"/>
          </p:cNvSpPr>
          <p:nvPr>
            <p:ph idx="1"/>
          </p:nvPr>
        </p:nvSpPr>
        <p:spPr>
          <a:xfrm>
            <a:off x="217714" y="1447800"/>
            <a:ext cx="8915400" cy="4419600"/>
          </a:xfrm>
        </p:spPr>
        <p:txBody>
          <a:bodyPr>
            <a:noAutofit/>
          </a:bodyPr>
          <a:lstStyle/>
          <a:p>
            <a:pPr marL="0" indent="0">
              <a:buNone/>
            </a:pPr>
            <a:r>
              <a:rPr lang="en-US" sz="4000" b="1" dirty="0" smtClean="0">
                <a:solidFill>
                  <a:schemeClr val="accent1">
                    <a:lumMod val="60000"/>
                    <a:lumOff val="40000"/>
                  </a:schemeClr>
                </a:solidFill>
                <a:effectLst>
                  <a:glow rad="127000">
                    <a:schemeClr val="tx1"/>
                  </a:glow>
                </a:effectLst>
              </a:rPr>
              <a:t>“But all this has taken place that the </a:t>
            </a:r>
            <a:r>
              <a:rPr lang="en-US" sz="4000" b="1" dirty="0" smtClean="0">
                <a:solidFill>
                  <a:schemeClr val="accent1">
                    <a:lumMod val="60000"/>
                    <a:lumOff val="40000"/>
                  </a:schemeClr>
                </a:solidFill>
                <a:effectLst>
                  <a:glow rad="127000">
                    <a:schemeClr val="tx1"/>
                  </a:glow>
                </a:effectLst>
              </a:rPr>
              <a:t>Scriptures of the prophets may be fulfilled.”</a:t>
            </a:r>
            <a:r>
              <a:rPr lang="en-US" sz="4000" dirty="0" smtClean="0"/>
              <a:t> </a:t>
            </a:r>
            <a:endParaRPr lang="en-US" sz="4000"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7801" y="5924661"/>
            <a:ext cx="2648400" cy="825502"/>
          </a:xfrm>
          <a:prstGeom prst="rect">
            <a:avLst/>
          </a:prstGeom>
          <a:noFill/>
          <a:ln>
            <a:noFill/>
          </a:ln>
          <a:effectLst>
            <a:glow>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78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96456" y="0"/>
            <a:ext cx="9067800" cy="1143000"/>
          </a:xfrm>
        </p:spPr>
        <p:txBody>
          <a:bodyPr>
            <a:normAutofit/>
          </a:bodyPr>
          <a:lstStyle/>
          <a:p>
            <a:r>
              <a:rPr lang="en-US" sz="5000" b="1" dirty="0" smtClean="0">
                <a:solidFill>
                  <a:schemeClr val="bg1"/>
                </a:solidFill>
                <a:effectLst>
                  <a:glow rad="139700">
                    <a:schemeClr val="tx1"/>
                  </a:glow>
                </a:effectLst>
              </a:rPr>
              <a:t>Luke 24:25-27</a:t>
            </a:r>
            <a:endParaRPr lang="en-US" sz="5000" b="1" dirty="0">
              <a:solidFill>
                <a:schemeClr val="bg1"/>
              </a:solidFill>
              <a:effectLst>
                <a:glow rad="139700">
                  <a:schemeClr val="tx1"/>
                </a:glow>
              </a:effectLst>
            </a:endParaRPr>
          </a:p>
        </p:txBody>
      </p:sp>
      <p:sp>
        <p:nvSpPr>
          <p:cNvPr id="5" name="Subtitle 4"/>
          <p:cNvSpPr>
            <a:spLocks noGrp="1"/>
          </p:cNvSpPr>
          <p:nvPr>
            <p:ph idx="1"/>
          </p:nvPr>
        </p:nvSpPr>
        <p:spPr>
          <a:xfrm>
            <a:off x="15432" y="990600"/>
            <a:ext cx="9128567" cy="4419600"/>
          </a:xfrm>
        </p:spPr>
        <p:txBody>
          <a:bodyPr>
            <a:noAutofit/>
          </a:bodyPr>
          <a:lstStyle/>
          <a:p>
            <a:pPr marL="0" indent="0">
              <a:buNone/>
            </a:pPr>
            <a:r>
              <a:rPr lang="en-US" sz="4000" b="1" dirty="0" smtClean="0">
                <a:solidFill>
                  <a:schemeClr val="accent1">
                    <a:lumMod val="60000"/>
                    <a:lumOff val="40000"/>
                  </a:schemeClr>
                </a:solidFill>
                <a:effectLst>
                  <a:glow rad="127000">
                    <a:schemeClr val="tx1"/>
                  </a:glow>
                </a:effectLst>
              </a:rPr>
              <a:t>He said to them, “O foolish men and slow of heart to believe in all that the prophets have spoken! Was it not necessary for the Christ to suffer these things and to enter into His glory?” And beginning with Moses and with all the prophets, He explained to them the things concerning </a:t>
            </a:r>
            <a:r>
              <a:rPr lang="en-US" sz="4000" b="1" dirty="0" smtClean="0">
                <a:solidFill>
                  <a:schemeClr val="accent1">
                    <a:lumMod val="60000"/>
                    <a:lumOff val="40000"/>
                  </a:schemeClr>
                </a:solidFill>
                <a:effectLst>
                  <a:glow rad="127000">
                    <a:schemeClr val="tx1"/>
                  </a:glow>
                </a:effectLst>
              </a:rPr>
              <a:t>Himself in all the Scriptures.</a:t>
            </a:r>
            <a:endParaRPr lang="en-US" sz="4000"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7801" y="5924661"/>
            <a:ext cx="2648400" cy="825502"/>
          </a:xfrm>
          <a:prstGeom prst="rect">
            <a:avLst/>
          </a:prstGeom>
          <a:noFill/>
          <a:ln>
            <a:noFill/>
          </a:ln>
          <a:effectLst>
            <a:glow>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4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499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6933" y="0"/>
            <a:ext cx="9177866" cy="6883400"/>
          </a:xfrm>
          <a:prstGeom prst="rect">
            <a:avLst/>
          </a:prstGeom>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05640" y="1066800"/>
            <a:ext cx="4556846" cy="457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98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57200"/>
            <a:ext cx="8077200" cy="5998393"/>
          </a:xfrm>
          <a:prstGeom prst="rect">
            <a:avLst/>
          </a:prstGeom>
        </p:spPr>
      </p:pic>
      <p:sp>
        <p:nvSpPr>
          <p:cNvPr id="5" name="TextBox 4"/>
          <p:cNvSpPr txBox="1"/>
          <p:nvPr/>
        </p:nvSpPr>
        <p:spPr>
          <a:xfrm>
            <a:off x="1828800" y="914400"/>
            <a:ext cx="5638800" cy="1200329"/>
          </a:xfrm>
          <a:prstGeom prst="rect">
            <a:avLst/>
          </a:prstGeom>
          <a:noFill/>
        </p:spPr>
        <p:txBody>
          <a:bodyPr wrap="square" rtlCol="0">
            <a:spAutoFit/>
          </a:bodyPr>
          <a:lstStyle/>
          <a:p>
            <a:pPr algn="ctr"/>
            <a:r>
              <a:rPr lang="en-US" sz="7200" b="1" dirty="0" smtClean="0">
                <a:solidFill>
                  <a:schemeClr val="bg1"/>
                </a:solidFill>
                <a:effectLst>
                  <a:outerShdw blurRad="38100" dist="38100" dir="2700000" algn="tl">
                    <a:srgbClr val="000000">
                      <a:alpha val="43137"/>
                    </a:srgbClr>
                  </a:outerShdw>
                </a:effectLst>
              </a:rPr>
              <a:t>Isaiah 53</a:t>
            </a:r>
            <a:endParaRPr lang="en-US" sz="72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1066800" y="3048000"/>
            <a:ext cx="7162800" cy="1200329"/>
          </a:xfrm>
          <a:prstGeom prst="rect">
            <a:avLst/>
          </a:prstGeom>
          <a:noFill/>
        </p:spPr>
        <p:txBody>
          <a:bodyPr wrap="square" rtlCol="0">
            <a:spAutoFit/>
          </a:bodyPr>
          <a:lstStyle/>
          <a:p>
            <a:pPr algn="ctr"/>
            <a:r>
              <a:rPr lang="en-US" sz="7200" b="1" dirty="0" smtClean="0">
                <a:solidFill>
                  <a:schemeClr val="bg1"/>
                </a:solidFill>
                <a:effectLst>
                  <a:outerShdw blurRad="38100" dist="38100" dir="2700000" algn="tl">
                    <a:srgbClr val="000000">
                      <a:alpha val="43137"/>
                    </a:srgbClr>
                  </a:outerShdw>
                </a:effectLst>
              </a:rPr>
              <a:t>Written c. 700 </a:t>
            </a:r>
            <a:r>
              <a:rPr lang="en-US" sz="7200" b="1" dirty="0" smtClean="0">
                <a:solidFill>
                  <a:schemeClr val="bg1"/>
                </a:solidFill>
                <a:effectLst>
                  <a:outerShdw blurRad="38100" dist="38100" dir="2700000" algn="tl">
                    <a:srgbClr val="000000">
                      <a:alpha val="43137"/>
                    </a:srgbClr>
                  </a:outerShdw>
                </a:effectLst>
              </a:rPr>
              <a:t>BC</a:t>
            </a:r>
            <a:endParaRPr lang="en-US" sz="72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1295400" y="2895600"/>
            <a:ext cx="7010400" cy="1754326"/>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rPr>
              <a:t>Over </a:t>
            </a:r>
            <a:r>
              <a:rPr lang="en-US" sz="5400" b="1" dirty="0" smtClean="0">
                <a:solidFill>
                  <a:schemeClr val="bg1"/>
                </a:solidFill>
                <a:effectLst>
                  <a:outerShdw blurRad="38100" dist="38100" dir="2700000" algn="tl">
                    <a:srgbClr val="000000">
                      <a:alpha val="43137"/>
                    </a:srgbClr>
                  </a:outerShdw>
                </a:effectLst>
              </a:rPr>
              <a:t>700 </a:t>
            </a:r>
            <a:r>
              <a:rPr lang="en-US" sz="5400" b="1" dirty="0" smtClean="0">
                <a:solidFill>
                  <a:schemeClr val="bg1"/>
                </a:solidFill>
                <a:effectLst>
                  <a:outerShdw blurRad="38100" dist="38100" dir="2700000" algn="tl">
                    <a:srgbClr val="000000">
                      <a:alpha val="43137"/>
                    </a:srgbClr>
                  </a:outerShdw>
                </a:effectLst>
              </a:rPr>
              <a:t>years BEFORE </a:t>
            </a:r>
          </a:p>
          <a:p>
            <a:pPr algn="ctr"/>
            <a:r>
              <a:rPr lang="en-US" sz="5400" b="1" dirty="0" smtClean="0">
                <a:solidFill>
                  <a:schemeClr val="bg1"/>
                </a:solidFill>
                <a:effectLst>
                  <a:outerShdw blurRad="38100" dist="38100" dir="2700000" algn="tl">
                    <a:srgbClr val="000000">
                      <a:alpha val="43137"/>
                    </a:srgbClr>
                  </a:outerShdw>
                </a:effectLst>
              </a:rPr>
              <a:t>Jesus Christ was born!</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869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9000" fill="hold"/>
                                        <p:tgtEl>
                                          <p:spTgt spid="4"/>
                                        </p:tgtEl>
                                        <p:attrNameLst>
                                          <p:attrName>ppt_w</p:attrName>
                                        </p:attrNameLst>
                                      </p:cBhvr>
                                      <p:tavLst>
                                        <p:tav tm="0">
                                          <p:val>
                                            <p:fltVal val="0"/>
                                          </p:val>
                                        </p:tav>
                                        <p:tav tm="100000">
                                          <p:val>
                                            <p:strVal val="#ppt_w"/>
                                          </p:val>
                                        </p:tav>
                                      </p:tavLst>
                                    </p:anim>
                                    <p:anim calcmode="lin" valueType="num">
                                      <p:cBhvr>
                                        <p:cTn id="8" dur="59000" fill="hold"/>
                                        <p:tgtEl>
                                          <p:spTgt spid="4"/>
                                        </p:tgtEl>
                                        <p:attrNameLst>
                                          <p:attrName>ppt_h</p:attrName>
                                        </p:attrNameLst>
                                      </p:cBhvr>
                                      <p:tavLst>
                                        <p:tav tm="0">
                                          <p:val>
                                            <p:fltVal val="0"/>
                                          </p:val>
                                        </p:tav>
                                        <p:tav tm="100000">
                                          <p:val>
                                            <p:strVal val="#ppt_h"/>
                                          </p:val>
                                        </p:tav>
                                      </p:tavLst>
                                    </p:anim>
                                    <p:animEffect transition="in" filter="fade">
                                      <p:cBhvr>
                                        <p:cTn id="9" dur="59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1300"/>
                                        <p:tgtEl>
                                          <p:spTgt spid="6"/>
                                        </p:tgtEl>
                                      </p:cBhvr>
                                    </p:animEffect>
                                    <p:set>
                                      <p:cBhvr>
                                        <p:cTn id="24" dur="1" fill="hold">
                                          <p:stCondLst>
                                            <p:cond delay="1299"/>
                                          </p:stCondLst>
                                        </p:cTn>
                                        <p:tgtEl>
                                          <p:spTgt spid="6"/>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a:xfrm>
            <a:off x="609600" y="3733800"/>
            <a:ext cx="8153400" cy="914400"/>
          </a:xfrm>
        </p:spPr>
        <p:txBody>
          <a:bodyPr>
            <a:noAutofit/>
          </a:bodyPr>
          <a:lstStyle/>
          <a:p>
            <a:pPr algn="l">
              <a:lnSpc>
                <a:spcPct val="90000"/>
              </a:lnSpc>
              <a:spcBef>
                <a:spcPts val="0"/>
              </a:spcBef>
            </a:pPr>
            <a:r>
              <a:rPr lang="en-US" sz="5500" b="1" dirty="0" smtClean="0">
                <a:ln w="19050">
                  <a:noFill/>
                </a:ln>
                <a:solidFill>
                  <a:schemeClr val="bg1"/>
                </a:solidFill>
                <a:effectLst>
                  <a:glow rad="152400">
                    <a:schemeClr val="tx1"/>
                  </a:glow>
                </a:effectLst>
              </a:rPr>
              <a:t>Week Five: </a:t>
            </a:r>
            <a:r>
              <a:rPr lang="en-US" sz="6000" b="1" dirty="0" smtClean="0">
                <a:ln w="19050">
                  <a:noFill/>
                </a:ln>
                <a:solidFill>
                  <a:schemeClr val="bg1"/>
                </a:solidFill>
                <a:effectLst>
                  <a:glow rad="152400">
                    <a:schemeClr val="tx1"/>
                  </a:glow>
                </a:effectLst>
              </a:rPr>
              <a:t/>
            </a:r>
            <a:br>
              <a:rPr lang="en-US" sz="6000" b="1" dirty="0" smtClean="0">
                <a:ln w="19050">
                  <a:noFill/>
                </a:ln>
                <a:solidFill>
                  <a:schemeClr val="bg1"/>
                </a:solidFill>
                <a:effectLst>
                  <a:glow rad="152400">
                    <a:schemeClr val="tx1"/>
                  </a:glow>
                </a:effectLst>
              </a:rPr>
            </a:br>
            <a:r>
              <a:rPr lang="en-US" sz="6500" b="1" dirty="0" smtClean="0">
                <a:ln w="19050">
                  <a:noFill/>
                </a:ln>
                <a:solidFill>
                  <a:schemeClr val="bg1"/>
                </a:solidFill>
                <a:effectLst>
                  <a:glow rad="152400">
                    <a:schemeClr val="tx1"/>
                  </a:glow>
                </a:effectLst>
              </a:rPr>
              <a:t>Prophecies of Jesus in the Old Testament</a:t>
            </a:r>
            <a:endParaRPr lang="en-US" sz="6500" b="1" dirty="0">
              <a:ln w="19050">
                <a:noFill/>
              </a:ln>
              <a:solidFill>
                <a:schemeClr val="bg1"/>
              </a:solidFill>
              <a:effectLst>
                <a:glow rad="152400">
                  <a:schemeClr val="tx1"/>
                </a:glow>
              </a:effectLs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063" y="1143000"/>
            <a:ext cx="7257600" cy="238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45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457201" y="152400"/>
            <a:ext cx="8229600" cy="1143000"/>
          </a:xfrm>
        </p:spPr>
        <p:txBody>
          <a:bodyPr>
            <a:normAutofit/>
          </a:bodyPr>
          <a:lstStyle/>
          <a:p>
            <a:r>
              <a:rPr lang="en-US" sz="5000" b="1" dirty="0" smtClean="0">
                <a:solidFill>
                  <a:schemeClr val="bg1"/>
                </a:solidFill>
                <a:effectLst>
                  <a:glow rad="139700">
                    <a:schemeClr val="tx1"/>
                  </a:glow>
                </a:effectLst>
              </a:rPr>
              <a:t>What is Prophecy?</a:t>
            </a:r>
            <a:endParaRPr lang="en-US" sz="5000" b="1" dirty="0">
              <a:solidFill>
                <a:schemeClr val="bg1"/>
              </a:solidFill>
              <a:effectLst>
                <a:glow rad="139700">
                  <a:schemeClr val="tx1"/>
                </a:glow>
              </a:effectLst>
            </a:endParaRPr>
          </a:p>
        </p:txBody>
      </p:sp>
      <p:sp>
        <p:nvSpPr>
          <p:cNvPr id="5" name="Subtitle 4"/>
          <p:cNvSpPr>
            <a:spLocks noGrp="1"/>
          </p:cNvSpPr>
          <p:nvPr>
            <p:ph idx="1"/>
          </p:nvPr>
        </p:nvSpPr>
        <p:spPr>
          <a:xfrm>
            <a:off x="228600" y="1371601"/>
            <a:ext cx="8686800" cy="4419600"/>
          </a:xfrm>
        </p:spPr>
        <p:txBody>
          <a:bodyPr>
            <a:noAutofit/>
          </a:bodyPr>
          <a:lstStyle/>
          <a:p>
            <a:pPr marL="0" lvl="1" indent="0">
              <a:buNone/>
            </a:pPr>
            <a:r>
              <a:rPr lang="en-US" sz="4000" b="1" dirty="0" smtClean="0">
                <a:solidFill>
                  <a:schemeClr val="accent1">
                    <a:lumMod val="60000"/>
                    <a:lumOff val="40000"/>
                  </a:schemeClr>
                </a:solidFill>
                <a:effectLst>
                  <a:glow rad="127000">
                    <a:schemeClr val="tx1"/>
                  </a:glow>
                </a:effectLst>
              </a:rPr>
              <a:t>Miracle of knowledge, a declaration or description of representation of something future, beyond the power of human sagacity to foresee, discern or conjecture.   </a:t>
            </a:r>
            <a:endParaRPr lang="en-US" sz="4000" b="1" dirty="0">
              <a:ln w="34925">
                <a:solidFill>
                  <a:schemeClr val="tx1"/>
                </a:solidFill>
              </a:ln>
              <a:solidFill>
                <a:schemeClr val="accent1">
                  <a:lumMod val="60000"/>
                  <a:lumOff val="40000"/>
                </a:schemeClr>
              </a:solidFill>
              <a:effectLst>
                <a:glow rad="63500">
                  <a:schemeClr val="tx1">
                    <a:alpha val="40000"/>
                  </a:schemeClr>
                </a:glow>
                <a:outerShdw blurRad="38100" dist="38100" dir="2700000" algn="tl">
                  <a:srgbClr val="000000">
                    <a:alpha val="43137"/>
                  </a:srgbClr>
                </a:outerShdw>
              </a:effectLst>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7801" y="5924661"/>
            <a:ext cx="2648400" cy="825502"/>
          </a:xfrm>
          <a:prstGeom prst="rect">
            <a:avLst/>
          </a:prstGeom>
          <a:noFill/>
          <a:ln>
            <a:noFill/>
          </a:ln>
          <a:effectLst>
            <a:glow>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2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457201" y="152400"/>
            <a:ext cx="8229600" cy="1143000"/>
          </a:xfrm>
        </p:spPr>
        <p:txBody>
          <a:bodyPr>
            <a:normAutofit/>
          </a:bodyPr>
          <a:lstStyle/>
          <a:p>
            <a:r>
              <a:rPr lang="en-US" sz="5000" b="1" dirty="0" smtClean="0">
                <a:solidFill>
                  <a:schemeClr val="bg1"/>
                </a:solidFill>
                <a:effectLst>
                  <a:glow rad="139700">
                    <a:schemeClr val="tx1"/>
                  </a:glow>
                </a:effectLst>
              </a:rPr>
              <a:t>Foretelling vs. Forth-telling</a:t>
            </a:r>
            <a:endParaRPr lang="en-US" sz="5000" b="1" dirty="0">
              <a:solidFill>
                <a:schemeClr val="bg1"/>
              </a:solidFill>
              <a:effectLst>
                <a:glow rad="139700">
                  <a:schemeClr val="tx1"/>
                </a:glow>
              </a:effectLst>
            </a:endParaRPr>
          </a:p>
        </p:txBody>
      </p:sp>
      <p:sp>
        <p:nvSpPr>
          <p:cNvPr id="5" name="Subtitle 4"/>
          <p:cNvSpPr>
            <a:spLocks noGrp="1"/>
          </p:cNvSpPr>
          <p:nvPr>
            <p:ph idx="1"/>
          </p:nvPr>
        </p:nvSpPr>
        <p:spPr>
          <a:xfrm>
            <a:off x="228600" y="1371601"/>
            <a:ext cx="8839200" cy="4419600"/>
          </a:xfrm>
        </p:spPr>
        <p:txBody>
          <a:bodyPr>
            <a:noAutofit/>
          </a:bodyPr>
          <a:lstStyle/>
          <a:p>
            <a:pPr marL="0" lvl="1" indent="0">
              <a:buNone/>
            </a:pPr>
            <a:r>
              <a:rPr lang="en-US" sz="4000" b="1" dirty="0" smtClean="0">
                <a:solidFill>
                  <a:srgbClr val="FFFF00"/>
                </a:solidFill>
                <a:effectLst>
                  <a:glow rad="127000">
                    <a:schemeClr val="tx1"/>
                  </a:glow>
                </a:effectLst>
              </a:rPr>
              <a:t>Foretelling: </a:t>
            </a:r>
            <a:r>
              <a:rPr lang="en-US" sz="4000" b="1" dirty="0" smtClean="0">
                <a:solidFill>
                  <a:schemeClr val="accent1">
                    <a:lumMod val="60000"/>
                    <a:lumOff val="40000"/>
                  </a:schemeClr>
                </a:solidFill>
                <a:effectLst>
                  <a:glow rad="127000">
                    <a:schemeClr val="tx1"/>
                  </a:glow>
                </a:effectLst>
              </a:rPr>
              <a:t>Predictions of future events</a:t>
            </a:r>
          </a:p>
          <a:p>
            <a:pPr marL="0" lvl="1" indent="0">
              <a:buNone/>
            </a:pPr>
            <a:r>
              <a:rPr lang="en-US" sz="4000" b="1" dirty="0" smtClean="0">
                <a:solidFill>
                  <a:srgbClr val="FFFF00"/>
                </a:solidFill>
                <a:effectLst>
                  <a:glow rad="127000">
                    <a:schemeClr val="tx1"/>
                  </a:glow>
                </a:effectLst>
              </a:rPr>
              <a:t>Forth-Telling: </a:t>
            </a:r>
            <a:r>
              <a:rPr lang="en-US" sz="4000" b="1" dirty="0" smtClean="0">
                <a:solidFill>
                  <a:schemeClr val="accent1">
                    <a:lumMod val="60000"/>
                    <a:lumOff val="40000"/>
                  </a:schemeClr>
                </a:solidFill>
                <a:effectLst>
                  <a:glow rad="127000">
                    <a:schemeClr val="tx1"/>
                  </a:glow>
                </a:effectLst>
              </a:rPr>
              <a:t>Declaration of a message from God to others</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7801" y="5924661"/>
            <a:ext cx="2648400" cy="825502"/>
          </a:xfrm>
          <a:prstGeom prst="rect">
            <a:avLst/>
          </a:prstGeom>
          <a:noFill/>
          <a:ln>
            <a:noFill/>
          </a:ln>
          <a:effectLst>
            <a:glow>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669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97"/>
            <a:ext cx="9144000" cy="685799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76200" y="0"/>
            <a:ext cx="9067800" cy="990600"/>
          </a:xfrm>
        </p:spPr>
        <p:txBody>
          <a:bodyPr>
            <a:normAutofit/>
          </a:bodyPr>
          <a:lstStyle/>
          <a:p>
            <a:r>
              <a:rPr lang="en-US" sz="5000" b="1" dirty="0" smtClean="0">
                <a:solidFill>
                  <a:schemeClr val="bg1"/>
                </a:solidFill>
                <a:effectLst>
                  <a:glow rad="139700">
                    <a:schemeClr val="tx1"/>
                  </a:glow>
                </a:effectLst>
              </a:rPr>
              <a:t>Isaiah 46:9-10</a:t>
            </a:r>
            <a:endParaRPr lang="en-US" sz="5000" b="1" dirty="0">
              <a:solidFill>
                <a:schemeClr val="bg1"/>
              </a:solidFill>
              <a:effectLst>
                <a:glow rad="139700">
                  <a:schemeClr val="tx1"/>
                </a:glow>
              </a:effectLst>
            </a:endParaRPr>
          </a:p>
        </p:txBody>
      </p:sp>
      <p:sp>
        <p:nvSpPr>
          <p:cNvPr id="5" name="Subtitle 4"/>
          <p:cNvSpPr>
            <a:spLocks noGrp="1"/>
          </p:cNvSpPr>
          <p:nvPr>
            <p:ph idx="1"/>
          </p:nvPr>
        </p:nvSpPr>
        <p:spPr>
          <a:xfrm>
            <a:off x="27008" y="990600"/>
            <a:ext cx="8686800" cy="5715000"/>
          </a:xfrm>
        </p:spPr>
        <p:txBody>
          <a:bodyPr>
            <a:noAutofit/>
          </a:bodyPr>
          <a:lstStyle/>
          <a:p>
            <a:pPr marL="0" lvl="1" indent="0">
              <a:buNone/>
            </a:pPr>
            <a:r>
              <a:rPr lang="en-US" sz="3800" b="1" dirty="0" smtClean="0">
                <a:solidFill>
                  <a:schemeClr val="accent1">
                    <a:lumMod val="60000"/>
                    <a:lumOff val="40000"/>
                  </a:schemeClr>
                </a:solidFill>
                <a:effectLst>
                  <a:glow rad="127000">
                    <a:schemeClr val="tx1"/>
                  </a:glow>
                </a:effectLst>
              </a:rPr>
              <a:t>Remember the former things long past, for I am God, and there is no other: I am God, and there is no one like Me, declaring the end from the beginning, and from ancient times things which have not been done, saying, ‘My purpose will be established, and I will accomplish all my good pleasure.’</a:t>
            </a:r>
            <a:endParaRPr lang="en-US" sz="3800" dirty="0"/>
          </a:p>
          <a:p>
            <a:pPr marL="0" lvl="1" indent="0">
              <a:buNone/>
            </a:pPr>
            <a:endParaRPr lang="en-US" sz="4000" b="1" dirty="0" smtClean="0">
              <a:solidFill>
                <a:schemeClr val="accent1">
                  <a:lumMod val="60000"/>
                  <a:lumOff val="40000"/>
                </a:schemeClr>
              </a:solidFill>
              <a:effectLst>
                <a:glow rad="127000">
                  <a:schemeClr val="tx1"/>
                </a:glow>
              </a:effectLst>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7801" y="5924661"/>
            <a:ext cx="2648400" cy="825502"/>
          </a:xfrm>
          <a:prstGeom prst="rect">
            <a:avLst/>
          </a:prstGeom>
          <a:noFill/>
          <a:ln>
            <a:noFill/>
          </a:ln>
          <a:effectLst>
            <a:glow>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318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76200" y="152400"/>
            <a:ext cx="9067800" cy="1143000"/>
          </a:xfrm>
        </p:spPr>
        <p:txBody>
          <a:bodyPr>
            <a:normAutofit fontScale="90000"/>
          </a:bodyPr>
          <a:lstStyle/>
          <a:p>
            <a:r>
              <a:rPr lang="en-US" sz="5000" b="1" dirty="0">
                <a:solidFill>
                  <a:schemeClr val="bg1"/>
                </a:solidFill>
                <a:effectLst>
                  <a:glow rad="139700">
                    <a:schemeClr val="tx1"/>
                  </a:glow>
                </a:effectLst>
              </a:rPr>
              <a:t>Messianic </a:t>
            </a:r>
            <a:r>
              <a:rPr lang="en-US" sz="5000" b="1" dirty="0" smtClean="0">
                <a:solidFill>
                  <a:schemeClr val="bg1"/>
                </a:solidFill>
                <a:effectLst>
                  <a:glow rad="139700">
                    <a:schemeClr val="tx1"/>
                  </a:glow>
                </a:effectLst>
              </a:rPr>
              <a:t>Prophecy #1 </a:t>
            </a:r>
            <a:r>
              <a:rPr lang="en-US" sz="5000" b="1" dirty="0" smtClean="0">
                <a:solidFill>
                  <a:schemeClr val="bg1"/>
                </a:solidFill>
                <a:effectLst>
                  <a:glow rad="139700">
                    <a:schemeClr val="tx1"/>
                  </a:glow>
                </a:effectLst>
              </a:rPr>
              <a:t/>
            </a:r>
            <a:br>
              <a:rPr lang="en-US" sz="5000" b="1" dirty="0" smtClean="0">
                <a:solidFill>
                  <a:schemeClr val="bg1"/>
                </a:solidFill>
                <a:effectLst>
                  <a:glow rad="139700">
                    <a:schemeClr val="tx1"/>
                  </a:glow>
                </a:effectLst>
              </a:rPr>
            </a:br>
            <a:r>
              <a:rPr lang="en-US" sz="5000" b="1" dirty="0" smtClean="0">
                <a:solidFill>
                  <a:schemeClr val="bg1"/>
                </a:solidFill>
                <a:effectLst>
                  <a:glow rad="139700">
                    <a:schemeClr val="tx1"/>
                  </a:glow>
                </a:effectLst>
              </a:rPr>
              <a:t>Born in Bethlehem</a:t>
            </a:r>
            <a:endParaRPr lang="en-US" sz="5000" b="1" dirty="0">
              <a:solidFill>
                <a:schemeClr val="bg1"/>
              </a:solidFill>
              <a:effectLst>
                <a:glow rad="139700">
                  <a:schemeClr val="tx1"/>
                </a:glow>
              </a:effectLst>
            </a:endParaRPr>
          </a:p>
        </p:txBody>
      </p:sp>
      <p:sp>
        <p:nvSpPr>
          <p:cNvPr id="5" name="Subtitle 4"/>
          <p:cNvSpPr>
            <a:spLocks noGrp="1"/>
          </p:cNvSpPr>
          <p:nvPr>
            <p:ph idx="1"/>
          </p:nvPr>
        </p:nvSpPr>
        <p:spPr>
          <a:xfrm>
            <a:off x="228600" y="1371601"/>
            <a:ext cx="8686800" cy="4419600"/>
          </a:xfrm>
        </p:spPr>
        <p:txBody>
          <a:bodyPr>
            <a:noAutofit/>
          </a:bodyPr>
          <a:lstStyle/>
          <a:p>
            <a:pPr marL="0" lvl="1" indent="0">
              <a:buNone/>
            </a:pPr>
            <a:r>
              <a:rPr lang="en-US" sz="4000" b="1" dirty="0" smtClean="0">
                <a:solidFill>
                  <a:schemeClr val="accent1">
                    <a:lumMod val="60000"/>
                    <a:lumOff val="40000"/>
                  </a:schemeClr>
                </a:solidFill>
                <a:effectLst>
                  <a:glow rad="127000">
                    <a:schemeClr val="tx1"/>
                  </a:glow>
                </a:effectLst>
              </a:rPr>
              <a:t>Micah 5:2 – “But you, O Bethlehem </a:t>
            </a:r>
            <a:r>
              <a:rPr lang="en-US" sz="4000" b="1" dirty="0" err="1" smtClean="0">
                <a:solidFill>
                  <a:schemeClr val="accent1">
                    <a:lumMod val="60000"/>
                    <a:lumOff val="40000"/>
                  </a:schemeClr>
                </a:solidFill>
                <a:effectLst>
                  <a:glow rad="127000">
                    <a:schemeClr val="tx1"/>
                  </a:glow>
                </a:effectLst>
              </a:rPr>
              <a:t>Ephrathah</a:t>
            </a:r>
            <a:r>
              <a:rPr lang="en-US" sz="4000" b="1" dirty="0" smtClean="0">
                <a:solidFill>
                  <a:schemeClr val="accent1">
                    <a:lumMod val="60000"/>
                    <a:lumOff val="40000"/>
                  </a:schemeClr>
                </a:solidFill>
                <a:effectLst>
                  <a:glow rad="127000">
                    <a:schemeClr val="tx1"/>
                  </a:glow>
                </a:effectLst>
              </a:rPr>
              <a:t>, are only a small village among all the people of Judah.  Yet a ruler of Israel will come from you, one whose origins are from the distant past.”</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7801" y="5924661"/>
            <a:ext cx="2648400" cy="825502"/>
          </a:xfrm>
          <a:prstGeom prst="rect">
            <a:avLst/>
          </a:prstGeom>
          <a:noFill/>
          <a:ln>
            <a:noFill/>
          </a:ln>
          <a:effectLst>
            <a:glow>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74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76200" y="152400"/>
            <a:ext cx="9067800" cy="1143000"/>
          </a:xfrm>
        </p:spPr>
        <p:txBody>
          <a:bodyPr>
            <a:normAutofit fontScale="90000"/>
          </a:bodyPr>
          <a:lstStyle/>
          <a:p>
            <a:r>
              <a:rPr lang="en-US" sz="5000" b="1" dirty="0">
                <a:solidFill>
                  <a:schemeClr val="bg1"/>
                </a:solidFill>
                <a:effectLst>
                  <a:glow rad="139700">
                    <a:schemeClr val="tx1"/>
                  </a:glow>
                </a:effectLst>
              </a:rPr>
              <a:t>Messianic </a:t>
            </a:r>
            <a:r>
              <a:rPr lang="en-US" sz="5000" b="1" dirty="0" smtClean="0">
                <a:solidFill>
                  <a:schemeClr val="bg1"/>
                </a:solidFill>
                <a:effectLst>
                  <a:glow rad="139700">
                    <a:schemeClr val="tx1"/>
                  </a:glow>
                </a:effectLst>
              </a:rPr>
              <a:t>Prophecy #2</a:t>
            </a:r>
            <a:r>
              <a:rPr lang="en-US" sz="5000" b="1" dirty="0" smtClean="0">
                <a:solidFill>
                  <a:schemeClr val="bg1"/>
                </a:solidFill>
                <a:effectLst>
                  <a:glow rad="139700">
                    <a:schemeClr val="tx1"/>
                  </a:glow>
                </a:effectLst>
              </a:rPr>
              <a:t/>
            </a:r>
            <a:br>
              <a:rPr lang="en-US" sz="5000" b="1" dirty="0" smtClean="0">
                <a:solidFill>
                  <a:schemeClr val="bg1"/>
                </a:solidFill>
                <a:effectLst>
                  <a:glow rad="139700">
                    <a:schemeClr val="tx1"/>
                  </a:glow>
                </a:effectLst>
              </a:rPr>
            </a:br>
            <a:r>
              <a:rPr lang="en-US" sz="5000" b="1" dirty="0" smtClean="0">
                <a:solidFill>
                  <a:schemeClr val="bg1"/>
                </a:solidFill>
                <a:effectLst>
                  <a:glow rad="139700">
                    <a:schemeClr val="tx1"/>
                  </a:glow>
                </a:effectLst>
              </a:rPr>
              <a:t>Born of a Virgin</a:t>
            </a:r>
            <a:endParaRPr lang="en-US" sz="5000" b="1" dirty="0">
              <a:solidFill>
                <a:schemeClr val="bg1"/>
              </a:solidFill>
              <a:effectLst>
                <a:glow rad="139700">
                  <a:schemeClr val="tx1"/>
                </a:glow>
              </a:effectLst>
            </a:endParaRPr>
          </a:p>
        </p:txBody>
      </p:sp>
      <p:sp>
        <p:nvSpPr>
          <p:cNvPr id="5" name="Subtitle 4"/>
          <p:cNvSpPr>
            <a:spLocks noGrp="1"/>
          </p:cNvSpPr>
          <p:nvPr>
            <p:ph idx="1"/>
          </p:nvPr>
        </p:nvSpPr>
        <p:spPr>
          <a:xfrm>
            <a:off x="228600" y="1371601"/>
            <a:ext cx="8686800" cy="4419600"/>
          </a:xfrm>
        </p:spPr>
        <p:txBody>
          <a:bodyPr>
            <a:noAutofit/>
          </a:bodyPr>
          <a:lstStyle/>
          <a:p>
            <a:pPr marL="0" indent="0">
              <a:buNone/>
            </a:pPr>
            <a:r>
              <a:rPr lang="en-US" sz="4000" b="1" dirty="0" smtClean="0">
                <a:solidFill>
                  <a:schemeClr val="accent1">
                    <a:lumMod val="60000"/>
                    <a:lumOff val="40000"/>
                  </a:schemeClr>
                </a:solidFill>
                <a:effectLst>
                  <a:glow rad="127000">
                    <a:schemeClr val="tx1"/>
                  </a:glow>
                </a:effectLst>
              </a:rPr>
              <a:t>Isaiah 7:14  – “…the Lord himself will give you the sign.  Look! The virgin will conceive a child!  She will give birth to a son and will call him Immanuel.”</a:t>
            </a:r>
            <a:endParaRPr lang="en-US" dirty="0">
              <a:effectLst/>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7801" y="5924661"/>
            <a:ext cx="2648400" cy="825502"/>
          </a:xfrm>
          <a:prstGeom prst="rect">
            <a:avLst/>
          </a:prstGeom>
          <a:noFill/>
          <a:ln>
            <a:noFill/>
          </a:ln>
          <a:effectLst>
            <a:glow>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539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3966</TotalTime>
  <Words>500</Words>
  <Application>Microsoft Office PowerPoint</Application>
  <PresentationFormat>On-screen Show (4:3)</PresentationFormat>
  <Paragraphs>49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What is Prophecy?</vt:lpstr>
      <vt:lpstr>Foretelling vs. Forth-telling</vt:lpstr>
      <vt:lpstr>Isaiah 46:9-10</vt:lpstr>
      <vt:lpstr>Messianic Prophecy #1  Born in Bethlehem</vt:lpstr>
      <vt:lpstr>Messianic Prophecy #2 Born of a Virgin</vt:lpstr>
      <vt:lpstr>Messianic Prophecy #3 Killed Together with Criminals</vt:lpstr>
      <vt:lpstr>Messianic Prophecy #4  His Side would be Pierced</vt:lpstr>
      <vt:lpstr>PowerPoint Presentation</vt:lpstr>
      <vt:lpstr>Mathematical View of Messianic Prophecies </vt:lpstr>
      <vt:lpstr>Matthew 26:56</vt:lpstr>
      <vt:lpstr>Luke 24:25-27</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Scott Wiens</cp:lastModifiedBy>
  <cp:revision>74</cp:revision>
  <dcterms:created xsi:type="dcterms:W3CDTF">2014-11-24T15:05:13Z</dcterms:created>
  <dcterms:modified xsi:type="dcterms:W3CDTF">2014-12-28T11:37:20Z</dcterms:modified>
</cp:coreProperties>
</file>