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56" r:id="rId3"/>
    <p:sldId id="259" r:id="rId4"/>
    <p:sldId id="286" r:id="rId5"/>
    <p:sldId id="270" r:id="rId6"/>
    <p:sldId id="290" r:id="rId7"/>
    <p:sldId id="284" r:id="rId8"/>
    <p:sldId id="296" r:id="rId9"/>
    <p:sldId id="267" r:id="rId10"/>
    <p:sldId id="283" r:id="rId11"/>
    <p:sldId id="293" r:id="rId12"/>
    <p:sldId id="297" r:id="rId13"/>
    <p:sldId id="292" r:id="rId14"/>
    <p:sldId id="281" r:id="rId15"/>
    <p:sldId id="294" r:id="rId16"/>
    <p:sldId id="295" r:id="rId17"/>
    <p:sldId id="302" r:id="rId18"/>
    <p:sldId id="303" r:id="rId19"/>
    <p:sldId id="299" r:id="rId20"/>
    <p:sldId id="282" r:id="rId21"/>
    <p:sldId id="298" r:id="rId22"/>
    <p:sldId id="304" r:id="rId23"/>
    <p:sldId id="289" r:id="rId24"/>
    <p:sldId id="287" r:id="rId25"/>
    <p:sldId id="300" r:id="rId26"/>
    <p:sldId id="301" r:id="rId27"/>
    <p:sldId id="285" r:id="rId28"/>
    <p:sldId id="27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0000"/>
    <a:srgbClr val="FF4343"/>
    <a:srgbClr val="D95D5D"/>
    <a:srgbClr val="6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922" autoAdjust="0"/>
  </p:normalViewPr>
  <p:slideViewPr>
    <p:cSldViewPr>
      <p:cViewPr varScale="1">
        <p:scale>
          <a:sx n="76" d="100"/>
          <a:sy n="76" d="100"/>
        </p:scale>
        <p:origin x="-634" y="-7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91CAED4-57F4-4806-B9D0-700433694A50}" type="datetimeFigureOut">
              <a:rPr lang="en-US" smtClean="0"/>
              <a:t>8/31/2013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030940E-6C88-4AAB-AE90-F4FB702D3806}"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CAED4-57F4-4806-B9D0-700433694A50}" type="datetimeFigureOut">
              <a:rPr lang="en-US" smtClean="0"/>
              <a:t>8/31/2013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CAED4-57F4-4806-B9D0-700433694A50}" type="datetimeFigureOut">
              <a:rPr lang="en-US" smtClean="0"/>
              <a:t>8/31/2013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CAED4-57F4-4806-B9D0-700433694A50}" type="datetimeFigureOut">
              <a:rPr lang="en-US" smtClean="0"/>
              <a:t>8/31/2013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91CAED4-57F4-4806-B9D0-700433694A50}" type="datetimeFigureOut">
              <a:rPr lang="en-US" smtClean="0"/>
              <a:t>8/31/2013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030940E-6C88-4AAB-AE90-F4FB702D380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1CAED4-57F4-4806-B9D0-700433694A50}" type="datetimeFigureOut">
              <a:rPr lang="en-US" smtClean="0"/>
              <a:t>8/31/2013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91CAED4-57F4-4806-B9D0-700433694A50}" type="datetimeFigureOut">
              <a:rPr lang="en-US" smtClean="0"/>
              <a:t>8/31/2013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1CAED4-57F4-4806-B9D0-700433694A50}" type="datetimeFigureOut">
              <a:rPr lang="en-US" smtClean="0"/>
              <a:t>8/31/2013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1CAED4-57F4-4806-B9D0-700433694A50}" type="datetimeFigureOut">
              <a:rPr lang="en-US" smtClean="0"/>
              <a:t>8/31/2013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91CAED4-57F4-4806-B9D0-700433694A50}" type="datetimeFigureOut">
              <a:rPr lang="en-US" smtClean="0"/>
              <a:t>8/31/2013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91CAED4-57F4-4806-B9D0-700433694A50}" type="datetimeFigureOut">
              <a:rPr lang="en-US" smtClean="0"/>
              <a:t>8/31/2013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30940E-6C88-4AAB-AE90-F4FB702D38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duotone>
              <a:schemeClr val="bg2">
                <a:shade val="3000"/>
                <a:satMod val="110000"/>
              </a:schemeClr>
              <a:schemeClr val="bg2">
                <a:tint val="60000"/>
                <a:satMod val="425000"/>
              </a:schemeClr>
            </a:duotone>
            <a:extLst>
              <a:ext uri="{BEBA8EAE-BF5A-486C-A8C5-ECC9F3942E4B}">
                <a14:imgProps xmlns:a14="http://schemas.microsoft.com/office/drawing/2010/main">
                  <a14:imgLayer r:embed="rId14">
                    <a14:imgEffect>
                      <a14:artisticPaintStrokes/>
                    </a14:imgEffect>
                    <a14:imgEffect>
                      <a14:colorTemperature colorTemp="11500"/>
                    </a14:imgEffect>
                    <a14:imgEffect>
                      <a14:saturation sat="400000"/>
                    </a14:imgEffect>
                    <a14:imgEffect>
                      <a14:brightnessContrast bright="-43000" contrast="-46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91CAED4-57F4-4806-B9D0-700433694A50}" type="datetimeFigureOut">
              <a:rPr lang="en-US" smtClean="0"/>
              <a:t>8/31/2013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030940E-6C88-4AAB-AE90-F4FB702D380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9448800" cy="7162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469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138"/>
            <a:ext cx="8229600" cy="1143000"/>
          </a:xfrm>
        </p:spPr>
        <p:txBody>
          <a:bodyPr/>
          <a:lstStyle/>
          <a:p>
            <a:r>
              <a:rPr lang="en-US" dirty="0" smtClean="0"/>
              <a:t>True Repentance</a:t>
            </a:r>
            <a:endParaRPr lang="en-US" dirty="0"/>
          </a:p>
        </p:txBody>
      </p:sp>
      <p:sp>
        <p:nvSpPr>
          <p:cNvPr id="3" name="Content Placeholder 2"/>
          <p:cNvSpPr>
            <a:spLocks noGrp="1"/>
          </p:cNvSpPr>
          <p:nvPr>
            <p:ph idx="1"/>
          </p:nvPr>
        </p:nvSpPr>
        <p:spPr>
          <a:xfrm>
            <a:off x="228600" y="990600"/>
            <a:ext cx="8763000" cy="5562600"/>
          </a:xfrm>
        </p:spPr>
        <p:txBody>
          <a:bodyPr>
            <a:normAutofit/>
          </a:bodyPr>
          <a:lstStyle/>
          <a:p>
            <a:pPr>
              <a:buFont typeface="Courier New" pitchFamily="49" charset="0"/>
              <a:buChar char="o"/>
            </a:pPr>
            <a:r>
              <a:rPr lang="en-US" sz="3600" b="1" dirty="0" smtClean="0">
                <a:solidFill>
                  <a:schemeClr val="tx1">
                    <a:lumMod val="65000"/>
                  </a:schemeClr>
                </a:solidFill>
                <a:effectLst>
                  <a:outerShdw blurRad="50800" dist="50800" dir="5400000" algn="ctr" rotWithShape="0">
                    <a:schemeClr val="bg1"/>
                  </a:outerShdw>
                </a:effectLst>
                <a:latin typeface="+mj-lt"/>
              </a:rPr>
              <a:t>Hearing</a:t>
            </a:r>
          </a:p>
          <a:p>
            <a:pPr>
              <a:buFont typeface="Courier New" pitchFamily="49" charset="0"/>
              <a:buChar char="o"/>
            </a:pPr>
            <a:r>
              <a:rPr lang="en-US" sz="3600" b="1" dirty="0" smtClean="0">
                <a:solidFill>
                  <a:schemeClr val="tx1">
                    <a:lumMod val="85000"/>
                  </a:schemeClr>
                </a:solidFill>
                <a:effectLst>
                  <a:outerShdw blurRad="50800" dist="50800" dir="5400000" algn="ctr" rotWithShape="0">
                    <a:schemeClr val="bg1"/>
                  </a:outerShdw>
                </a:effectLst>
                <a:latin typeface="+mj-lt"/>
              </a:rPr>
              <a:t>Conviction</a:t>
            </a:r>
            <a:r>
              <a:rPr lang="en-US" dirty="0">
                <a:effectLst>
                  <a:outerShdw blurRad="50800" dist="50800" dir="5400000" algn="ctr" rotWithShape="0">
                    <a:schemeClr val="bg1"/>
                  </a:outerShdw>
                </a:effectLst>
                <a:latin typeface="+mj-lt"/>
              </a:rPr>
              <a:t>	</a:t>
            </a:r>
            <a:endParaRPr lang="en-US" dirty="0" smtClean="0">
              <a:effectLst>
                <a:outerShdw blurRad="50800" dist="50800" dir="5400000" algn="ctr" rotWithShape="0">
                  <a:schemeClr val="bg1"/>
                </a:outerShdw>
              </a:effectLst>
              <a:latin typeface="+mj-lt"/>
            </a:endParaRPr>
          </a:p>
        </p:txBody>
      </p:sp>
    </p:spTree>
    <p:extLst>
      <p:ext uri="{BB962C8B-B14F-4D97-AF65-F5344CB8AC3E}">
        <p14:creationId xmlns:p14="http://schemas.microsoft.com/office/powerpoint/2010/main" val="2047104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2:37 </a:t>
            </a:r>
            <a:r>
              <a:rPr lang="en-US" sz="2000" dirty="0" smtClean="0"/>
              <a:t>(</a:t>
            </a:r>
            <a:r>
              <a:rPr lang="en-US" sz="2000" dirty="0" smtClean="0"/>
              <a:t>NIV)</a:t>
            </a:r>
            <a:endParaRPr lang="en-US" sz="2000" dirty="0"/>
          </a:p>
        </p:txBody>
      </p:sp>
      <p:sp>
        <p:nvSpPr>
          <p:cNvPr id="3" name="Content Placeholder 2"/>
          <p:cNvSpPr>
            <a:spLocks noGrp="1"/>
          </p:cNvSpPr>
          <p:nvPr>
            <p:ph idx="1"/>
          </p:nvPr>
        </p:nvSpPr>
        <p:spPr>
          <a:xfrm>
            <a:off x="228600" y="1295400"/>
            <a:ext cx="8763000" cy="5257800"/>
          </a:xfrm>
        </p:spPr>
        <p:txBody>
          <a:bodyPr>
            <a:normAutofit/>
          </a:bodyPr>
          <a:lstStyle/>
          <a:p>
            <a:pPr marL="137160" indent="0">
              <a:buNone/>
            </a:pPr>
            <a:r>
              <a:rPr lang="en-US" b="1" dirty="0" smtClean="0">
                <a:latin typeface="+mj-lt"/>
              </a:rPr>
              <a:t>When </a:t>
            </a:r>
            <a:r>
              <a:rPr lang="en-US" b="1" dirty="0">
                <a:latin typeface="+mj-lt"/>
              </a:rPr>
              <a:t>the people heard this, </a:t>
            </a:r>
            <a:r>
              <a:rPr lang="en-US" b="1" dirty="0">
                <a:solidFill>
                  <a:srgbClr val="FFFF00"/>
                </a:solidFill>
                <a:latin typeface="+mj-lt"/>
              </a:rPr>
              <a:t>they were cut to the heart</a:t>
            </a:r>
            <a:r>
              <a:rPr lang="en-US" b="1" dirty="0">
                <a:latin typeface="+mj-lt"/>
              </a:rPr>
              <a:t> and said to Peter and the other apostles, “Brothers, what shall we do</a:t>
            </a:r>
            <a:r>
              <a:rPr lang="en-US" b="1" dirty="0" smtClean="0">
                <a:latin typeface="+mj-lt"/>
              </a:rPr>
              <a:t>?”</a:t>
            </a:r>
            <a:endParaRPr lang="en-US" b="1" dirty="0">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4090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Timothy 2:24-25 </a:t>
            </a:r>
            <a:r>
              <a:rPr lang="en-US" sz="2000" dirty="0" smtClean="0"/>
              <a:t>(NIV)</a:t>
            </a:r>
            <a:endParaRPr lang="en-US" sz="2000" dirty="0"/>
          </a:p>
        </p:txBody>
      </p:sp>
      <p:sp>
        <p:nvSpPr>
          <p:cNvPr id="3" name="Content Placeholder 2"/>
          <p:cNvSpPr>
            <a:spLocks noGrp="1"/>
          </p:cNvSpPr>
          <p:nvPr>
            <p:ph idx="1"/>
          </p:nvPr>
        </p:nvSpPr>
        <p:spPr>
          <a:xfrm>
            <a:off x="76200" y="1295400"/>
            <a:ext cx="8839200" cy="5257800"/>
          </a:xfrm>
        </p:spPr>
        <p:txBody>
          <a:bodyPr>
            <a:normAutofit/>
          </a:bodyPr>
          <a:lstStyle/>
          <a:p>
            <a:pPr marL="137160" indent="0">
              <a:buNone/>
            </a:pPr>
            <a:r>
              <a:rPr lang="en-US" b="1" baseline="30000" dirty="0">
                <a:effectLst>
                  <a:outerShdw blurRad="38100" dist="38100" dir="2700000" algn="tl">
                    <a:srgbClr val="000000">
                      <a:alpha val="43137"/>
                    </a:srgbClr>
                  </a:outerShdw>
                </a:effectLst>
                <a:latin typeface="+mj-lt"/>
              </a:rPr>
              <a:t>24 </a:t>
            </a:r>
            <a:r>
              <a:rPr lang="en-US" b="1" dirty="0">
                <a:effectLst>
                  <a:outerShdw blurRad="38100" dist="38100" dir="2700000" algn="tl">
                    <a:srgbClr val="000000">
                      <a:alpha val="43137"/>
                    </a:srgbClr>
                  </a:outerShdw>
                </a:effectLst>
                <a:latin typeface="+mj-lt"/>
              </a:rPr>
              <a:t>And the Lord’s servant must not quarrel; instead, he must be kind to everyone, able to teach, not resentful. </a:t>
            </a:r>
            <a:r>
              <a:rPr lang="en-US" b="1" baseline="30000" dirty="0">
                <a:effectLst>
                  <a:outerShdw blurRad="38100" dist="38100" dir="2700000" algn="tl">
                    <a:srgbClr val="000000">
                      <a:alpha val="43137"/>
                    </a:srgbClr>
                  </a:outerShdw>
                </a:effectLst>
                <a:latin typeface="+mj-lt"/>
              </a:rPr>
              <a:t>25 </a:t>
            </a:r>
            <a:r>
              <a:rPr lang="en-US" b="1" dirty="0">
                <a:effectLst>
                  <a:outerShdw blurRad="38100" dist="38100" dir="2700000" algn="tl">
                    <a:srgbClr val="000000">
                      <a:alpha val="43137"/>
                    </a:srgbClr>
                  </a:outerShdw>
                </a:effectLst>
                <a:latin typeface="+mj-lt"/>
              </a:rPr>
              <a:t>Those who oppose him he must gently instruct, </a:t>
            </a:r>
            <a:r>
              <a:rPr lang="en-US" b="1" dirty="0">
                <a:solidFill>
                  <a:srgbClr val="FFFF00"/>
                </a:solidFill>
                <a:effectLst>
                  <a:outerShdw blurRad="38100" dist="38100" dir="2700000" algn="tl">
                    <a:srgbClr val="000000">
                      <a:alpha val="43137"/>
                    </a:srgbClr>
                  </a:outerShdw>
                </a:effectLst>
                <a:latin typeface="+mj-lt"/>
              </a:rPr>
              <a:t>in the hope that God will grant them repentance leading them to a knowledge of the truth, </a:t>
            </a:r>
            <a:r>
              <a:rPr lang="en-US" b="1" baseline="30000" dirty="0">
                <a:effectLst>
                  <a:outerShdw blurRad="38100" dist="38100" dir="2700000" algn="tl">
                    <a:srgbClr val="000000">
                      <a:alpha val="43137"/>
                    </a:srgbClr>
                  </a:outerShdw>
                </a:effectLst>
                <a:latin typeface="+mj-lt"/>
              </a:rPr>
              <a:t>26 </a:t>
            </a:r>
            <a:r>
              <a:rPr lang="en-US" b="1" dirty="0">
                <a:effectLst>
                  <a:outerShdw blurRad="38100" dist="38100" dir="2700000" algn="tl">
                    <a:srgbClr val="000000">
                      <a:alpha val="43137"/>
                    </a:srgbClr>
                  </a:outerShdw>
                </a:effectLst>
                <a:latin typeface="+mj-lt"/>
              </a:rPr>
              <a:t>and that they will come to their senses and escape from the trap of the devil, who has taken them captive to do his will. </a:t>
            </a:r>
            <a:endParaRPr lang="en-US" b="1" dirty="0">
              <a:effectLst>
                <a:outerShdw blurRad="38100" dist="38100" dir="2700000" algn="tl">
                  <a:srgbClr val="000000">
                    <a:alpha val="43137"/>
                  </a:srgbClr>
                </a:outerShdw>
              </a:effectLst>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16823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James 4:8-10 </a:t>
            </a:r>
            <a:r>
              <a:rPr lang="en-US" sz="2000" dirty="0" smtClean="0"/>
              <a:t>(NIV)</a:t>
            </a:r>
            <a:endParaRPr lang="en-US" sz="2000" dirty="0"/>
          </a:p>
        </p:txBody>
      </p:sp>
      <p:sp>
        <p:nvSpPr>
          <p:cNvPr id="3" name="Content Placeholder 2"/>
          <p:cNvSpPr>
            <a:spLocks noGrp="1"/>
          </p:cNvSpPr>
          <p:nvPr>
            <p:ph idx="1"/>
          </p:nvPr>
        </p:nvSpPr>
        <p:spPr>
          <a:xfrm>
            <a:off x="228600" y="1295400"/>
            <a:ext cx="8763000" cy="5257800"/>
          </a:xfrm>
        </p:spPr>
        <p:txBody>
          <a:bodyPr>
            <a:normAutofit/>
          </a:bodyPr>
          <a:lstStyle/>
          <a:p>
            <a:pPr marL="137160" indent="0">
              <a:buNone/>
            </a:pPr>
            <a:r>
              <a:rPr lang="en-US" b="1" baseline="30000" dirty="0">
                <a:effectLst>
                  <a:outerShdw blurRad="38100" dist="38100" dir="2700000" algn="tl">
                    <a:srgbClr val="000000">
                      <a:alpha val="43137"/>
                    </a:srgbClr>
                  </a:outerShdw>
                </a:effectLst>
                <a:latin typeface="+mj-lt"/>
              </a:rPr>
              <a:t>8 </a:t>
            </a:r>
            <a:r>
              <a:rPr lang="en-US" b="1" dirty="0">
                <a:effectLst>
                  <a:outerShdw blurRad="38100" dist="38100" dir="2700000" algn="tl">
                    <a:srgbClr val="000000">
                      <a:alpha val="43137"/>
                    </a:srgbClr>
                  </a:outerShdw>
                </a:effectLst>
                <a:latin typeface="+mj-lt"/>
              </a:rPr>
              <a:t>Come near to God and he will come near to you. Wash your hands, you sinners, and purify your hearts, you double-minded. </a:t>
            </a:r>
            <a:r>
              <a:rPr lang="en-US" b="1" baseline="30000" dirty="0">
                <a:effectLst>
                  <a:outerShdw blurRad="38100" dist="38100" dir="2700000" algn="tl">
                    <a:srgbClr val="000000">
                      <a:alpha val="43137"/>
                    </a:srgbClr>
                  </a:outerShdw>
                </a:effectLst>
                <a:latin typeface="+mj-lt"/>
              </a:rPr>
              <a:t>9 </a:t>
            </a:r>
            <a:r>
              <a:rPr lang="en-US" b="1" dirty="0">
                <a:effectLst>
                  <a:outerShdw blurRad="38100" dist="38100" dir="2700000" algn="tl">
                    <a:srgbClr val="000000">
                      <a:alpha val="43137"/>
                    </a:srgbClr>
                  </a:outerShdw>
                </a:effectLst>
                <a:latin typeface="+mj-lt"/>
              </a:rPr>
              <a:t>Grieve, mourn and wail. Change your laughter to mourning and your joy to gloom. </a:t>
            </a:r>
            <a:r>
              <a:rPr lang="en-US" b="1" baseline="30000" dirty="0">
                <a:effectLst>
                  <a:outerShdw blurRad="38100" dist="38100" dir="2700000" algn="tl">
                    <a:srgbClr val="000000">
                      <a:alpha val="43137"/>
                    </a:srgbClr>
                  </a:outerShdw>
                </a:effectLst>
                <a:latin typeface="+mj-lt"/>
              </a:rPr>
              <a:t>10 </a:t>
            </a:r>
            <a:r>
              <a:rPr lang="en-US" b="1" dirty="0">
                <a:effectLst>
                  <a:outerShdw blurRad="38100" dist="38100" dir="2700000" algn="tl">
                    <a:srgbClr val="000000">
                      <a:alpha val="43137"/>
                    </a:srgbClr>
                  </a:outerShdw>
                </a:effectLst>
                <a:latin typeface="+mj-lt"/>
              </a:rPr>
              <a:t>Humble yourselves before the Lord, and he will lift you up. </a:t>
            </a:r>
            <a:endParaRPr lang="en-US" b="1" dirty="0">
              <a:effectLst>
                <a:outerShdw blurRad="38100" dist="38100" dir="2700000" algn="tl">
                  <a:srgbClr val="000000">
                    <a:alpha val="43137"/>
                  </a:srgbClr>
                </a:outerShdw>
              </a:effectLst>
              <a:latin typeface="+mj-lt"/>
              <a:cs typeface="Aharoni" pitchFamily="2" charset="-79"/>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74261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138"/>
            <a:ext cx="8229600" cy="1143000"/>
          </a:xfrm>
        </p:spPr>
        <p:txBody>
          <a:bodyPr/>
          <a:lstStyle/>
          <a:p>
            <a:r>
              <a:rPr lang="en-US" dirty="0" smtClean="0"/>
              <a:t>True Repentance</a:t>
            </a:r>
            <a:endParaRPr lang="en-US" dirty="0"/>
          </a:p>
        </p:txBody>
      </p:sp>
      <p:sp>
        <p:nvSpPr>
          <p:cNvPr id="3" name="Content Placeholder 2"/>
          <p:cNvSpPr>
            <a:spLocks noGrp="1"/>
          </p:cNvSpPr>
          <p:nvPr>
            <p:ph idx="1"/>
          </p:nvPr>
        </p:nvSpPr>
        <p:spPr>
          <a:xfrm>
            <a:off x="228600" y="990600"/>
            <a:ext cx="8763000" cy="5562600"/>
          </a:xfrm>
        </p:spPr>
        <p:txBody>
          <a:bodyPr>
            <a:normAutofit/>
          </a:bodyPr>
          <a:lstStyle/>
          <a:p>
            <a:pPr>
              <a:buFont typeface="Courier New" pitchFamily="49" charset="0"/>
              <a:buChar char="o"/>
            </a:pPr>
            <a:r>
              <a:rPr lang="en-US" sz="3600" b="1" dirty="0" smtClean="0">
                <a:solidFill>
                  <a:schemeClr val="tx1">
                    <a:lumMod val="65000"/>
                  </a:schemeClr>
                </a:solidFill>
                <a:effectLst>
                  <a:outerShdw blurRad="50800" dist="50800" dir="5400000" algn="ctr" rotWithShape="0">
                    <a:schemeClr val="bg1"/>
                  </a:outerShdw>
                </a:effectLst>
                <a:latin typeface="+mj-lt"/>
              </a:rPr>
              <a:t>Hearing</a:t>
            </a:r>
            <a:endParaRPr lang="en-US" sz="3600" b="1" dirty="0">
              <a:solidFill>
                <a:schemeClr val="tx1">
                  <a:lumMod val="65000"/>
                </a:schemeClr>
              </a:solidFill>
              <a:effectLst>
                <a:outerShdw blurRad="50800" dist="50800" dir="5400000" algn="ctr" rotWithShape="0">
                  <a:schemeClr val="bg1"/>
                </a:outerShdw>
              </a:effectLst>
              <a:latin typeface="+mj-lt"/>
            </a:endParaRPr>
          </a:p>
          <a:p>
            <a:pPr>
              <a:buFont typeface="Courier New" pitchFamily="49" charset="0"/>
              <a:buChar char="o"/>
            </a:pPr>
            <a:r>
              <a:rPr lang="en-US" sz="3600" b="1" dirty="0" smtClean="0">
                <a:solidFill>
                  <a:schemeClr val="tx1">
                    <a:lumMod val="65000"/>
                  </a:schemeClr>
                </a:solidFill>
                <a:effectLst>
                  <a:outerShdw blurRad="50800" dist="50800" dir="5400000" algn="ctr" rotWithShape="0">
                    <a:schemeClr val="bg1"/>
                  </a:outerShdw>
                </a:effectLst>
                <a:latin typeface="+mj-lt"/>
              </a:rPr>
              <a:t>Conviction</a:t>
            </a:r>
            <a:r>
              <a:rPr lang="en-US" sz="3600" dirty="0">
                <a:solidFill>
                  <a:schemeClr val="tx1">
                    <a:lumMod val="65000"/>
                  </a:schemeClr>
                </a:solidFill>
                <a:effectLst>
                  <a:outerShdw blurRad="50800" dist="50800" dir="5400000" algn="ctr" rotWithShape="0">
                    <a:schemeClr val="bg1"/>
                  </a:outerShdw>
                </a:effectLst>
                <a:latin typeface="+mj-lt"/>
              </a:rPr>
              <a:t>	</a:t>
            </a:r>
          </a:p>
          <a:p>
            <a:pPr>
              <a:buFont typeface="Courier New" pitchFamily="49" charset="0"/>
              <a:buChar char="o"/>
            </a:pPr>
            <a:r>
              <a:rPr lang="en-US" sz="3600" b="1" dirty="0" smtClean="0">
                <a:solidFill>
                  <a:schemeClr val="tx1">
                    <a:lumMod val="85000"/>
                  </a:schemeClr>
                </a:solidFill>
                <a:effectLst>
                  <a:outerShdw blurRad="50800" dist="50800" dir="5400000" algn="ctr" rotWithShape="0">
                    <a:schemeClr val="bg1"/>
                  </a:outerShdw>
                </a:effectLst>
                <a:latin typeface="+mj-lt"/>
              </a:rPr>
              <a:t>Action</a:t>
            </a:r>
            <a:r>
              <a:rPr lang="en-US" sz="3600" dirty="0">
                <a:effectLst>
                  <a:outerShdw blurRad="50800" dist="50800" dir="5400000" algn="ctr" rotWithShape="0">
                    <a:schemeClr val="bg1"/>
                  </a:outerShdw>
                </a:effectLst>
                <a:latin typeface="+mj-lt"/>
              </a:rPr>
              <a:t>	</a:t>
            </a:r>
            <a:endParaRPr lang="en-US" sz="3600" dirty="0" smtClean="0">
              <a:effectLst>
                <a:outerShdw blurRad="50800" dist="50800" dir="5400000" algn="ctr" rotWithShape="0">
                  <a:schemeClr val="bg1"/>
                </a:outerShdw>
              </a:effectLst>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7487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2:37 </a:t>
            </a:r>
            <a:r>
              <a:rPr lang="en-US" sz="2000" dirty="0" smtClean="0"/>
              <a:t>(</a:t>
            </a:r>
            <a:r>
              <a:rPr lang="en-US" sz="2000" dirty="0" smtClean="0"/>
              <a:t>NIV)</a:t>
            </a:r>
            <a:endParaRPr lang="en-US" sz="2000" dirty="0"/>
          </a:p>
        </p:txBody>
      </p:sp>
      <p:sp>
        <p:nvSpPr>
          <p:cNvPr id="3" name="Content Placeholder 2"/>
          <p:cNvSpPr>
            <a:spLocks noGrp="1"/>
          </p:cNvSpPr>
          <p:nvPr>
            <p:ph idx="1"/>
          </p:nvPr>
        </p:nvSpPr>
        <p:spPr>
          <a:xfrm>
            <a:off x="228600" y="1295400"/>
            <a:ext cx="8763000" cy="5257800"/>
          </a:xfrm>
        </p:spPr>
        <p:txBody>
          <a:bodyPr>
            <a:normAutofit/>
          </a:bodyPr>
          <a:lstStyle/>
          <a:p>
            <a:pPr marL="137160" indent="0">
              <a:buNone/>
            </a:pPr>
            <a:r>
              <a:rPr lang="en-US" b="1" dirty="0" smtClean="0">
                <a:latin typeface="+mj-lt"/>
              </a:rPr>
              <a:t>When </a:t>
            </a:r>
            <a:r>
              <a:rPr lang="en-US" b="1" dirty="0">
                <a:latin typeface="+mj-lt"/>
              </a:rPr>
              <a:t>the people heard this, they were cut to the heart and said to Peter and the other apostles, </a:t>
            </a:r>
            <a:r>
              <a:rPr lang="en-US" b="1" dirty="0">
                <a:solidFill>
                  <a:srgbClr val="FFFF00"/>
                </a:solidFill>
                <a:latin typeface="+mj-lt"/>
              </a:rPr>
              <a:t>“Brothers, what shall we do</a:t>
            </a:r>
            <a:r>
              <a:rPr lang="en-US" b="1" dirty="0" smtClean="0">
                <a:solidFill>
                  <a:srgbClr val="FFFF00"/>
                </a:solidFill>
                <a:latin typeface="+mj-lt"/>
              </a:rPr>
              <a:t>?”</a:t>
            </a:r>
            <a:endParaRPr lang="en-US" b="1" dirty="0">
              <a:solidFill>
                <a:srgbClr val="FFFF00"/>
              </a:solidFill>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8948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138"/>
            <a:ext cx="8229600" cy="1143000"/>
          </a:xfrm>
        </p:spPr>
        <p:txBody>
          <a:bodyPr/>
          <a:lstStyle/>
          <a:p>
            <a:r>
              <a:rPr lang="en-US" dirty="0" smtClean="0"/>
              <a:t>“What Shall We Do?”</a:t>
            </a:r>
            <a:endParaRPr lang="en-US" dirty="0"/>
          </a:p>
        </p:txBody>
      </p:sp>
      <p:sp>
        <p:nvSpPr>
          <p:cNvPr id="3" name="Content Placeholder 2"/>
          <p:cNvSpPr>
            <a:spLocks noGrp="1"/>
          </p:cNvSpPr>
          <p:nvPr>
            <p:ph idx="1"/>
          </p:nvPr>
        </p:nvSpPr>
        <p:spPr>
          <a:xfrm>
            <a:off x="228600" y="1143000"/>
            <a:ext cx="8763000" cy="5410200"/>
          </a:xfrm>
        </p:spPr>
        <p:txBody>
          <a:bodyPr>
            <a:normAutofit/>
          </a:bodyPr>
          <a:lstStyle/>
          <a:p>
            <a:pPr>
              <a:buFont typeface="Courier New" pitchFamily="49" charset="0"/>
              <a:buChar char="o"/>
            </a:pPr>
            <a:r>
              <a:rPr lang="en-US" sz="3600" b="1" dirty="0" smtClean="0">
                <a:effectLst>
                  <a:outerShdw blurRad="50800" dist="50800" dir="5400000" algn="ctr" rotWithShape="0">
                    <a:schemeClr val="bg1"/>
                  </a:outerShdw>
                </a:effectLst>
                <a:latin typeface="+mj-lt"/>
              </a:rPr>
              <a:t>Admission of Guilt</a:t>
            </a:r>
          </a:p>
          <a:p>
            <a:pPr>
              <a:buFont typeface="Courier New" pitchFamily="49" charset="0"/>
              <a:buChar char="o"/>
            </a:pPr>
            <a:r>
              <a:rPr lang="en-US" sz="3600" b="1" dirty="0" smtClean="0">
                <a:effectLst>
                  <a:outerShdw blurRad="50800" dist="50800" dir="5400000" algn="ctr" rotWithShape="0">
                    <a:schemeClr val="bg1"/>
                  </a:outerShdw>
                </a:effectLst>
                <a:latin typeface="+mj-lt"/>
              </a:rPr>
              <a:t>Humility</a:t>
            </a:r>
          </a:p>
          <a:p>
            <a:pPr>
              <a:buFont typeface="Courier New" pitchFamily="49" charset="0"/>
              <a:buChar char="o"/>
            </a:pPr>
            <a:r>
              <a:rPr lang="en-US" sz="3600" b="1" dirty="0" smtClean="0">
                <a:effectLst>
                  <a:outerShdw blurRad="50800" dist="50800" dir="5400000" algn="ctr" rotWithShape="0">
                    <a:schemeClr val="bg1"/>
                  </a:outerShdw>
                </a:effectLst>
                <a:latin typeface="+mj-lt"/>
              </a:rPr>
              <a:t>Willingness to Change</a:t>
            </a:r>
            <a:r>
              <a:rPr lang="en-US" sz="3600" dirty="0">
                <a:effectLst>
                  <a:outerShdw blurRad="50800" dist="50800" dir="5400000" algn="ctr" rotWithShape="0">
                    <a:schemeClr val="bg1"/>
                  </a:outerShdw>
                </a:effectLst>
                <a:latin typeface="+mj-lt"/>
              </a:rPr>
              <a:t>	</a:t>
            </a:r>
            <a:endParaRPr lang="en-US" sz="3600" dirty="0" smtClean="0">
              <a:effectLst>
                <a:outerShdw blurRad="50800" dist="50800" dir="5400000" algn="ctr" rotWithShape="0">
                  <a:schemeClr val="bg1"/>
                </a:outerShdw>
              </a:effectLst>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9446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4"/>
          <p:cNvSpPr>
            <a:spLocks noGrp="1"/>
          </p:cNvSpPr>
          <p:nvPr>
            <p:ph idx="1"/>
          </p:nvPr>
        </p:nvSpPr>
        <p:spPr>
          <a:xfrm>
            <a:off x="1295400" y="2514600"/>
            <a:ext cx="6629400" cy="1752600"/>
          </a:xfrm>
        </p:spPr>
        <p:txBody>
          <a:bodyPr>
            <a:noAutofit/>
          </a:bodyPr>
          <a:lstStyle/>
          <a:p>
            <a:pPr marL="0" indent="0" algn="ctr">
              <a:buNone/>
            </a:pPr>
            <a:r>
              <a:rPr lang="en-US" sz="6600"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Acts </a:t>
            </a:r>
            <a:r>
              <a:rPr lang="en-US" sz="6600"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2:38-41 </a:t>
            </a:r>
            <a:r>
              <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(NIV</a:t>
            </a:r>
            <a:r>
              <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a:t>
            </a:r>
          </a:p>
          <a:p>
            <a:pPr marL="0" indent="0" algn="ctr">
              <a:buNone/>
            </a:pPr>
            <a:r>
              <a:rPr lang="en-US" b="1" dirty="0" smtClean="0">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Peter’s Response</a:t>
            </a:r>
            <a:r>
              <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 </a:t>
            </a:r>
            <a:endPar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endParaRPr>
          </a:p>
          <a:p>
            <a:pPr marL="0" indent="0" algn="ctr">
              <a:buNone/>
            </a:pPr>
            <a:endParaRPr lang="en-US" sz="3600" b="1" dirty="0">
              <a:solidFill>
                <a:schemeClr val="tx1"/>
              </a:solidFill>
              <a:effectLst>
                <a:glow rad="63500">
                  <a:schemeClr val="accent1">
                    <a:satMod val="175000"/>
                    <a:alpha val="40000"/>
                  </a:schemeClr>
                </a:glow>
              </a:effectLst>
              <a:latin typeface="Calibri" pitchFamily="34" charset="0"/>
            </a:endParaRPr>
          </a:p>
        </p:txBody>
      </p:sp>
    </p:spTree>
    <p:extLst>
      <p:ext uri="{BB962C8B-B14F-4D97-AF65-F5344CB8AC3E}">
        <p14:creationId xmlns:p14="http://schemas.microsoft.com/office/powerpoint/2010/main" val="24361594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Acts 2:38-41 </a:t>
            </a:r>
            <a:r>
              <a:rPr lang="en-US" sz="2000" dirty="0" smtClean="0"/>
              <a:t>(</a:t>
            </a:r>
            <a:r>
              <a:rPr lang="en-US" sz="2000" dirty="0" smtClean="0"/>
              <a:t>NIV)</a:t>
            </a:r>
            <a:br>
              <a:rPr lang="en-US" sz="2000" dirty="0" smtClean="0"/>
            </a:br>
            <a:r>
              <a:rPr lang="en-US" sz="2000" dirty="0" smtClean="0"/>
              <a:t>Peter’s Response</a:t>
            </a:r>
            <a:endParaRPr lang="en-US" sz="2000" dirty="0"/>
          </a:p>
        </p:txBody>
      </p:sp>
      <p:sp>
        <p:nvSpPr>
          <p:cNvPr id="3" name="Content Placeholder 2"/>
          <p:cNvSpPr>
            <a:spLocks noGrp="1"/>
          </p:cNvSpPr>
          <p:nvPr>
            <p:ph idx="1"/>
          </p:nvPr>
        </p:nvSpPr>
        <p:spPr>
          <a:xfrm>
            <a:off x="228600" y="1213336"/>
            <a:ext cx="8763000" cy="5257800"/>
          </a:xfrm>
        </p:spPr>
        <p:txBody>
          <a:bodyPr>
            <a:normAutofit/>
          </a:bodyPr>
          <a:lstStyle/>
          <a:p>
            <a:pPr marL="137160" indent="0">
              <a:buNone/>
            </a:pPr>
            <a:r>
              <a:rPr lang="en-US" b="1" baseline="30000" dirty="0">
                <a:effectLst>
                  <a:outerShdw blurRad="38100" dist="38100" dir="2700000" algn="tl">
                    <a:srgbClr val="000000">
                      <a:alpha val="43137"/>
                    </a:srgbClr>
                  </a:outerShdw>
                </a:effectLst>
                <a:latin typeface="+mj-lt"/>
              </a:rPr>
              <a:t>38 </a:t>
            </a:r>
            <a:r>
              <a:rPr lang="en-US" b="1" dirty="0">
                <a:effectLst>
                  <a:outerShdw blurRad="38100" dist="38100" dir="2700000" algn="tl">
                    <a:srgbClr val="000000">
                      <a:alpha val="43137"/>
                    </a:srgbClr>
                  </a:outerShdw>
                </a:effectLst>
                <a:latin typeface="+mj-lt"/>
              </a:rPr>
              <a:t>Peter replied, “Repent and be baptized, every one of you, in the name of Jesus Christ for the forgiveness of your sins. And you will receive the gift of the Holy Spirit. </a:t>
            </a:r>
            <a:r>
              <a:rPr lang="en-US" b="1" baseline="30000" dirty="0">
                <a:effectLst>
                  <a:outerShdw blurRad="38100" dist="38100" dir="2700000" algn="tl">
                    <a:srgbClr val="000000">
                      <a:alpha val="43137"/>
                    </a:srgbClr>
                  </a:outerShdw>
                </a:effectLst>
                <a:latin typeface="+mj-lt"/>
              </a:rPr>
              <a:t>39 </a:t>
            </a:r>
            <a:r>
              <a:rPr lang="en-US" b="1" dirty="0">
                <a:effectLst>
                  <a:outerShdw blurRad="38100" dist="38100" dir="2700000" algn="tl">
                    <a:srgbClr val="000000">
                      <a:alpha val="43137"/>
                    </a:srgbClr>
                  </a:outerShdw>
                </a:effectLst>
                <a:latin typeface="+mj-lt"/>
              </a:rPr>
              <a:t>The promise is for you and your children and for all who are far off—for all whom the Lord our God will call.”  </a:t>
            </a:r>
            <a:r>
              <a:rPr lang="en-US" b="1" baseline="30000" dirty="0">
                <a:effectLst>
                  <a:outerShdw blurRad="38100" dist="38100" dir="2700000" algn="tl">
                    <a:srgbClr val="000000">
                      <a:alpha val="43137"/>
                    </a:srgbClr>
                  </a:outerShdw>
                </a:effectLst>
                <a:latin typeface="+mj-lt"/>
              </a:rPr>
              <a:t>40 </a:t>
            </a:r>
            <a:r>
              <a:rPr lang="en-US" b="1" dirty="0">
                <a:effectLst>
                  <a:outerShdw blurRad="38100" dist="38100" dir="2700000" algn="tl">
                    <a:srgbClr val="000000">
                      <a:alpha val="43137"/>
                    </a:srgbClr>
                  </a:outerShdw>
                </a:effectLst>
                <a:latin typeface="+mj-lt"/>
              </a:rPr>
              <a:t>With many other words he warned them; and he pleaded with them, “Save yourselves from this corrupt generation.” </a:t>
            </a:r>
            <a:r>
              <a:rPr lang="en-US" b="1" baseline="30000" dirty="0">
                <a:effectLst>
                  <a:outerShdw blurRad="38100" dist="38100" dir="2700000" algn="tl">
                    <a:srgbClr val="000000">
                      <a:alpha val="43137"/>
                    </a:srgbClr>
                  </a:outerShdw>
                </a:effectLst>
                <a:latin typeface="+mj-lt"/>
              </a:rPr>
              <a:t>41 </a:t>
            </a:r>
            <a:r>
              <a:rPr lang="en-US" b="1" dirty="0">
                <a:effectLst>
                  <a:outerShdw blurRad="38100" dist="38100" dir="2700000" algn="tl">
                    <a:srgbClr val="000000">
                      <a:alpha val="43137"/>
                    </a:srgbClr>
                  </a:outerShdw>
                </a:effectLst>
                <a:latin typeface="+mj-lt"/>
              </a:rPr>
              <a:t>Those who accepted his message were baptized, and about three thousand were added to their number that day. </a:t>
            </a:r>
            <a:endParaRPr lang="en-US" b="1" dirty="0">
              <a:effectLst>
                <a:outerShdw blurRad="38100" dist="38100" dir="2700000" algn="tl">
                  <a:srgbClr val="000000">
                    <a:alpha val="43137"/>
                  </a:srgbClr>
                </a:outerShdw>
              </a:effectLst>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81149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610600" cy="6553200"/>
          </a:xfrm>
        </p:spPr>
        <p:txBody>
          <a:bodyPr>
            <a:noAutofit/>
          </a:bodyPr>
          <a:lstStyle/>
          <a:p>
            <a:pPr marL="0" lvl="2" indent="0" algn="ctr">
              <a:buNone/>
            </a:pPr>
            <a:r>
              <a:rPr lang="en-US" sz="3600" i="1" dirty="0" smtClean="0">
                <a:latin typeface="+mj-lt"/>
              </a:rPr>
              <a:t>Repent – </a:t>
            </a:r>
            <a:r>
              <a:rPr lang="en-US" sz="3600" i="1" dirty="0" smtClean="0">
                <a:solidFill>
                  <a:srgbClr val="FFFF00"/>
                </a:solidFill>
                <a:latin typeface="+mj-lt"/>
              </a:rPr>
              <a:t>‘</a:t>
            </a:r>
            <a:r>
              <a:rPr lang="en-US" sz="3600" i="1" dirty="0" err="1" smtClean="0">
                <a:solidFill>
                  <a:srgbClr val="FFFF00"/>
                </a:solidFill>
                <a:latin typeface="+mj-lt"/>
              </a:rPr>
              <a:t>Metanoe</a:t>
            </a:r>
            <a:r>
              <a:rPr lang="en-US" sz="3600" i="1" dirty="0" smtClean="0">
                <a:solidFill>
                  <a:srgbClr val="FFFF00"/>
                </a:solidFill>
                <a:latin typeface="+mj-lt"/>
              </a:rPr>
              <a:t>’</a:t>
            </a:r>
          </a:p>
          <a:p>
            <a:pPr marL="0" lvl="2" indent="0" algn="ctr">
              <a:buNone/>
            </a:pPr>
            <a:r>
              <a:rPr lang="en-US" sz="3200" dirty="0" smtClean="0">
                <a:latin typeface="+mj-lt"/>
              </a:rPr>
              <a:t>“To change one’s mind on something”</a:t>
            </a:r>
            <a:br>
              <a:rPr lang="en-US" sz="3200" dirty="0" smtClean="0">
                <a:latin typeface="+mj-lt"/>
              </a:rPr>
            </a:br>
            <a:endParaRPr lang="en-US" sz="1000" dirty="0">
              <a:latin typeface="+mj-lt"/>
            </a:endParaRPr>
          </a:p>
          <a:p>
            <a:pPr marL="0" lvl="2" indent="0">
              <a:buNone/>
            </a:pPr>
            <a:r>
              <a:rPr lang="en-US" sz="2800" b="1" dirty="0" smtClean="0">
                <a:effectLst>
                  <a:outerShdw blurRad="38100" dist="38100" dir="2700000" algn="tl">
                    <a:srgbClr val="000000">
                      <a:alpha val="43137"/>
                    </a:srgbClr>
                  </a:outerShdw>
                </a:effectLst>
                <a:latin typeface="+mj-lt"/>
              </a:rPr>
              <a:t>Repentance Involves…</a:t>
            </a:r>
          </a:p>
          <a:p>
            <a:pPr marL="457200" lvl="2" indent="-457200">
              <a:buFontTx/>
              <a:buChar char="-"/>
            </a:pPr>
            <a:r>
              <a:rPr lang="en-US" sz="2800" b="1" dirty="0" smtClean="0">
                <a:effectLst>
                  <a:outerShdw blurRad="38100" dist="38100" dir="2700000" algn="tl">
                    <a:srgbClr val="000000">
                      <a:alpha val="43137"/>
                    </a:srgbClr>
                  </a:outerShdw>
                </a:effectLst>
                <a:latin typeface="+mj-lt"/>
              </a:rPr>
              <a:t>Acknowledging your sins with deep regret and remorse </a:t>
            </a:r>
          </a:p>
          <a:p>
            <a:pPr marL="457200" lvl="2" indent="-457200">
              <a:buFontTx/>
              <a:buChar char="-"/>
            </a:pPr>
            <a:r>
              <a:rPr lang="en-US" sz="2800" b="1" dirty="0" smtClean="0">
                <a:effectLst>
                  <a:outerShdw blurRad="38100" dist="38100" dir="2700000" algn="tl">
                    <a:srgbClr val="000000">
                      <a:alpha val="43137"/>
                    </a:srgbClr>
                  </a:outerShdw>
                </a:effectLst>
                <a:latin typeface="+mj-lt"/>
              </a:rPr>
              <a:t>Acknowledging your need </a:t>
            </a:r>
            <a:r>
              <a:rPr lang="en-US" sz="2800" b="1" dirty="0">
                <a:effectLst>
                  <a:outerShdw blurRad="38100" dist="38100" dir="2700000" algn="tl">
                    <a:srgbClr val="000000">
                      <a:alpha val="43137"/>
                    </a:srgbClr>
                  </a:outerShdw>
                </a:effectLst>
                <a:latin typeface="+mj-lt"/>
              </a:rPr>
              <a:t>for </a:t>
            </a:r>
            <a:r>
              <a:rPr lang="en-US" sz="2800" b="1" dirty="0" smtClean="0">
                <a:effectLst>
                  <a:outerShdw blurRad="38100" dist="38100" dir="2700000" algn="tl">
                    <a:srgbClr val="000000">
                      <a:alpha val="43137"/>
                    </a:srgbClr>
                  </a:outerShdw>
                </a:effectLst>
                <a:latin typeface="+mj-lt"/>
              </a:rPr>
              <a:t>forgiveness and Jesus Christ’s sacrifice to pay the penalty for those sins</a:t>
            </a:r>
          </a:p>
          <a:p>
            <a:pPr marL="457200" lvl="2" indent="-457200">
              <a:buFontTx/>
              <a:buChar char="-"/>
            </a:pPr>
            <a:r>
              <a:rPr lang="en-US" sz="2800" b="1" dirty="0" smtClean="0">
                <a:effectLst>
                  <a:outerShdw blurRad="38100" dist="38100" dir="2700000" algn="tl">
                    <a:srgbClr val="000000">
                      <a:alpha val="43137"/>
                    </a:srgbClr>
                  </a:outerShdw>
                </a:effectLst>
                <a:latin typeface="+mj-lt"/>
              </a:rPr>
              <a:t>Asking </a:t>
            </a:r>
            <a:r>
              <a:rPr lang="en-US" sz="2800" b="1" dirty="0">
                <a:effectLst>
                  <a:outerShdw blurRad="38100" dist="38100" dir="2700000" algn="tl">
                    <a:srgbClr val="000000">
                      <a:alpha val="43137"/>
                    </a:srgbClr>
                  </a:outerShdw>
                </a:effectLst>
                <a:latin typeface="+mj-lt"/>
              </a:rPr>
              <a:t>for forgiveness for those </a:t>
            </a:r>
            <a:r>
              <a:rPr lang="en-US" sz="2800" b="1" dirty="0" smtClean="0">
                <a:effectLst>
                  <a:outerShdw blurRad="38100" dist="38100" dir="2700000" algn="tl">
                    <a:srgbClr val="000000">
                      <a:alpha val="43137"/>
                    </a:srgbClr>
                  </a:outerShdw>
                </a:effectLst>
                <a:latin typeface="+mj-lt"/>
              </a:rPr>
              <a:t>sins</a:t>
            </a:r>
          </a:p>
          <a:p>
            <a:pPr marL="457200" lvl="2" indent="-457200">
              <a:buFontTx/>
              <a:buChar char="-"/>
            </a:pPr>
            <a:r>
              <a:rPr lang="en-US" sz="2800" b="1" dirty="0" smtClean="0">
                <a:effectLst>
                  <a:outerShdw blurRad="38100" dist="38100" dir="2700000" algn="tl">
                    <a:srgbClr val="000000">
                      <a:alpha val="43137"/>
                    </a:srgbClr>
                  </a:outerShdw>
                </a:effectLst>
                <a:latin typeface="+mj-lt"/>
              </a:rPr>
              <a:t>Moving forward through the power of the Holy Spirit and daily making </a:t>
            </a:r>
            <a:r>
              <a:rPr lang="en-US" sz="2800" b="1" dirty="0">
                <a:effectLst>
                  <a:outerShdw blurRad="38100" dist="38100" dir="2700000" algn="tl">
                    <a:srgbClr val="000000">
                      <a:alpha val="43137"/>
                    </a:srgbClr>
                  </a:outerShdw>
                </a:effectLst>
                <a:latin typeface="+mj-lt"/>
              </a:rPr>
              <a:t>the conscious decision to not continue in </a:t>
            </a:r>
            <a:r>
              <a:rPr lang="en-US" sz="2800" b="1" dirty="0" smtClean="0">
                <a:effectLst>
                  <a:outerShdw blurRad="38100" dist="38100" dir="2700000" algn="tl">
                    <a:srgbClr val="000000">
                      <a:alpha val="43137"/>
                    </a:srgbClr>
                  </a:outerShdw>
                </a:effectLst>
                <a:latin typeface="+mj-lt"/>
              </a:rPr>
              <a:t>a sinful lifestyle</a:t>
            </a:r>
            <a:endParaRPr lang="en-US" sz="2800" b="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051801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rwilliams\Dropbox\Auditorium\Powerpoints\Service Announcements\Acts Logo for dark backgroun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0"/>
            <a:ext cx="8889707" cy="61722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txBox="1">
            <a:spLocks/>
          </p:cNvSpPr>
          <p:nvPr/>
        </p:nvSpPr>
        <p:spPr>
          <a:xfrm>
            <a:off x="381000" y="4800600"/>
            <a:ext cx="8229600" cy="1143000"/>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en-US" cap="none" dirty="0" smtClean="0"/>
              <a:t>True Repentance</a:t>
            </a:r>
            <a:endParaRPr lang="en-US" cap="none" dirty="0"/>
          </a:p>
        </p:txBody>
      </p:sp>
    </p:spTree>
    <p:extLst>
      <p:ext uri="{BB962C8B-B14F-4D97-AF65-F5344CB8AC3E}">
        <p14:creationId xmlns:p14="http://schemas.microsoft.com/office/powerpoint/2010/main" val="42334751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138"/>
            <a:ext cx="8229600" cy="1143000"/>
          </a:xfrm>
        </p:spPr>
        <p:txBody>
          <a:bodyPr/>
          <a:lstStyle/>
          <a:p>
            <a:r>
              <a:rPr lang="en-US" dirty="0" smtClean="0"/>
              <a:t>True Repentance</a:t>
            </a:r>
            <a:endParaRPr lang="en-US" dirty="0"/>
          </a:p>
        </p:txBody>
      </p:sp>
      <p:sp>
        <p:nvSpPr>
          <p:cNvPr id="3" name="Content Placeholder 2"/>
          <p:cNvSpPr>
            <a:spLocks noGrp="1"/>
          </p:cNvSpPr>
          <p:nvPr>
            <p:ph idx="1"/>
          </p:nvPr>
        </p:nvSpPr>
        <p:spPr>
          <a:xfrm>
            <a:off x="228600" y="990600"/>
            <a:ext cx="8763000" cy="5562600"/>
          </a:xfrm>
        </p:spPr>
        <p:txBody>
          <a:bodyPr>
            <a:normAutofit/>
          </a:bodyPr>
          <a:lstStyle/>
          <a:p>
            <a:pPr>
              <a:buFont typeface="Courier New" pitchFamily="49" charset="0"/>
              <a:buChar char="o"/>
            </a:pPr>
            <a:r>
              <a:rPr lang="en-US" sz="3600" b="1" dirty="0" smtClean="0">
                <a:solidFill>
                  <a:schemeClr val="tx1">
                    <a:lumMod val="65000"/>
                  </a:schemeClr>
                </a:solidFill>
                <a:effectLst>
                  <a:outerShdw blurRad="50800" dist="50800" dir="5400000" algn="ctr" rotWithShape="0">
                    <a:schemeClr val="bg1"/>
                  </a:outerShdw>
                </a:effectLst>
                <a:latin typeface="+mj-lt"/>
              </a:rPr>
              <a:t>Hearing</a:t>
            </a:r>
          </a:p>
          <a:p>
            <a:pPr>
              <a:buFont typeface="Courier New" pitchFamily="49" charset="0"/>
              <a:buChar char="o"/>
            </a:pPr>
            <a:r>
              <a:rPr lang="en-US" sz="3600" b="1" dirty="0" smtClean="0">
                <a:solidFill>
                  <a:schemeClr val="tx1">
                    <a:lumMod val="65000"/>
                  </a:schemeClr>
                </a:solidFill>
                <a:effectLst>
                  <a:outerShdw blurRad="50800" dist="50800" dir="5400000" algn="ctr" rotWithShape="0">
                    <a:schemeClr val="bg1"/>
                  </a:outerShdw>
                </a:effectLst>
                <a:latin typeface="+mj-lt"/>
              </a:rPr>
              <a:t>Conviction</a:t>
            </a:r>
          </a:p>
          <a:p>
            <a:pPr>
              <a:buFont typeface="Courier New" pitchFamily="49" charset="0"/>
              <a:buChar char="o"/>
            </a:pPr>
            <a:r>
              <a:rPr lang="en-US" sz="3600" b="1" dirty="0" smtClean="0">
                <a:solidFill>
                  <a:schemeClr val="tx1">
                    <a:lumMod val="65000"/>
                  </a:schemeClr>
                </a:solidFill>
                <a:effectLst>
                  <a:outerShdw blurRad="50800" dist="50800" dir="5400000" algn="ctr" rotWithShape="0">
                    <a:schemeClr val="bg1"/>
                  </a:outerShdw>
                </a:effectLst>
                <a:latin typeface="+mj-lt"/>
              </a:rPr>
              <a:t>Action</a:t>
            </a:r>
            <a:endParaRPr lang="en-US" sz="3600" b="1" dirty="0" smtClean="0">
              <a:solidFill>
                <a:schemeClr val="tx1">
                  <a:lumMod val="65000"/>
                </a:schemeClr>
              </a:solidFill>
              <a:effectLst>
                <a:outerShdw blurRad="50800" dist="50800" dir="5400000" algn="ctr" rotWithShape="0">
                  <a:schemeClr val="bg1"/>
                </a:outerShdw>
              </a:effectLst>
              <a:latin typeface="+mj-lt"/>
            </a:endParaRPr>
          </a:p>
          <a:p>
            <a:pPr>
              <a:buFont typeface="Courier New" pitchFamily="49" charset="0"/>
              <a:buChar char="o"/>
            </a:pPr>
            <a:r>
              <a:rPr lang="en-US" sz="3600" b="1" dirty="0" smtClean="0">
                <a:solidFill>
                  <a:schemeClr val="tx1">
                    <a:lumMod val="85000"/>
                  </a:schemeClr>
                </a:solidFill>
                <a:effectLst>
                  <a:outerShdw blurRad="50800" dist="50800" dir="5400000" algn="ctr" rotWithShape="0">
                    <a:schemeClr val="bg1"/>
                  </a:outerShdw>
                </a:effectLst>
                <a:latin typeface="+mj-lt"/>
              </a:rPr>
              <a:t>Evidence</a:t>
            </a:r>
            <a:endParaRPr lang="en-US" sz="3600" b="1" dirty="0" smtClean="0">
              <a:effectLst>
                <a:outerShdw blurRad="50800" dist="50800" dir="5400000" algn="ctr" rotWithShape="0">
                  <a:schemeClr val="bg1"/>
                </a:outerShdw>
              </a:effectLst>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42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2:42 </a:t>
            </a:r>
            <a:r>
              <a:rPr lang="en-US" sz="2000" dirty="0" smtClean="0"/>
              <a:t>(</a:t>
            </a:r>
            <a:r>
              <a:rPr lang="en-US" sz="2000" dirty="0" smtClean="0"/>
              <a:t>NIV)</a:t>
            </a:r>
            <a:endParaRPr lang="en-US" sz="2000" dirty="0"/>
          </a:p>
        </p:txBody>
      </p:sp>
      <p:sp>
        <p:nvSpPr>
          <p:cNvPr id="3" name="Content Placeholder 2"/>
          <p:cNvSpPr>
            <a:spLocks noGrp="1"/>
          </p:cNvSpPr>
          <p:nvPr>
            <p:ph idx="1"/>
          </p:nvPr>
        </p:nvSpPr>
        <p:spPr>
          <a:xfrm>
            <a:off x="228600" y="1295400"/>
            <a:ext cx="8763000" cy="5257800"/>
          </a:xfrm>
        </p:spPr>
        <p:txBody>
          <a:bodyPr>
            <a:normAutofit/>
          </a:bodyPr>
          <a:lstStyle/>
          <a:p>
            <a:pPr marL="137160" indent="0">
              <a:buNone/>
            </a:pPr>
            <a:r>
              <a:rPr lang="en-US" b="1" dirty="0" smtClean="0">
                <a:effectLst>
                  <a:outerShdw blurRad="38100" dist="38100" dir="2700000" algn="tl">
                    <a:srgbClr val="000000">
                      <a:alpha val="43137"/>
                    </a:srgbClr>
                  </a:outerShdw>
                </a:effectLst>
                <a:latin typeface="+mj-lt"/>
              </a:rPr>
              <a:t>They </a:t>
            </a:r>
            <a:r>
              <a:rPr lang="en-US" b="1" dirty="0">
                <a:effectLst>
                  <a:outerShdw blurRad="38100" dist="38100" dir="2700000" algn="tl">
                    <a:srgbClr val="000000">
                      <a:alpha val="43137"/>
                    </a:srgbClr>
                  </a:outerShdw>
                </a:effectLst>
                <a:latin typeface="+mj-lt"/>
              </a:rPr>
              <a:t>devoted themselves to the apostles’ teaching and to the fellowship, to the breaking of bread and to prayer. </a:t>
            </a: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86146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229600" cy="2667000"/>
          </a:xfrm>
        </p:spPr>
        <p:txBody>
          <a:bodyPr>
            <a:noAutofit/>
          </a:bodyPr>
          <a:lstStyle/>
          <a:p>
            <a:pPr marL="0" lvl="2" indent="0" algn="ctr">
              <a:buNone/>
            </a:pPr>
            <a:r>
              <a:rPr lang="en-US" sz="3600" i="1" dirty="0" smtClean="0">
                <a:latin typeface="+mj-lt"/>
              </a:rPr>
              <a:t>“To do so no more is the truest repentance.”</a:t>
            </a:r>
          </a:p>
          <a:p>
            <a:pPr marL="0" lvl="2" indent="0" algn="ctr">
              <a:buNone/>
            </a:pPr>
            <a:endParaRPr lang="en-US" sz="2400" dirty="0" smtClean="0">
              <a:latin typeface="+mj-lt"/>
            </a:endParaRPr>
          </a:p>
          <a:p>
            <a:pPr marL="0" lvl="2" indent="0" algn="ctr">
              <a:buNone/>
            </a:pPr>
            <a:r>
              <a:rPr lang="en-US" sz="3200" dirty="0" smtClean="0">
                <a:latin typeface="+mj-lt"/>
              </a:rPr>
              <a:t>Martin Luther</a:t>
            </a:r>
            <a:endParaRPr lang="en-US" sz="3200" dirty="0">
              <a:latin typeface="+mj-lt"/>
            </a:endParaRPr>
          </a:p>
        </p:txBody>
      </p:sp>
    </p:spTree>
    <p:extLst>
      <p:ext uri="{BB962C8B-B14F-4D97-AF65-F5344CB8AC3E}">
        <p14:creationId xmlns:p14="http://schemas.microsoft.com/office/powerpoint/2010/main" val="14196332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Corinthians 7:10-11 </a:t>
            </a:r>
            <a:r>
              <a:rPr lang="en-US" sz="2000" dirty="0" smtClean="0"/>
              <a:t>(NLT)</a:t>
            </a:r>
            <a:endParaRPr lang="en-US" sz="2000" dirty="0"/>
          </a:p>
        </p:txBody>
      </p:sp>
      <p:sp>
        <p:nvSpPr>
          <p:cNvPr id="3" name="Content Placeholder 2"/>
          <p:cNvSpPr>
            <a:spLocks noGrp="1"/>
          </p:cNvSpPr>
          <p:nvPr>
            <p:ph idx="1"/>
          </p:nvPr>
        </p:nvSpPr>
        <p:spPr>
          <a:xfrm>
            <a:off x="228600" y="1295400"/>
            <a:ext cx="8763000" cy="5257800"/>
          </a:xfrm>
        </p:spPr>
        <p:txBody>
          <a:bodyPr>
            <a:normAutofit/>
          </a:bodyPr>
          <a:lstStyle/>
          <a:p>
            <a:pPr marL="137160" indent="0">
              <a:buNone/>
            </a:pPr>
            <a:r>
              <a:rPr lang="en-US" b="1" baseline="30000" dirty="0">
                <a:latin typeface="+mj-lt"/>
              </a:rPr>
              <a:t>10 </a:t>
            </a:r>
            <a:r>
              <a:rPr lang="en-US" b="1" dirty="0">
                <a:latin typeface="+mj-lt"/>
              </a:rPr>
              <a:t>For the kind of sorrow God wants us to experience </a:t>
            </a:r>
            <a:r>
              <a:rPr lang="en-US" b="1" dirty="0">
                <a:solidFill>
                  <a:srgbClr val="FFFF00"/>
                </a:solidFill>
                <a:latin typeface="+mj-lt"/>
              </a:rPr>
              <a:t>leads us away from sin and results in salvation</a:t>
            </a:r>
            <a:r>
              <a:rPr lang="en-US" b="1" dirty="0">
                <a:latin typeface="+mj-lt"/>
              </a:rPr>
              <a:t>. There’s no regret for that kind of sorrow. </a:t>
            </a:r>
            <a:r>
              <a:rPr lang="en-US" b="1" dirty="0">
                <a:solidFill>
                  <a:srgbClr val="FFFF00"/>
                </a:solidFill>
                <a:latin typeface="+mj-lt"/>
              </a:rPr>
              <a:t>But worldly sorrow, which lacks repentance</a:t>
            </a:r>
            <a:r>
              <a:rPr lang="en-US" b="1" dirty="0">
                <a:latin typeface="+mj-lt"/>
              </a:rPr>
              <a:t>, results in spiritual </a:t>
            </a:r>
            <a:r>
              <a:rPr lang="en-US" b="1" dirty="0" smtClean="0">
                <a:latin typeface="+mj-lt"/>
              </a:rPr>
              <a:t>death. </a:t>
            </a:r>
            <a:r>
              <a:rPr lang="en-US" b="1" baseline="30000" dirty="0" smtClean="0">
                <a:latin typeface="+mj-lt"/>
              </a:rPr>
              <a:t>11</a:t>
            </a:r>
            <a:r>
              <a:rPr lang="en-US" b="1" baseline="30000" dirty="0">
                <a:latin typeface="+mj-lt"/>
              </a:rPr>
              <a:t> </a:t>
            </a:r>
            <a:r>
              <a:rPr lang="en-US" b="1" dirty="0">
                <a:latin typeface="+mj-lt"/>
              </a:rPr>
              <a:t>Just see what this godly sorrow produced in you! Such earnestness, such concern to clear yourselves, such indignation, such alarm, such longing to see me, such zeal, and such a readiness to punish wrong. </a:t>
            </a: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35758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26:19-20 </a:t>
            </a:r>
            <a:r>
              <a:rPr lang="en-US" sz="2000" dirty="0" smtClean="0"/>
              <a:t>(NIV)</a:t>
            </a:r>
            <a:endParaRPr lang="en-US" sz="2000" dirty="0"/>
          </a:p>
        </p:txBody>
      </p:sp>
      <p:sp>
        <p:nvSpPr>
          <p:cNvPr id="3" name="Content Placeholder 2"/>
          <p:cNvSpPr>
            <a:spLocks noGrp="1"/>
          </p:cNvSpPr>
          <p:nvPr>
            <p:ph idx="1"/>
          </p:nvPr>
        </p:nvSpPr>
        <p:spPr>
          <a:xfrm>
            <a:off x="228600" y="1295400"/>
            <a:ext cx="8534400" cy="5257800"/>
          </a:xfrm>
        </p:spPr>
        <p:txBody>
          <a:bodyPr>
            <a:normAutofit/>
          </a:bodyPr>
          <a:lstStyle/>
          <a:p>
            <a:pPr marL="137160" indent="0">
              <a:buNone/>
            </a:pPr>
            <a:r>
              <a:rPr lang="en-US" b="1" baseline="30000" dirty="0">
                <a:effectLst>
                  <a:outerShdw blurRad="38100" dist="38100" dir="2700000" algn="tl">
                    <a:srgbClr val="000000">
                      <a:alpha val="43137"/>
                    </a:srgbClr>
                  </a:outerShdw>
                </a:effectLst>
                <a:latin typeface="+mj-lt"/>
              </a:rPr>
              <a:t>19 </a:t>
            </a:r>
            <a:r>
              <a:rPr lang="en-US" b="1" dirty="0">
                <a:effectLst>
                  <a:outerShdw blurRad="38100" dist="38100" dir="2700000" algn="tl">
                    <a:srgbClr val="000000">
                      <a:alpha val="43137"/>
                    </a:srgbClr>
                  </a:outerShdw>
                </a:effectLst>
                <a:latin typeface="+mj-lt"/>
              </a:rPr>
              <a:t>“So then, King Agrippa, I was not disobedient to the vision from heaven. </a:t>
            </a:r>
            <a:r>
              <a:rPr lang="en-US" b="1" baseline="30000" dirty="0">
                <a:effectLst>
                  <a:outerShdw blurRad="38100" dist="38100" dir="2700000" algn="tl">
                    <a:srgbClr val="000000">
                      <a:alpha val="43137"/>
                    </a:srgbClr>
                  </a:outerShdw>
                </a:effectLst>
                <a:latin typeface="+mj-lt"/>
              </a:rPr>
              <a:t>20 </a:t>
            </a:r>
            <a:r>
              <a:rPr lang="en-US" b="1" dirty="0">
                <a:effectLst>
                  <a:outerShdw blurRad="38100" dist="38100" dir="2700000" algn="tl">
                    <a:srgbClr val="000000">
                      <a:alpha val="43137"/>
                    </a:srgbClr>
                  </a:outerShdw>
                </a:effectLst>
                <a:latin typeface="+mj-lt"/>
              </a:rPr>
              <a:t>First to those in Damascus, then to those in Jerusalem and in all Judea, and to the Gentiles also, I preached that they should repent and turn to God </a:t>
            </a:r>
            <a:r>
              <a:rPr lang="en-US" b="1" dirty="0">
                <a:solidFill>
                  <a:srgbClr val="FFFF00"/>
                </a:solidFill>
                <a:effectLst>
                  <a:outerShdw blurRad="38100" dist="38100" dir="2700000" algn="tl">
                    <a:srgbClr val="000000">
                      <a:alpha val="43137"/>
                    </a:srgbClr>
                  </a:outerShdw>
                </a:effectLst>
                <a:latin typeface="+mj-lt"/>
              </a:rPr>
              <a:t>and prove their repentance by their deeds. </a:t>
            </a: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09747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138"/>
            <a:ext cx="8229600" cy="1143000"/>
          </a:xfrm>
        </p:spPr>
        <p:txBody>
          <a:bodyPr/>
          <a:lstStyle/>
          <a:p>
            <a:r>
              <a:rPr lang="en-US" dirty="0" smtClean="0"/>
              <a:t>True Repentance</a:t>
            </a:r>
            <a:endParaRPr lang="en-US" dirty="0"/>
          </a:p>
        </p:txBody>
      </p:sp>
      <p:sp>
        <p:nvSpPr>
          <p:cNvPr id="3" name="Content Placeholder 2"/>
          <p:cNvSpPr>
            <a:spLocks noGrp="1"/>
          </p:cNvSpPr>
          <p:nvPr>
            <p:ph idx="1"/>
          </p:nvPr>
        </p:nvSpPr>
        <p:spPr>
          <a:xfrm>
            <a:off x="228600" y="990600"/>
            <a:ext cx="8763000" cy="5562600"/>
          </a:xfrm>
        </p:spPr>
        <p:txBody>
          <a:bodyPr>
            <a:normAutofit/>
          </a:bodyPr>
          <a:lstStyle/>
          <a:p>
            <a:pPr>
              <a:buFont typeface="Courier New" pitchFamily="49" charset="0"/>
              <a:buChar char="o"/>
            </a:pPr>
            <a:r>
              <a:rPr lang="en-US" sz="3600" b="1" dirty="0" smtClean="0">
                <a:effectLst>
                  <a:outerShdw blurRad="50800" dist="50800" dir="5400000" algn="ctr" rotWithShape="0">
                    <a:schemeClr val="bg1"/>
                  </a:outerShdw>
                </a:effectLst>
                <a:latin typeface="+mj-lt"/>
              </a:rPr>
              <a:t>Hearing</a:t>
            </a:r>
          </a:p>
          <a:p>
            <a:pPr>
              <a:buFont typeface="Courier New" pitchFamily="49" charset="0"/>
              <a:buChar char="o"/>
            </a:pPr>
            <a:r>
              <a:rPr lang="en-US" sz="3600" b="1" dirty="0" smtClean="0">
                <a:effectLst>
                  <a:outerShdw blurRad="50800" dist="50800" dir="5400000" algn="ctr" rotWithShape="0">
                    <a:schemeClr val="bg1"/>
                  </a:outerShdw>
                </a:effectLst>
                <a:latin typeface="+mj-lt"/>
              </a:rPr>
              <a:t>Conviction</a:t>
            </a:r>
          </a:p>
          <a:p>
            <a:pPr>
              <a:buFont typeface="Courier New" pitchFamily="49" charset="0"/>
              <a:buChar char="o"/>
            </a:pPr>
            <a:r>
              <a:rPr lang="en-US" sz="3600" b="1" dirty="0" smtClean="0">
                <a:effectLst>
                  <a:outerShdw blurRad="50800" dist="50800" dir="5400000" algn="ctr" rotWithShape="0">
                    <a:schemeClr val="bg1"/>
                  </a:outerShdw>
                </a:effectLst>
                <a:latin typeface="+mj-lt"/>
              </a:rPr>
              <a:t>Action</a:t>
            </a:r>
            <a:endParaRPr lang="en-US" sz="3600" b="1" dirty="0" smtClean="0">
              <a:effectLst>
                <a:outerShdw blurRad="50800" dist="50800" dir="5400000" algn="ctr" rotWithShape="0">
                  <a:schemeClr val="bg1"/>
                </a:outerShdw>
              </a:effectLst>
              <a:latin typeface="+mj-lt"/>
            </a:endParaRPr>
          </a:p>
          <a:p>
            <a:pPr>
              <a:buFont typeface="Courier New" pitchFamily="49" charset="0"/>
              <a:buChar char="o"/>
            </a:pPr>
            <a:r>
              <a:rPr lang="en-US" sz="3600" b="1" dirty="0" smtClean="0">
                <a:effectLst>
                  <a:outerShdw blurRad="50800" dist="50800" dir="5400000" algn="ctr" rotWithShape="0">
                    <a:schemeClr val="bg1"/>
                  </a:outerShdw>
                </a:effectLst>
                <a:latin typeface="+mj-lt"/>
              </a:rPr>
              <a:t>Evidence</a:t>
            </a:r>
            <a:endParaRPr lang="en-US" sz="3600" b="1" dirty="0" smtClean="0">
              <a:effectLst>
                <a:outerShdw blurRad="50800" dist="50800" dir="5400000" algn="ctr" rotWithShape="0">
                  <a:schemeClr val="bg1"/>
                </a:outerShdw>
              </a:effectLst>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31784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John 1:8-9</a:t>
            </a:r>
            <a:r>
              <a:rPr lang="en-US" sz="2000" dirty="0" smtClean="0"/>
              <a:t>(NIV</a:t>
            </a:r>
            <a:r>
              <a:rPr lang="en-US" sz="2000" dirty="0" smtClean="0"/>
              <a:t>)</a:t>
            </a:r>
            <a:endParaRPr lang="en-US" sz="2000" dirty="0"/>
          </a:p>
        </p:txBody>
      </p:sp>
      <p:sp>
        <p:nvSpPr>
          <p:cNvPr id="3" name="Content Placeholder 2"/>
          <p:cNvSpPr>
            <a:spLocks noGrp="1"/>
          </p:cNvSpPr>
          <p:nvPr>
            <p:ph idx="1"/>
          </p:nvPr>
        </p:nvSpPr>
        <p:spPr>
          <a:xfrm>
            <a:off x="228600" y="1295400"/>
            <a:ext cx="8534400" cy="5257800"/>
          </a:xfrm>
        </p:spPr>
        <p:txBody>
          <a:bodyPr>
            <a:normAutofit/>
          </a:bodyPr>
          <a:lstStyle/>
          <a:p>
            <a:pPr marL="137160" lvl="0" indent="0">
              <a:buNone/>
            </a:pPr>
            <a:r>
              <a:rPr lang="en-US" b="1" baseline="30000" dirty="0">
                <a:effectLst>
                  <a:outerShdw blurRad="38100" dist="38100" dir="2700000" algn="tl">
                    <a:srgbClr val="000000">
                      <a:alpha val="43137"/>
                    </a:srgbClr>
                  </a:outerShdw>
                </a:effectLst>
                <a:latin typeface="+mj-lt"/>
              </a:rPr>
              <a:t>8 </a:t>
            </a:r>
            <a:r>
              <a:rPr lang="en-US" b="1" dirty="0">
                <a:effectLst>
                  <a:outerShdw blurRad="38100" dist="38100" dir="2700000" algn="tl">
                    <a:srgbClr val="000000">
                      <a:alpha val="43137"/>
                    </a:srgbClr>
                  </a:outerShdw>
                </a:effectLst>
                <a:latin typeface="+mj-lt"/>
              </a:rPr>
              <a:t>If we claim to be without sin, we deceive ourselves and the truth is not in us. </a:t>
            </a:r>
            <a:r>
              <a:rPr lang="en-US" b="1" baseline="30000" dirty="0">
                <a:effectLst>
                  <a:outerShdw blurRad="38100" dist="38100" dir="2700000" algn="tl">
                    <a:srgbClr val="000000">
                      <a:alpha val="43137"/>
                    </a:srgbClr>
                  </a:outerShdw>
                </a:effectLst>
                <a:latin typeface="+mj-lt"/>
              </a:rPr>
              <a:t>9 </a:t>
            </a:r>
            <a:r>
              <a:rPr lang="en-US" b="1" dirty="0">
                <a:effectLst>
                  <a:outerShdw blurRad="38100" dist="38100" dir="2700000" algn="tl">
                    <a:srgbClr val="000000">
                      <a:alpha val="43137"/>
                    </a:srgbClr>
                  </a:outerShdw>
                </a:effectLst>
                <a:latin typeface="+mj-lt"/>
              </a:rPr>
              <a:t>If we confess our sins, he is faithful and just and will forgive us our sins and purify us from all unrighteousness.</a:t>
            </a: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30479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667000"/>
            <a:ext cx="8229600" cy="1143000"/>
          </a:xfrm>
        </p:spPr>
        <p:txBody>
          <a:bodyPr/>
          <a:lstStyle/>
          <a:p>
            <a:r>
              <a:rPr lang="en-US" dirty="0" smtClean="0"/>
              <a:t>Psalm </a:t>
            </a:r>
            <a:r>
              <a:rPr lang="en-US" dirty="0" smtClean="0"/>
              <a:t>51</a:t>
            </a:r>
            <a:endParaRPr lang="en-US" sz="2000" dirty="0"/>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27398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9448800" cy="7162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7580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4"/>
          <p:cNvSpPr>
            <a:spLocks noGrp="1"/>
          </p:cNvSpPr>
          <p:nvPr>
            <p:ph idx="1"/>
          </p:nvPr>
        </p:nvSpPr>
        <p:spPr>
          <a:xfrm>
            <a:off x="1295400" y="2514600"/>
            <a:ext cx="6629400" cy="1752600"/>
          </a:xfrm>
        </p:spPr>
        <p:txBody>
          <a:bodyPr>
            <a:noAutofit/>
          </a:bodyPr>
          <a:lstStyle/>
          <a:p>
            <a:pPr marL="0" indent="0" algn="ctr">
              <a:buNone/>
            </a:pPr>
            <a:r>
              <a:rPr lang="en-US" sz="6600"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Acts </a:t>
            </a:r>
            <a:r>
              <a:rPr lang="en-US" sz="6600"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2:22-36 </a:t>
            </a:r>
            <a:r>
              <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(NIV</a:t>
            </a:r>
            <a:r>
              <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a:t>
            </a:r>
          </a:p>
          <a:p>
            <a:pPr marL="0" indent="0" algn="ctr">
              <a:buNone/>
            </a:pPr>
            <a:r>
              <a:rPr lang="en-US" b="1" dirty="0" smtClean="0">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Peter’s Sermon</a:t>
            </a:r>
            <a:r>
              <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rPr>
              <a:t> </a:t>
            </a:r>
            <a:endParaRPr lang="en-US" b="1" dirty="0" smtClean="0">
              <a:solidFill>
                <a:schemeClr val="tx1"/>
              </a:solidFill>
              <a:effectLst>
                <a:glow rad="63500">
                  <a:schemeClr val="bg2">
                    <a:lumMod val="90000"/>
                    <a:lumOff val="10000"/>
                  </a:schemeClr>
                </a:glow>
                <a:outerShdw blurRad="38100" dist="63500" dir="2700000" algn="tl">
                  <a:schemeClr val="bg1"/>
                </a:outerShdw>
              </a:effectLst>
              <a:latin typeface="Calibri" pitchFamily="34" charset="0"/>
              <a:cs typeface="Calibri" pitchFamily="34" charset="0"/>
            </a:endParaRPr>
          </a:p>
          <a:p>
            <a:pPr marL="0" indent="0" algn="ctr">
              <a:buNone/>
            </a:pPr>
            <a:endParaRPr lang="en-US" sz="3600" b="1" dirty="0">
              <a:solidFill>
                <a:schemeClr val="tx1"/>
              </a:solidFill>
              <a:effectLst>
                <a:glow rad="63500">
                  <a:schemeClr val="accent1">
                    <a:satMod val="175000"/>
                    <a:alpha val="40000"/>
                  </a:schemeClr>
                </a:glow>
              </a:effectLst>
              <a:latin typeface="Calibri" pitchFamily="34" charset="0"/>
            </a:endParaRPr>
          </a:p>
        </p:txBody>
      </p:sp>
    </p:spTree>
    <p:extLst>
      <p:ext uri="{BB962C8B-B14F-4D97-AF65-F5344CB8AC3E}">
        <p14:creationId xmlns:p14="http://schemas.microsoft.com/office/powerpoint/2010/main" val="24609566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2:37 </a:t>
            </a:r>
            <a:r>
              <a:rPr lang="en-US" sz="2000" dirty="0" smtClean="0"/>
              <a:t>(</a:t>
            </a:r>
            <a:r>
              <a:rPr lang="en-US" sz="2000" dirty="0" smtClean="0"/>
              <a:t>NIV)</a:t>
            </a:r>
            <a:endParaRPr lang="en-US" sz="2000" dirty="0"/>
          </a:p>
        </p:txBody>
      </p:sp>
      <p:sp>
        <p:nvSpPr>
          <p:cNvPr id="3" name="Content Placeholder 2"/>
          <p:cNvSpPr>
            <a:spLocks noGrp="1"/>
          </p:cNvSpPr>
          <p:nvPr>
            <p:ph idx="1"/>
          </p:nvPr>
        </p:nvSpPr>
        <p:spPr>
          <a:xfrm>
            <a:off x="228600" y="1295400"/>
            <a:ext cx="8763000" cy="5257800"/>
          </a:xfrm>
        </p:spPr>
        <p:txBody>
          <a:bodyPr>
            <a:normAutofit/>
          </a:bodyPr>
          <a:lstStyle/>
          <a:p>
            <a:pPr marL="137160" indent="0">
              <a:buNone/>
            </a:pPr>
            <a:r>
              <a:rPr lang="en-US" b="1" dirty="0" smtClean="0">
                <a:latin typeface="+mj-lt"/>
              </a:rPr>
              <a:t>When </a:t>
            </a:r>
            <a:r>
              <a:rPr lang="en-US" b="1" dirty="0">
                <a:latin typeface="+mj-lt"/>
              </a:rPr>
              <a:t>the people heard this, they were cut to the heart and said to Peter and the other apostles, “Brothers, what shall we do</a:t>
            </a:r>
            <a:r>
              <a:rPr lang="en-US" b="1" dirty="0" smtClean="0">
                <a:latin typeface="+mj-lt"/>
              </a:rPr>
              <a:t>?”</a:t>
            </a:r>
            <a:endParaRPr lang="en-US" b="1" dirty="0">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0421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138"/>
            <a:ext cx="8229600" cy="1143000"/>
          </a:xfrm>
        </p:spPr>
        <p:txBody>
          <a:bodyPr/>
          <a:lstStyle/>
          <a:p>
            <a:r>
              <a:rPr lang="en-US" dirty="0" smtClean="0"/>
              <a:t>True Repentance</a:t>
            </a:r>
            <a:endParaRPr lang="en-US" dirty="0"/>
          </a:p>
        </p:txBody>
      </p:sp>
      <p:sp>
        <p:nvSpPr>
          <p:cNvPr id="3" name="Content Placeholder 2"/>
          <p:cNvSpPr>
            <a:spLocks noGrp="1"/>
          </p:cNvSpPr>
          <p:nvPr>
            <p:ph idx="1"/>
          </p:nvPr>
        </p:nvSpPr>
        <p:spPr>
          <a:xfrm>
            <a:off x="228600" y="990600"/>
            <a:ext cx="8763000" cy="5562600"/>
          </a:xfrm>
        </p:spPr>
        <p:txBody>
          <a:bodyPr>
            <a:normAutofit/>
          </a:bodyPr>
          <a:lstStyle/>
          <a:p>
            <a:pPr>
              <a:buFont typeface="Courier New" pitchFamily="49" charset="0"/>
              <a:buChar char="o"/>
            </a:pPr>
            <a:r>
              <a:rPr lang="en-US" sz="3600" b="1" dirty="0" smtClean="0">
                <a:solidFill>
                  <a:schemeClr val="tx1">
                    <a:lumMod val="85000"/>
                  </a:schemeClr>
                </a:solidFill>
                <a:effectLst>
                  <a:outerShdw blurRad="50800" dist="50800" dir="5400000" algn="ctr" rotWithShape="0">
                    <a:schemeClr val="bg1"/>
                  </a:outerShdw>
                </a:effectLst>
                <a:latin typeface="+mj-lt"/>
              </a:rPr>
              <a:t>Hearing</a:t>
            </a:r>
            <a:r>
              <a:rPr lang="en-US" dirty="0">
                <a:effectLst>
                  <a:outerShdw blurRad="50800" dist="50800" dir="5400000" algn="ctr" rotWithShape="0">
                    <a:schemeClr val="bg1"/>
                  </a:outerShdw>
                </a:effectLst>
                <a:latin typeface="+mj-lt"/>
              </a:rPr>
              <a:t>	</a:t>
            </a:r>
            <a:endParaRPr lang="en-US" dirty="0" smtClean="0">
              <a:effectLst>
                <a:outerShdw blurRad="50800" dist="50800" dir="5400000" algn="ctr" rotWithShape="0">
                  <a:schemeClr val="bg1"/>
                </a:outerShdw>
              </a:effectLst>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1303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Acts 2:37 </a:t>
            </a:r>
            <a:r>
              <a:rPr lang="en-US" sz="2000" dirty="0" smtClean="0"/>
              <a:t>(</a:t>
            </a:r>
            <a:r>
              <a:rPr lang="en-US" sz="2000" dirty="0" smtClean="0"/>
              <a:t>NIV)</a:t>
            </a:r>
            <a:endParaRPr lang="en-US" sz="2000" dirty="0"/>
          </a:p>
        </p:txBody>
      </p:sp>
      <p:sp>
        <p:nvSpPr>
          <p:cNvPr id="3" name="Content Placeholder 2"/>
          <p:cNvSpPr>
            <a:spLocks noGrp="1"/>
          </p:cNvSpPr>
          <p:nvPr>
            <p:ph idx="1"/>
          </p:nvPr>
        </p:nvSpPr>
        <p:spPr>
          <a:xfrm>
            <a:off x="228600" y="1295400"/>
            <a:ext cx="8763000" cy="5257800"/>
          </a:xfrm>
        </p:spPr>
        <p:txBody>
          <a:bodyPr>
            <a:normAutofit/>
          </a:bodyPr>
          <a:lstStyle/>
          <a:p>
            <a:pPr marL="137160" indent="0">
              <a:buNone/>
            </a:pPr>
            <a:r>
              <a:rPr lang="en-US" b="1" dirty="0" smtClean="0">
                <a:solidFill>
                  <a:srgbClr val="FFFF00"/>
                </a:solidFill>
                <a:latin typeface="+mj-lt"/>
              </a:rPr>
              <a:t>When </a:t>
            </a:r>
            <a:r>
              <a:rPr lang="en-US" b="1" dirty="0">
                <a:solidFill>
                  <a:srgbClr val="FFFF00"/>
                </a:solidFill>
                <a:latin typeface="+mj-lt"/>
              </a:rPr>
              <a:t>the people heard this</a:t>
            </a:r>
            <a:r>
              <a:rPr lang="en-US" b="1" dirty="0">
                <a:latin typeface="+mj-lt"/>
              </a:rPr>
              <a:t>, they were cut to the heart and said to Peter and the other apostles, “Brothers, what shall we do</a:t>
            </a:r>
            <a:r>
              <a:rPr lang="en-US" b="1" dirty="0" smtClean="0">
                <a:latin typeface="+mj-lt"/>
              </a:rPr>
              <a:t>?”</a:t>
            </a:r>
            <a:endParaRPr lang="en-US" b="1" dirty="0">
              <a:latin typeface="+mj-lt"/>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4798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smtClean="0"/>
              <a:t>Luke 8:4-15 </a:t>
            </a:r>
            <a:r>
              <a:rPr lang="en-US" sz="2000" dirty="0" smtClean="0"/>
              <a:t>(NIV</a:t>
            </a:r>
            <a:r>
              <a:rPr lang="en-US" sz="2000" dirty="0" smtClean="0"/>
              <a:t>)</a:t>
            </a:r>
            <a:endParaRPr lang="en-US" sz="2000" dirty="0"/>
          </a:p>
        </p:txBody>
      </p:sp>
      <p:sp>
        <p:nvSpPr>
          <p:cNvPr id="3" name="Content Placeholder 2"/>
          <p:cNvSpPr>
            <a:spLocks noGrp="1"/>
          </p:cNvSpPr>
          <p:nvPr>
            <p:ph idx="1"/>
          </p:nvPr>
        </p:nvSpPr>
        <p:spPr>
          <a:xfrm>
            <a:off x="76200" y="1219200"/>
            <a:ext cx="8763000" cy="3352800"/>
          </a:xfrm>
        </p:spPr>
        <p:txBody>
          <a:bodyPr>
            <a:normAutofit/>
          </a:bodyPr>
          <a:lstStyle/>
          <a:p>
            <a:pPr>
              <a:buFont typeface="Wingdings" pitchFamily="2" charset="2"/>
              <a:buChar char="q"/>
            </a:pPr>
            <a:r>
              <a:rPr lang="en-US" b="1" dirty="0" smtClean="0">
                <a:effectLst>
                  <a:outerShdw blurRad="38100" dist="38100" dir="2700000" algn="tl">
                    <a:srgbClr val="000000">
                      <a:alpha val="43137"/>
                    </a:srgbClr>
                  </a:outerShdw>
                </a:effectLst>
                <a:latin typeface="+mj-lt"/>
              </a:rPr>
              <a:t>They all ‘heard’</a:t>
            </a:r>
          </a:p>
          <a:p>
            <a:pPr>
              <a:buFont typeface="Wingdings" pitchFamily="2" charset="2"/>
              <a:buChar char="q"/>
            </a:pPr>
            <a:r>
              <a:rPr lang="en-US" b="1" dirty="0" smtClean="0">
                <a:effectLst>
                  <a:outerShdw blurRad="38100" dist="38100" dir="2700000" algn="tl">
                    <a:srgbClr val="000000">
                      <a:alpha val="43137"/>
                    </a:srgbClr>
                  </a:outerShdw>
                </a:effectLst>
                <a:latin typeface="+mj-lt"/>
                <a:cs typeface="Aharoni" pitchFamily="2" charset="-79"/>
              </a:rPr>
              <a:t>Only one was convicted</a:t>
            </a:r>
            <a:endParaRPr lang="en-US" b="1" dirty="0">
              <a:effectLst>
                <a:outerShdw blurRad="38100" dist="38100" dir="2700000" algn="tl">
                  <a:srgbClr val="000000">
                    <a:alpha val="43137"/>
                  </a:srgbClr>
                </a:outerShdw>
              </a:effectLst>
              <a:latin typeface="+mj-lt"/>
              <a:cs typeface="Aharoni" pitchFamily="2" charset="-79"/>
            </a:endParaRP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5337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Matthew 13:13-15a </a:t>
            </a:r>
            <a:r>
              <a:rPr lang="en-US" sz="2000" dirty="0" smtClean="0"/>
              <a:t>(NIV)</a:t>
            </a:r>
            <a:endParaRPr lang="en-US" sz="2000" dirty="0"/>
          </a:p>
        </p:txBody>
      </p:sp>
      <p:sp>
        <p:nvSpPr>
          <p:cNvPr id="3" name="Content Placeholder 2"/>
          <p:cNvSpPr>
            <a:spLocks noGrp="1"/>
          </p:cNvSpPr>
          <p:nvPr>
            <p:ph idx="1"/>
          </p:nvPr>
        </p:nvSpPr>
        <p:spPr>
          <a:xfrm>
            <a:off x="76200" y="1295400"/>
            <a:ext cx="8839200" cy="5257800"/>
          </a:xfrm>
        </p:spPr>
        <p:txBody>
          <a:bodyPr>
            <a:normAutofit/>
          </a:bodyPr>
          <a:lstStyle/>
          <a:p>
            <a:pPr marL="137160" indent="0">
              <a:buNone/>
            </a:pPr>
            <a:r>
              <a:rPr lang="en-US" b="1" baseline="30000" dirty="0" smtClean="0">
                <a:effectLst>
                  <a:outerShdw blurRad="38100" dist="38100" dir="2700000" algn="tl">
                    <a:srgbClr val="000000">
                      <a:alpha val="43137"/>
                    </a:srgbClr>
                  </a:outerShdw>
                </a:effectLst>
                <a:latin typeface="+mj-lt"/>
              </a:rPr>
              <a:t>13 </a:t>
            </a:r>
            <a:r>
              <a:rPr lang="en-US" b="1" dirty="0">
                <a:effectLst>
                  <a:outerShdw blurRad="38100" dist="38100" dir="2700000" algn="tl">
                    <a:srgbClr val="000000">
                      <a:alpha val="43137"/>
                    </a:srgbClr>
                  </a:outerShdw>
                </a:effectLst>
                <a:latin typeface="+mj-lt"/>
              </a:rPr>
              <a:t>This is why I speak to them in parables: </a:t>
            </a:r>
            <a:endParaRPr lang="en-US" b="1" dirty="0" smtClean="0">
              <a:effectLst>
                <a:outerShdw blurRad="38100" dist="38100" dir="2700000" algn="tl">
                  <a:srgbClr val="000000">
                    <a:alpha val="43137"/>
                  </a:srgbClr>
                </a:outerShdw>
              </a:effectLst>
              <a:latin typeface="+mj-lt"/>
            </a:endParaRPr>
          </a:p>
          <a:p>
            <a:pPr marL="137160" indent="0">
              <a:buNone/>
            </a:pPr>
            <a:r>
              <a:rPr lang="en-US" b="1" dirty="0" smtClean="0">
                <a:effectLst>
                  <a:outerShdw blurRad="38100" dist="38100" dir="2700000" algn="tl">
                    <a:srgbClr val="000000">
                      <a:alpha val="43137"/>
                    </a:srgbClr>
                  </a:outerShdw>
                </a:effectLst>
                <a:latin typeface="+mj-lt"/>
              </a:rPr>
              <a:t>“</a:t>
            </a:r>
            <a:r>
              <a:rPr lang="en-US" b="1" dirty="0">
                <a:effectLst>
                  <a:outerShdw blurRad="38100" dist="38100" dir="2700000" algn="tl">
                    <a:srgbClr val="000000">
                      <a:alpha val="43137"/>
                    </a:srgbClr>
                  </a:outerShdw>
                </a:effectLst>
                <a:latin typeface="+mj-lt"/>
              </a:rPr>
              <a:t>Though seeing, they do not see; </a:t>
            </a:r>
            <a:r>
              <a:rPr lang="en-US" b="1" dirty="0" smtClean="0">
                <a:effectLst>
                  <a:outerShdw blurRad="38100" dist="38100" dir="2700000" algn="tl">
                    <a:srgbClr val="000000">
                      <a:alpha val="43137"/>
                    </a:srgbClr>
                  </a:outerShdw>
                </a:effectLst>
                <a:latin typeface="+mj-lt"/>
              </a:rPr>
              <a:t>though </a:t>
            </a:r>
            <a:r>
              <a:rPr lang="en-US" b="1" dirty="0">
                <a:effectLst>
                  <a:outerShdw blurRad="38100" dist="38100" dir="2700000" algn="tl">
                    <a:srgbClr val="000000">
                      <a:alpha val="43137"/>
                    </a:srgbClr>
                  </a:outerShdw>
                </a:effectLst>
                <a:latin typeface="+mj-lt"/>
              </a:rPr>
              <a:t>hearing, they do not hear or understand. </a:t>
            </a:r>
            <a:r>
              <a:rPr lang="en-US" b="1" dirty="0" smtClean="0">
                <a:effectLst>
                  <a:outerShdw blurRad="38100" dist="38100" dir="2700000" algn="tl">
                    <a:srgbClr val="000000">
                      <a:alpha val="43137"/>
                    </a:srgbClr>
                  </a:outerShdw>
                </a:effectLst>
                <a:latin typeface="+mj-lt"/>
              </a:rPr>
              <a:t> </a:t>
            </a:r>
            <a:r>
              <a:rPr lang="en-US" b="1" baseline="30000" dirty="0" smtClean="0">
                <a:effectLst>
                  <a:outerShdw blurRad="38100" dist="38100" dir="2700000" algn="tl">
                    <a:srgbClr val="000000">
                      <a:alpha val="43137"/>
                    </a:srgbClr>
                  </a:outerShdw>
                </a:effectLst>
                <a:latin typeface="+mj-lt"/>
              </a:rPr>
              <a:t>14 </a:t>
            </a:r>
            <a:r>
              <a:rPr lang="en-US" b="1" dirty="0">
                <a:effectLst>
                  <a:outerShdw blurRad="38100" dist="38100" dir="2700000" algn="tl">
                    <a:srgbClr val="000000">
                      <a:alpha val="43137"/>
                    </a:srgbClr>
                  </a:outerShdw>
                </a:effectLst>
                <a:latin typeface="+mj-lt"/>
              </a:rPr>
              <a:t>In them is fulfilled the prophecy of Isaiah: </a:t>
            </a:r>
          </a:p>
          <a:p>
            <a:pPr marL="137160" indent="0">
              <a:buNone/>
            </a:pPr>
            <a:r>
              <a:rPr lang="en-US" b="1" dirty="0">
                <a:effectLst>
                  <a:outerShdw blurRad="38100" dist="38100" dir="2700000" algn="tl">
                    <a:srgbClr val="000000">
                      <a:alpha val="43137"/>
                    </a:srgbClr>
                  </a:outerShdw>
                </a:effectLst>
                <a:latin typeface="+mj-lt"/>
              </a:rPr>
              <a:t>“ ‘You will be ever hearing but </a:t>
            </a:r>
            <a:r>
              <a:rPr lang="en-US" b="1" dirty="0" smtClean="0">
                <a:effectLst>
                  <a:outerShdw blurRad="38100" dist="38100" dir="2700000" algn="tl">
                    <a:srgbClr val="000000">
                      <a:alpha val="43137"/>
                    </a:srgbClr>
                  </a:outerShdw>
                </a:effectLst>
                <a:latin typeface="+mj-lt"/>
              </a:rPr>
              <a:t>never understanding</a:t>
            </a:r>
            <a:r>
              <a:rPr lang="en-US" b="1" dirty="0">
                <a:effectLst>
                  <a:outerShdw blurRad="38100" dist="38100" dir="2700000" algn="tl">
                    <a:srgbClr val="000000">
                      <a:alpha val="43137"/>
                    </a:srgbClr>
                  </a:outerShdw>
                </a:effectLst>
                <a:latin typeface="+mj-lt"/>
              </a:rPr>
              <a:t>; </a:t>
            </a:r>
            <a:r>
              <a:rPr lang="en-US" b="1" dirty="0" smtClean="0">
                <a:effectLst>
                  <a:outerShdw blurRad="38100" dist="38100" dir="2700000" algn="tl">
                    <a:srgbClr val="000000">
                      <a:alpha val="43137"/>
                    </a:srgbClr>
                  </a:outerShdw>
                </a:effectLst>
                <a:latin typeface="+mj-lt"/>
              </a:rPr>
              <a:t>you </a:t>
            </a:r>
            <a:r>
              <a:rPr lang="en-US" b="1" dirty="0">
                <a:effectLst>
                  <a:outerShdw blurRad="38100" dist="38100" dir="2700000" algn="tl">
                    <a:srgbClr val="000000">
                      <a:alpha val="43137"/>
                    </a:srgbClr>
                  </a:outerShdw>
                </a:effectLst>
                <a:latin typeface="+mj-lt"/>
              </a:rPr>
              <a:t>will be ever seeing but never perceiving. </a:t>
            </a:r>
            <a:r>
              <a:rPr lang="en-US" b="1" baseline="30000" dirty="0" smtClean="0">
                <a:effectLst>
                  <a:outerShdw blurRad="38100" dist="38100" dir="2700000" algn="tl">
                    <a:srgbClr val="000000">
                      <a:alpha val="43137"/>
                    </a:srgbClr>
                  </a:outerShdw>
                </a:effectLst>
                <a:latin typeface="+mj-lt"/>
              </a:rPr>
              <a:t>15</a:t>
            </a:r>
            <a:r>
              <a:rPr lang="en-US" b="1" dirty="0">
                <a:effectLst>
                  <a:outerShdw blurRad="38100" dist="38100" dir="2700000" algn="tl">
                    <a:srgbClr val="000000">
                      <a:alpha val="43137"/>
                    </a:srgbClr>
                  </a:outerShdw>
                </a:effectLst>
                <a:latin typeface="+mj-lt"/>
              </a:rPr>
              <a:t> </a:t>
            </a:r>
            <a:r>
              <a:rPr lang="en-US" b="1" dirty="0" smtClean="0">
                <a:effectLst>
                  <a:outerShdw blurRad="38100" dist="38100" dir="2700000" algn="tl">
                    <a:srgbClr val="000000">
                      <a:alpha val="43137"/>
                    </a:srgbClr>
                  </a:outerShdw>
                </a:effectLst>
                <a:latin typeface="+mj-lt"/>
              </a:rPr>
              <a:t>For </a:t>
            </a:r>
            <a:r>
              <a:rPr lang="en-US" b="1" dirty="0">
                <a:effectLst>
                  <a:outerShdw blurRad="38100" dist="38100" dir="2700000" algn="tl">
                    <a:srgbClr val="000000">
                      <a:alpha val="43137"/>
                    </a:srgbClr>
                  </a:outerShdw>
                </a:effectLst>
                <a:latin typeface="+mj-lt"/>
              </a:rPr>
              <a:t>this people’s heart has become calloused; </a:t>
            </a:r>
            <a:r>
              <a:rPr lang="en-US" b="1" dirty="0" smtClean="0">
                <a:effectLst>
                  <a:outerShdw blurRad="38100" dist="38100" dir="2700000" algn="tl">
                    <a:srgbClr val="000000">
                      <a:alpha val="43137"/>
                    </a:srgbClr>
                  </a:outerShdw>
                </a:effectLst>
                <a:latin typeface="+mj-lt"/>
              </a:rPr>
              <a:t>they </a:t>
            </a:r>
            <a:r>
              <a:rPr lang="en-US" b="1" dirty="0">
                <a:effectLst>
                  <a:outerShdw blurRad="38100" dist="38100" dir="2700000" algn="tl">
                    <a:srgbClr val="000000">
                      <a:alpha val="43137"/>
                    </a:srgbClr>
                  </a:outerShdw>
                </a:effectLst>
                <a:latin typeface="+mj-lt"/>
              </a:rPr>
              <a:t>hardly hear with their ears, </a:t>
            </a:r>
            <a:r>
              <a:rPr lang="en-US" b="1" dirty="0" smtClean="0">
                <a:effectLst>
                  <a:outerShdw blurRad="38100" dist="38100" dir="2700000" algn="tl">
                    <a:srgbClr val="000000">
                      <a:alpha val="43137"/>
                    </a:srgbClr>
                  </a:outerShdw>
                </a:effectLst>
                <a:latin typeface="+mj-lt"/>
              </a:rPr>
              <a:t>and </a:t>
            </a:r>
            <a:r>
              <a:rPr lang="en-US" b="1" dirty="0">
                <a:effectLst>
                  <a:outerShdw blurRad="38100" dist="38100" dir="2700000" algn="tl">
                    <a:srgbClr val="000000">
                      <a:alpha val="43137"/>
                    </a:srgbClr>
                  </a:outerShdw>
                </a:effectLst>
                <a:latin typeface="+mj-lt"/>
              </a:rPr>
              <a:t>they have closed their eyes. </a:t>
            </a:r>
          </a:p>
        </p:txBody>
      </p:sp>
      <p:pic>
        <p:nvPicPr>
          <p:cNvPr id="4" name="Picture 2" descr="C:\Users\rwilliams\Dropbox\Auditorium\Powerpoints\Service Announcements\Acts Logo for dark backgroun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852780"/>
            <a:ext cx="1447800" cy="1005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90594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981200"/>
            <a:ext cx="8229600" cy="2667000"/>
          </a:xfrm>
        </p:spPr>
        <p:txBody>
          <a:bodyPr>
            <a:noAutofit/>
          </a:bodyPr>
          <a:lstStyle/>
          <a:p>
            <a:pPr marL="0" lvl="2" indent="0" algn="ctr">
              <a:buNone/>
            </a:pPr>
            <a:r>
              <a:rPr lang="en-US" sz="3600" i="1" dirty="0" smtClean="0">
                <a:latin typeface="+mj-lt"/>
              </a:rPr>
              <a:t>“A </a:t>
            </a:r>
            <a:r>
              <a:rPr lang="en-US" sz="3600" i="1" dirty="0">
                <a:latin typeface="+mj-lt"/>
              </a:rPr>
              <a:t>sinner can no more repent and believe without the Holy Spirit's aid than he can create a world</a:t>
            </a:r>
            <a:r>
              <a:rPr lang="en-US" sz="3600" i="1" dirty="0" smtClean="0">
                <a:latin typeface="+mj-lt"/>
              </a:rPr>
              <a:t>.”</a:t>
            </a:r>
          </a:p>
          <a:p>
            <a:pPr marL="0" lvl="2" indent="0" algn="ctr">
              <a:buNone/>
            </a:pPr>
            <a:endParaRPr lang="en-US" sz="2400" dirty="0" smtClean="0">
              <a:latin typeface="+mj-lt"/>
            </a:endParaRPr>
          </a:p>
          <a:p>
            <a:pPr marL="0" lvl="2" indent="0" algn="ctr">
              <a:buNone/>
            </a:pPr>
            <a:r>
              <a:rPr lang="en-US" sz="3200" dirty="0" smtClean="0">
                <a:latin typeface="+mj-lt"/>
              </a:rPr>
              <a:t>Charles Spurgeon</a:t>
            </a:r>
            <a:endParaRPr lang="en-US" sz="3200" dirty="0">
              <a:latin typeface="+mj-lt"/>
            </a:endParaRPr>
          </a:p>
        </p:txBody>
      </p:sp>
    </p:spTree>
    <p:extLst>
      <p:ext uri="{BB962C8B-B14F-4D97-AF65-F5344CB8AC3E}">
        <p14:creationId xmlns:p14="http://schemas.microsoft.com/office/powerpoint/2010/main" val="27739247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4653</TotalTime>
  <Words>731</Words>
  <Application>Microsoft Office PowerPoint</Application>
  <PresentationFormat>On-screen Show (4:3)</PresentationFormat>
  <Paragraphs>71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Apex</vt:lpstr>
      <vt:lpstr>PowerPoint Presentation</vt:lpstr>
      <vt:lpstr>PowerPoint Presentation</vt:lpstr>
      <vt:lpstr>PowerPoint Presentation</vt:lpstr>
      <vt:lpstr>Acts 2:37 (NIV)</vt:lpstr>
      <vt:lpstr>True Repentance</vt:lpstr>
      <vt:lpstr>Acts 2:37 (NIV)</vt:lpstr>
      <vt:lpstr>Luke 8:4-15 (NIV)</vt:lpstr>
      <vt:lpstr>Matthew 13:13-15a (NIV)</vt:lpstr>
      <vt:lpstr>PowerPoint Presentation</vt:lpstr>
      <vt:lpstr>True Repentance</vt:lpstr>
      <vt:lpstr>Acts 2:37 (NIV)</vt:lpstr>
      <vt:lpstr>2 Timothy 2:24-25 (NIV)</vt:lpstr>
      <vt:lpstr>James 4:8-10 (NIV)</vt:lpstr>
      <vt:lpstr>True Repentance</vt:lpstr>
      <vt:lpstr>Acts 2:37 (NIV)</vt:lpstr>
      <vt:lpstr>“What Shall We Do?”</vt:lpstr>
      <vt:lpstr>PowerPoint Presentation</vt:lpstr>
      <vt:lpstr>Acts 2:38-41 (NIV) Peter’s Response</vt:lpstr>
      <vt:lpstr>PowerPoint Presentation</vt:lpstr>
      <vt:lpstr>True Repentance</vt:lpstr>
      <vt:lpstr>Acts 2:42 (NIV)</vt:lpstr>
      <vt:lpstr>PowerPoint Presentation</vt:lpstr>
      <vt:lpstr>I Corinthians 7:10-11 (NLT)</vt:lpstr>
      <vt:lpstr>Acts 26:19-20 (NIV)</vt:lpstr>
      <vt:lpstr>True Repentance</vt:lpstr>
      <vt:lpstr>I John 1:8-9(NIV)</vt:lpstr>
      <vt:lpstr>Psalm 51</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rwilliams</dc:creator>
  <cp:lastModifiedBy>Scott Wiens</cp:lastModifiedBy>
  <cp:revision>68</cp:revision>
  <dcterms:created xsi:type="dcterms:W3CDTF">2013-07-20T18:22:16Z</dcterms:created>
  <dcterms:modified xsi:type="dcterms:W3CDTF">2013-09-01T11:17:57Z</dcterms:modified>
</cp:coreProperties>
</file>