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0" r:id="rId2"/>
    <p:sldId id="256" r:id="rId3"/>
    <p:sldId id="257" r:id="rId4"/>
    <p:sldId id="316" r:id="rId5"/>
    <p:sldId id="303" r:id="rId6"/>
    <p:sldId id="302" r:id="rId7"/>
    <p:sldId id="304" r:id="rId8"/>
    <p:sldId id="305" r:id="rId9"/>
    <p:sldId id="308" r:id="rId10"/>
    <p:sldId id="310" r:id="rId11"/>
    <p:sldId id="317" r:id="rId12"/>
    <p:sldId id="318" r:id="rId13"/>
    <p:sldId id="311" r:id="rId14"/>
    <p:sldId id="313" r:id="rId15"/>
    <p:sldId id="314" r:id="rId16"/>
    <p:sldId id="31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6BA4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8" autoAdjust="0"/>
    <p:restoredTop sz="94554" autoAdjust="0"/>
  </p:normalViewPr>
  <p:slideViewPr>
    <p:cSldViewPr>
      <p:cViewPr>
        <p:scale>
          <a:sx n="70" d="100"/>
          <a:sy n="70" d="100"/>
        </p:scale>
        <p:origin x="-312" y="-5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49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58E729-7344-478B-B486-6299EC3397FD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C71882-E067-4B21-A8E0-487666638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452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71882-E067-4B21-A8E0-4876666381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22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71882-E067-4B21-A8E0-48766663810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01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71882-E067-4B21-A8E0-48766663810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01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71882-E067-4B21-A8E0-48766663810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01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71882-E067-4B21-A8E0-48766663810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01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71882-E067-4B21-A8E0-48766663810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019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71882-E067-4B21-A8E0-48766663810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01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71882-E067-4B21-A8E0-48766663810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01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71882-E067-4B21-A8E0-48766663810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01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71882-E067-4B21-A8E0-48766663810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01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71882-E067-4B21-A8E0-48766663810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01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71882-E067-4B21-A8E0-48766663810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01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71882-E067-4B21-A8E0-48766663810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01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71882-E067-4B21-A8E0-48766663810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01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71882-E067-4B21-A8E0-48766663810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0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8EF39-5C09-46CF-9F98-681C6D6F37D3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809BD-2737-4635-A5DA-7ACF5AD0F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250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8EF39-5C09-46CF-9F98-681C6D6F37D3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809BD-2737-4635-A5DA-7ACF5AD0F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598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8EF39-5C09-46CF-9F98-681C6D6F37D3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809BD-2737-4635-A5DA-7ACF5AD0F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084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8EF39-5C09-46CF-9F98-681C6D6F37D3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809BD-2737-4635-A5DA-7ACF5AD0F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767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8EF39-5C09-46CF-9F98-681C6D6F37D3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809BD-2737-4635-A5DA-7ACF5AD0F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330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8EF39-5C09-46CF-9F98-681C6D6F37D3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809BD-2737-4635-A5DA-7ACF5AD0F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786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8EF39-5C09-46CF-9F98-681C6D6F37D3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809BD-2737-4635-A5DA-7ACF5AD0F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274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8EF39-5C09-46CF-9F98-681C6D6F37D3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809BD-2737-4635-A5DA-7ACF5AD0F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52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8EF39-5C09-46CF-9F98-681C6D6F37D3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809BD-2737-4635-A5DA-7ACF5AD0F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036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8EF39-5C09-46CF-9F98-681C6D6F37D3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809BD-2737-4635-A5DA-7ACF5AD0F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223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8EF39-5C09-46CF-9F98-681C6D6F37D3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809BD-2737-4635-A5DA-7ACF5AD0F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544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8EF39-5C09-46CF-9F98-681C6D6F37D3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809BD-2737-4635-A5DA-7ACF5AD0F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176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212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/>
          <p:nvPr/>
        </p:nvSpPr>
        <p:spPr>
          <a:xfrm>
            <a:off x="270089" y="228600"/>
            <a:ext cx="8569111" cy="762000"/>
          </a:xfrm>
          <a:prstGeom prst="roundRect">
            <a:avLst/>
          </a:prstGeom>
          <a:solidFill>
            <a:schemeClr val="tx2"/>
          </a:solidFill>
          <a:ln>
            <a:solidFill>
              <a:srgbClr val="6BA4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4846542"/>
            <a:ext cx="2590802" cy="2011458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 flipV="1">
            <a:off x="152400" y="152400"/>
            <a:ext cx="0" cy="480060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52400" y="152400"/>
            <a:ext cx="88392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8991600" y="152400"/>
            <a:ext cx="0" cy="6451158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286000" y="6603558"/>
            <a:ext cx="67056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346288" y="228600"/>
            <a:ext cx="8416711" cy="87256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800" b="1" dirty="0">
                <a:solidFill>
                  <a:schemeClr val="bg1"/>
                </a:solidFill>
                <a:effectLst>
                  <a:glow rad="76200">
                    <a:schemeClr val="tx1">
                      <a:alpha val="75000"/>
                    </a:schemeClr>
                  </a:glow>
                </a:effectLst>
              </a:rPr>
              <a:t>We attend </a:t>
            </a:r>
            <a:r>
              <a:rPr lang="en-US" sz="4800" b="1" i="1" dirty="0">
                <a:solidFill>
                  <a:schemeClr val="bg1"/>
                </a:solidFill>
                <a:effectLst>
                  <a:glow rad="76200">
                    <a:schemeClr val="tx1">
                      <a:alpha val="75000"/>
                    </a:schemeClr>
                  </a:glow>
                </a:effectLst>
              </a:rPr>
              <a:t>when</a:t>
            </a:r>
            <a:r>
              <a:rPr lang="en-US" sz="4800" b="1" dirty="0">
                <a:solidFill>
                  <a:schemeClr val="bg1"/>
                </a:solidFill>
                <a:effectLst>
                  <a:glow rad="76200">
                    <a:schemeClr val="tx1">
                      <a:alpha val="75000"/>
                    </a:schemeClr>
                  </a:glow>
                </a:effectLst>
              </a:rPr>
              <a:t> He reveals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152401" y="1219200"/>
            <a:ext cx="8686800" cy="5486400"/>
          </a:xfrm>
        </p:spPr>
        <p:txBody>
          <a:bodyPr>
            <a:noAutofit/>
          </a:bodyPr>
          <a:lstStyle/>
          <a:p>
            <a:pPr marL="0" indent="0" algn="r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4500" b="1" u="sng" dirty="0" smtClean="0">
                <a:solidFill>
                  <a:schemeClr val="bg1"/>
                </a:solidFill>
                <a:latin typeface="Calibri" panose="020F0502020204030204" pitchFamily="34" charset="0"/>
              </a:rPr>
              <a:t>Proverbs 19:2</a:t>
            </a:r>
          </a:p>
          <a:p>
            <a:pPr marL="0" indent="0" algn="r">
              <a:lnSpc>
                <a:spcPct val="80000"/>
              </a:lnSpc>
              <a:spcBef>
                <a:spcPts val="600"/>
              </a:spcBef>
              <a:buNone/>
            </a:pP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It is not good to have zeal without knowledge, nor to be hasty and miss the way.     </a:t>
            </a:r>
            <a:endParaRPr lang="en-US" sz="4500" b="1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0" indent="0">
              <a:lnSpc>
                <a:spcPct val="80000"/>
              </a:lnSpc>
              <a:spcBef>
                <a:spcPts val="2400"/>
              </a:spcBef>
              <a:buNone/>
            </a:pP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     </a:t>
            </a:r>
            <a:r>
              <a:rPr lang="en-US" sz="4500" b="1" u="sng" dirty="0" smtClean="0">
                <a:solidFill>
                  <a:schemeClr val="bg1"/>
                </a:solidFill>
                <a:latin typeface="Calibri" panose="020F0502020204030204" pitchFamily="34" charset="0"/>
              </a:rPr>
              <a:t>Proverbs 13:12</a:t>
            </a:r>
            <a:endParaRPr lang="en-US" sz="4500" b="1" u="sng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0" indent="0" algn="r">
              <a:lnSpc>
                <a:spcPct val="80000"/>
              </a:lnSpc>
              <a:spcBef>
                <a:spcPts val="600"/>
              </a:spcBef>
              <a:buNone/>
            </a:pP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Hope deferred makes the heart 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            sick</a:t>
            </a: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, but a longing fulfilled is a tree of life.</a:t>
            </a:r>
          </a:p>
        </p:txBody>
      </p:sp>
    </p:spTree>
    <p:extLst>
      <p:ext uri="{BB962C8B-B14F-4D97-AF65-F5344CB8AC3E}">
        <p14:creationId xmlns:p14="http://schemas.microsoft.com/office/powerpoint/2010/main" val="2196530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/>
          <p:nvPr/>
        </p:nvSpPr>
        <p:spPr>
          <a:xfrm>
            <a:off x="270089" y="228600"/>
            <a:ext cx="8569111" cy="762000"/>
          </a:xfrm>
          <a:prstGeom prst="roundRect">
            <a:avLst/>
          </a:prstGeom>
          <a:solidFill>
            <a:schemeClr val="tx2"/>
          </a:solidFill>
          <a:ln>
            <a:solidFill>
              <a:srgbClr val="6BA4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4846542"/>
            <a:ext cx="2590802" cy="2011458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 flipV="1">
            <a:off x="152400" y="152400"/>
            <a:ext cx="0" cy="480060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52400" y="152400"/>
            <a:ext cx="88392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8991600" y="152400"/>
            <a:ext cx="0" cy="6451158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286000" y="6603558"/>
            <a:ext cx="67056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346288" y="228600"/>
            <a:ext cx="8416711" cy="87256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800" b="1" dirty="0">
                <a:solidFill>
                  <a:schemeClr val="bg1"/>
                </a:solidFill>
                <a:effectLst>
                  <a:glow rad="76200">
                    <a:schemeClr val="tx1">
                      <a:alpha val="75000"/>
                    </a:schemeClr>
                  </a:glow>
                </a:effectLst>
              </a:rPr>
              <a:t>We attend </a:t>
            </a:r>
            <a:r>
              <a:rPr lang="en-US" sz="4800" b="1" i="1" dirty="0">
                <a:solidFill>
                  <a:schemeClr val="bg1"/>
                </a:solidFill>
                <a:effectLst>
                  <a:glow rad="76200">
                    <a:schemeClr val="tx1">
                      <a:alpha val="75000"/>
                    </a:schemeClr>
                  </a:glow>
                </a:effectLst>
              </a:rPr>
              <a:t>when</a:t>
            </a:r>
            <a:r>
              <a:rPr lang="en-US" sz="4800" b="1" dirty="0">
                <a:solidFill>
                  <a:schemeClr val="bg1"/>
                </a:solidFill>
                <a:effectLst>
                  <a:glow rad="76200">
                    <a:schemeClr val="tx1">
                      <a:alpha val="75000"/>
                    </a:schemeClr>
                  </a:glow>
                </a:effectLst>
              </a:rPr>
              <a:t> He reveals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152401" y="1066800"/>
            <a:ext cx="8686800" cy="5638800"/>
          </a:xfrm>
        </p:spPr>
        <p:txBody>
          <a:bodyPr>
            <a:noAutofit/>
          </a:bodyPr>
          <a:lstStyle/>
          <a:p>
            <a:pPr marL="0" indent="0" algn="r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4500" b="1" u="sng" dirty="0">
                <a:solidFill>
                  <a:schemeClr val="bg1"/>
                </a:solidFill>
                <a:latin typeface="Calibri" panose="020F0502020204030204" pitchFamily="34" charset="0"/>
              </a:rPr>
              <a:t>Habakkuk 2:2-3</a:t>
            </a:r>
            <a:br>
              <a:rPr lang="en-US" sz="4500" b="1" u="sng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Then the LORD answered me and said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: “Write </a:t>
            </a: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the vision 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and </a:t>
            </a: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make it plain on 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tablets, that </a:t>
            </a: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he may 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run who </a:t>
            </a: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reads it. </a:t>
            </a:r>
            <a:r>
              <a:rPr lang="en-US" sz="45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For </a:t>
            </a:r>
            <a:r>
              <a:rPr lang="en-US" sz="45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the vision is yet for an appointed </a:t>
            </a:r>
            <a:r>
              <a:rPr lang="en-US" sz="45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time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; but </a:t>
            </a: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at the end it will speak, and it will not lie.</a:t>
            </a:r>
            <a:b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           </a:t>
            </a:r>
            <a:r>
              <a:rPr lang="en-US" sz="45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Though </a:t>
            </a:r>
            <a:r>
              <a:rPr lang="en-US" sz="45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it tarries, wait for </a:t>
            </a:r>
            <a:r>
              <a:rPr lang="en-US" sz="45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/>
            </a:r>
            <a:br>
              <a:rPr lang="en-US" sz="45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</a:br>
            <a:r>
              <a:rPr lang="en-US" sz="45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           it; because </a:t>
            </a:r>
            <a:r>
              <a:rPr lang="en-US" sz="45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it will surely </a:t>
            </a:r>
            <a:r>
              <a:rPr lang="en-US" sz="45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come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, it </a:t>
            </a: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will not tarry. </a:t>
            </a:r>
          </a:p>
        </p:txBody>
      </p:sp>
    </p:spTree>
    <p:extLst>
      <p:ext uri="{BB962C8B-B14F-4D97-AF65-F5344CB8AC3E}">
        <p14:creationId xmlns:p14="http://schemas.microsoft.com/office/powerpoint/2010/main" val="2053837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/>
          <p:nvPr/>
        </p:nvSpPr>
        <p:spPr>
          <a:xfrm>
            <a:off x="270089" y="228600"/>
            <a:ext cx="8569111" cy="762000"/>
          </a:xfrm>
          <a:prstGeom prst="roundRect">
            <a:avLst/>
          </a:prstGeom>
          <a:solidFill>
            <a:schemeClr val="tx2"/>
          </a:solidFill>
          <a:ln>
            <a:solidFill>
              <a:srgbClr val="6BA4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4846542"/>
            <a:ext cx="2590802" cy="2011458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 flipV="1">
            <a:off x="152400" y="152400"/>
            <a:ext cx="0" cy="480060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52400" y="152400"/>
            <a:ext cx="88392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8991600" y="152400"/>
            <a:ext cx="0" cy="6451158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286000" y="6603558"/>
            <a:ext cx="67056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346288" y="228600"/>
            <a:ext cx="8416711" cy="87256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800" b="1" dirty="0">
                <a:solidFill>
                  <a:schemeClr val="bg1"/>
                </a:solidFill>
                <a:effectLst>
                  <a:glow rad="76200">
                    <a:schemeClr val="tx1">
                      <a:alpha val="75000"/>
                    </a:schemeClr>
                  </a:glow>
                </a:effectLst>
              </a:rPr>
              <a:t>We attend </a:t>
            </a:r>
            <a:r>
              <a:rPr lang="en-US" sz="4800" b="1" i="1" dirty="0">
                <a:solidFill>
                  <a:schemeClr val="bg1"/>
                </a:solidFill>
                <a:effectLst>
                  <a:glow rad="76200">
                    <a:schemeClr val="tx1">
                      <a:alpha val="75000"/>
                    </a:schemeClr>
                  </a:glow>
                </a:effectLst>
              </a:rPr>
              <a:t>when</a:t>
            </a:r>
            <a:r>
              <a:rPr lang="en-US" sz="4800" b="1" dirty="0">
                <a:solidFill>
                  <a:schemeClr val="bg1"/>
                </a:solidFill>
                <a:effectLst>
                  <a:glow rad="76200">
                    <a:schemeClr val="tx1">
                      <a:alpha val="75000"/>
                    </a:schemeClr>
                  </a:glow>
                </a:effectLst>
              </a:rPr>
              <a:t> He reveals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152401" y="1219200"/>
            <a:ext cx="8686800" cy="5486400"/>
          </a:xfrm>
        </p:spPr>
        <p:txBody>
          <a:bodyPr>
            <a:noAutofit/>
          </a:bodyPr>
          <a:lstStyle/>
          <a:p>
            <a:pPr marL="0" indent="0" algn="r">
              <a:lnSpc>
                <a:spcPct val="80000"/>
              </a:lnSpc>
              <a:spcBef>
                <a:spcPts val="600"/>
              </a:spcBef>
              <a:buNone/>
            </a:pPr>
            <a:r>
              <a:rPr lang="en-US" sz="4500" b="1" u="sng" dirty="0">
                <a:solidFill>
                  <a:schemeClr val="bg1"/>
                </a:solidFill>
                <a:latin typeface="Calibri" panose="020F0502020204030204" pitchFamily="34" charset="0"/>
              </a:rPr>
              <a:t>Habakkuk 1:1 </a:t>
            </a:r>
            <a:endParaRPr lang="en-US" sz="4500" b="1" u="sng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0" indent="0" algn="r">
              <a:lnSpc>
                <a:spcPct val="80000"/>
              </a:lnSpc>
              <a:spcBef>
                <a:spcPts val="1200"/>
              </a:spcBef>
              <a:buNone/>
            </a:pP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The </a:t>
            </a: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prophecy </a:t>
            </a:r>
            <a:r>
              <a:rPr lang="en-US" sz="4500" b="1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(burden) 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that </a:t>
            </a: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Habakkuk the prophet received.</a:t>
            </a:r>
            <a:endParaRPr lang="en-US" sz="4500" b="1" u="sng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0" indent="0" algn="r">
              <a:lnSpc>
                <a:spcPct val="80000"/>
              </a:lnSpc>
              <a:spcBef>
                <a:spcPts val="0"/>
              </a:spcBef>
              <a:buNone/>
            </a:pPr>
            <a:endParaRPr lang="en-US" sz="4500" b="1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algn="r">
              <a:lnSpc>
                <a:spcPct val="80000"/>
              </a:lnSpc>
              <a:spcBef>
                <a:spcPts val="0"/>
              </a:spcBef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Vision </a:t>
            </a: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comes as 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a </a:t>
            </a:r>
            <a:r>
              <a:rPr lang="en-US" sz="45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response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to 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God’s communication/burden</a:t>
            </a:r>
            <a:endParaRPr lang="en-US" sz="45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3677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/>
          <p:nvPr/>
        </p:nvSpPr>
        <p:spPr>
          <a:xfrm>
            <a:off x="270089" y="228600"/>
            <a:ext cx="8569111" cy="762000"/>
          </a:xfrm>
          <a:prstGeom prst="roundRect">
            <a:avLst/>
          </a:prstGeom>
          <a:solidFill>
            <a:schemeClr val="tx2"/>
          </a:solidFill>
          <a:ln>
            <a:solidFill>
              <a:srgbClr val="6BA4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4846542"/>
            <a:ext cx="2590802" cy="2011458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 flipV="1">
            <a:off x="152400" y="152400"/>
            <a:ext cx="0" cy="480060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52400" y="152400"/>
            <a:ext cx="88392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8991600" y="152400"/>
            <a:ext cx="0" cy="6451158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286000" y="6603558"/>
            <a:ext cx="67056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346288" y="228600"/>
            <a:ext cx="8416711" cy="87256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800" b="1" dirty="0">
                <a:solidFill>
                  <a:schemeClr val="bg1"/>
                </a:solidFill>
                <a:effectLst>
                  <a:glow rad="76200">
                    <a:schemeClr val="tx1">
                      <a:alpha val="75000"/>
                    </a:schemeClr>
                  </a:glow>
                </a:effectLst>
              </a:rPr>
              <a:t>We attend </a:t>
            </a:r>
            <a:r>
              <a:rPr lang="en-US" sz="4800" b="1" dirty="0" smtClean="0">
                <a:solidFill>
                  <a:schemeClr val="bg1"/>
                </a:solidFill>
                <a:effectLst>
                  <a:glow rad="76200">
                    <a:schemeClr val="tx1">
                      <a:alpha val="75000"/>
                    </a:schemeClr>
                  </a:glow>
                </a:effectLst>
              </a:rPr>
              <a:t>to </a:t>
            </a:r>
            <a:r>
              <a:rPr lang="en-US" sz="4800" b="1" i="1" dirty="0" smtClean="0">
                <a:solidFill>
                  <a:schemeClr val="bg1"/>
                </a:solidFill>
                <a:effectLst>
                  <a:glow rad="76200">
                    <a:schemeClr val="tx1">
                      <a:alpha val="75000"/>
                    </a:schemeClr>
                  </a:glow>
                </a:effectLst>
              </a:rPr>
              <a:t>what</a:t>
            </a:r>
            <a:r>
              <a:rPr lang="en-US" sz="4800" b="1" dirty="0" smtClean="0">
                <a:solidFill>
                  <a:schemeClr val="bg1"/>
                </a:solidFill>
                <a:effectLst>
                  <a:glow rad="76200">
                    <a:schemeClr val="tx1">
                      <a:alpha val="75000"/>
                    </a:schemeClr>
                  </a:glow>
                </a:effectLst>
              </a:rPr>
              <a:t> </a:t>
            </a:r>
            <a:r>
              <a:rPr lang="en-US" sz="4800" b="1" dirty="0">
                <a:solidFill>
                  <a:schemeClr val="bg1"/>
                </a:solidFill>
                <a:effectLst>
                  <a:glow rad="76200">
                    <a:schemeClr val="tx1">
                      <a:alpha val="75000"/>
                    </a:schemeClr>
                  </a:glow>
                </a:effectLst>
              </a:rPr>
              <a:t>He reveals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152401" y="1219200"/>
            <a:ext cx="8686800" cy="5486400"/>
          </a:xfrm>
        </p:spPr>
        <p:txBody>
          <a:bodyPr>
            <a:noAutofit/>
          </a:bodyPr>
          <a:lstStyle/>
          <a:p>
            <a:pPr marL="0" indent="0" algn="r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4500" b="1" u="sng" dirty="0" smtClean="0">
                <a:solidFill>
                  <a:schemeClr val="bg1"/>
                </a:solidFill>
                <a:latin typeface="Calibri" panose="020F0502020204030204" pitchFamily="34" charset="0"/>
              </a:rPr>
              <a:t>Proverbs 16:2-4</a:t>
            </a:r>
          </a:p>
          <a:p>
            <a:pPr marL="0" indent="0" algn="r">
              <a:lnSpc>
                <a:spcPct val="80000"/>
              </a:lnSpc>
              <a:spcBef>
                <a:spcPts val="600"/>
              </a:spcBef>
              <a:buNone/>
            </a:pPr>
            <a:r>
              <a:rPr lang="en-US" sz="4500" b="1" baseline="30000" dirty="0">
                <a:solidFill>
                  <a:schemeClr val="bg1"/>
                </a:solidFill>
                <a:latin typeface="Calibri" panose="020F0502020204030204" pitchFamily="34" charset="0"/>
              </a:rPr>
              <a:t>2</a:t>
            </a: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 All a man's ways seem innocent to him, but motives are weighed by the LORD. </a:t>
            </a:r>
            <a:r>
              <a:rPr lang="en-US" sz="4500" b="1" baseline="30000" dirty="0">
                <a:solidFill>
                  <a:schemeClr val="bg1"/>
                </a:solidFill>
                <a:latin typeface="Calibri" panose="020F0502020204030204" pitchFamily="34" charset="0"/>
              </a:rPr>
              <a:t>3</a:t>
            </a: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45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Commit to the LORD whatever you do, and your plans will succeed.</a:t>
            </a: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4500" b="1" baseline="30000" dirty="0">
                <a:solidFill>
                  <a:schemeClr val="bg1"/>
                </a:solidFill>
                <a:latin typeface="Calibri" panose="020F0502020204030204" pitchFamily="34" charset="0"/>
              </a:rPr>
              <a:t>4</a:t>
            </a: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 The LORD works out 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           everything </a:t>
            </a: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for his own 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            ends-</a:t>
            </a: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- even the wicked for a day of disaster.</a:t>
            </a:r>
          </a:p>
        </p:txBody>
      </p:sp>
    </p:spTree>
    <p:extLst>
      <p:ext uri="{BB962C8B-B14F-4D97-AF65-F5344CB8AC3E}">
        <p14:creationId xmlns:p14="http://schemas.microsoft.com/office/powerpoint/2010/main" val="2792085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2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/>
          <p:nvPr/>
        </p:nvSpPr>
        <p:spPr>
          <a:xfrm>
            <a:off x="270089" y="228600"/>
            <a:ext cx="8569111" cy="762000"/>
          </a:xfrm>
          <a:prstGeom prst="roundRect">
            <a:avLst/>
          </a:prstGeom>
          <a:solidFill>
            <a:schemeClr val="tx2"/>
          </a:solidFill>
          <a:ln>
            <a:solidFill>
              <a:srgbClr val="6BA4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4846542"/>
            <a:ext cx="2590802" cy="2011458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 flipV="1">
            <a:off x="152400" y="152400"/>
            <a:ext cx="0" cy="480060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52400" y="152400"/>
            <a:ext cx="88392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8991600" y="152400"/>
            <a:ext cx="0" cy="6451158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286000" y="6603558"/>
            <a:ext cx="67056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346288" y="228600"/>
            <a:ext cx="8416711" cy="87256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800" b="1" dirty="0">
                <a:solidFill>
                  <a:schemeClr val="bg1"/>
                </a:solidFill>
                <a:effectLst>
                  <a:glow rad="76200">
                    <a:schemeClr val="tx1">
                      <a:alpha val="75000"/>
                    </a:schemeClr>
                  </a:glow>
                </a:effectLst>
              </a:rPr>
              <a:t>We </a:t>
            </a:r>
            <a:r>
              <a:rPr lang="en-US" sz="4800" b="1" dirty="0" smtClean="0">
                <a:solidFill>
                  <a:schemeClr val="bg1"/>
                </a:solidFill>
                <a:effectLst>
                  <a:glow rad="76200">
                    <a:schemeClr val="tx1">
                      <a:alpha val="75000"/>
                    </a:schemeClr>
                  </a:glow>
                </a:effectLst>
              </a:rPr>
              <a:t>are most blessed</a:t>
            </a:r>
            <a:endParaRPr lang="en-US" sz="4800" b="1" dirty="0">
              <a:solidFill>
                <a:schemeClr val="bg1"/>
              </a:solidFill>
              <a:effectLst>
                <a:glow rad="76200">
                  <a:schemeClr val="tx1">
                    <a:alpha val="75000"/>
                  </a:schemeClr>
                </a:glow>
              </a:effectLst>
            </a:endParaRP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152401" y="1219200"/>
            <a:ext cx="8686800" cy="5486400"/>
          </a:xfrm>
        </p:spPr>
        <p:txBody>
          <a:bodyPr>
            <a:noAutofit/>
          </a:bodyPr>
          <a:lstStyle/>
          <a:p>
            <a:pPr marL="0" indent="0" algn="r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4500" b="1" u="sng" dirty="0" smtClean="0">
                <a:solidFill>
                  <a:schemeClr val="bg1"/>
                </a:solidFill>
                <a:latin typeface="Calibri" panose="020F0502020204030204" pitchFamily="34" charset="0"/>
              </a:rPr>
              <a:t>Proverbs 14:23</a:t>
            </a:r>
          </a:p>
          <a:p>
            <a:pPr marL="0" indent="0" algn="r">
              <a:lnSpc>
                <a:spcPct val="80000"/>
              </a:lnSpc>
              <a:spcBef>
                <a:spcPts val="600"/>
              </a:spcBef>
              <a:buNone/>
            </a:pP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All </a:t>
            </a: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hard work brings a profit, but mere talk leads only to poverty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.</a:t>
            </a:r>
          </a:p>
          <a:p>
            <a:pPr marL="0" indent="0">
              <a:lnSpc>
                <a:spcPct val="80000"/>
              </a:lnSpc>
              <a:spcBef>
                <a:spcPts val="1200"/>
              </a:spcBef>
              <a:buNone/>
            </a:pPr>
            <a:r>
              <a:rPr lang="en-US" sz="4500" b="1" u="sng" dirty="0" smtClean="0">
                <a:solidFill>
                  <a:schemeClr val="bg1"/>
                </a:solidFill>
                <a:latin typeface="Calibri" panose="020F0502020204030204" pitchFamily="34" charset="0"/>
              </a:rPr>
              <a:t>Proverbs 12:11</a:t>
            </a:r>
          </a:p>
          <a:p>
            <a:pPr marL="0" indent="0" algn="r">
              <a:lnSpc>
                <a:spcPct val="80000"/>
              </a:lnSpc>
              <a:spcBef>
                <a:spcPts val="600"/>
              </a:spcBef>
              <a:buNone/>
            </a:pP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He who works his land will have abundant food, but he who chases fantasies lacks judgment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.</a:t>
            </a:r>
          </a:p>
          <a:p>
            <a:pPr algn="r">
              <a:lnSpc>
                <a:spcPct val="80000"/>
              </a:lnSpc>
              <a:spcBef>
                <a:spcPts val="2400"/>
              </a:spcBef>
              <a:buClr>
                <a:schemeClr val="bg1"/>
              </a:buClr>
              <a:buFont typeface="Wingdings" panose="05000000000000000000" pitchFamily="2" charset="2"/>
              <a:buChar char="ü"/>
            </a:pPr>
            <a:r>
              <a:rPr lang="en-US" sz="45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Fantasy is anti-vision </a:t>
            </a:r>
          </a:p>
        </p:txBody>
      </p:sp>
    </p:spTree>
    <p:extLst>
      <p:ext uri="{BB962C8B-B14F-4D97-AF65-F5344CB8AC3E}">
        <p14:creationId xmlns:p14="http://schemas.microsoft.com/office/powerpoint/2010/main" val="3845370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2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/>
          <p:nvPr/>
        </p:nvSpPr>
        <p:spPr>
          <a:xfrm>
            <a:off x="270089" y="228600"/>
            <a:ext cx="8569111" cy="762000"/>
          </a:xfrm>
          <a:prstGeom prst="roundRect">
            <a:avLst/>
          </a:prstGeom>
          <a:solidFill>
            <a:schemeClr val="tx2"/>
          </a:solidFill>
          <a:ln>
            <a:solidFill>
              <a:srgbClr val="6BA4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4846542"/>
            <a:ext cx="2590802" cy="2011458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 flipV="1">
            <a:off x="152400" y="152400"/>
            <a:ext cx="0" cy="480060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52400" y="152400"/>
            <a:ext cx="88392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8991600" y="152400"/>
            <a:ext cx="0" cy="6451158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286000" y="6603558"/>
            <a:ext cx="67056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346288" y="228600"/>
            <a:ext cx="8416711" cy="87256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800" b="1" dirty="0">
                <a:solidFill>
                  <a:schemeClr val="bg1"/>
                </a:solidFill>
                <a:effectLst>
                  <a:glow rad="76200">
                    <a:schemeClr val="tx1">
                      <a:alpha val="75000"/>
                    </a:schemeClr>
                  </a:glow>
                </a:effectLst>
              </a:rPr>
              <a:t>We </a:t>
            </a:r>
            <a:r>
              <a:rPr lang="en-US" sz="4800" b="1" dirty="0" smtClean="0">
                <a:solidFill>
                  <a:schemeClr val="bg1"/>
                </a:solidFill>
                <a:effectLst>
                  <a:glow rad="76200">
                    <a:schemeClr val="tx1">
                      <a:alpha val="75000"/>
                    </a:schemeClr>
                  </a:glow>
                </a:effectLst>
              </a:rPr>
              <a:t>are most blessed</a:t>
            </a:r>
            <a:endParaRPr lang="en-US" sz="4800" b="1" dirty="0">
              <a:solidFill>
                <a:schemeClr val="bg1"/>
              </a:solidFill>
              <a:effectLst>
                <a:glow rad="76200">
                  <a:schemeClr val="tx1">
                    <a:alpha val="75000"/>
                  </a:schemeClr>
                </a:glow>
              </a:effectLst>
            </a:endParaRP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381000" y="1219200"/>
            <a:ext cx="8458200" cy="54864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Godly vision motivates action</a:t>
            </a:r>
          </a:p>
          <a:p>
            <a:pPr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Godly vision is never satisfied </a:t>
            </a:r>
            <a:b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with the status quo</a:t>
            </a:r>
          </a:p>
          <a:p>
            <a:pPr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Godly vision promotes faith </a:t>
            </a:r>
            <a:b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rather than fear</a:t>
            </a:r>
          </a:p>
          <a:p>
            <a:pPr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Godly vision brings success in </a:t>
            </a:r>
            <a:b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         God’s economy:</a:t>
            </a:r>
          </a:p>
          <a:p>
            <a:pPr lvl="5">
              <a:lnSpc>
                <a:spcPct val="75000"/>
              </a:lnSpc>
              <a:spcBef>
                <a:spcPts val="600"/>
              </a:spcBef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 His kingdom 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advanced</a:t>
            </a:r>
            <a:endParaRPr lang="en-US" sz="45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lvl="5">
              <a:lnSpc>
                <a:spcPct val="75000"/>
              </a:lnSpc>
              <a:spcBef>
                <a:spcPts val="600"/>
              </a:spcBef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His glory known</a:t>
            </a:r>
            <a:endParaRPr lang="en-US" sz="4500" b="1" dirty="0">
              <a:solidFill>
                <a:schemeClr val="tx2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6887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/>
          <p:nvPr/>
        </p:nvSpPr>
        <p:spPr>
          <a:xfrm>
            <a:off x="270089" y="228600"/>
            <a:ext cx="8569111" cy="762000"/>
          </a:xfrm>
          <a:prstGeom prst="roundRect">
            <a:avLst/>
          </a:prstGeom>
          <a:solidFill>
            <a:schemeClr val="tx2"/>
          </a:solidFill>
          <a:ln>
            <a:solidFill>
              <a:srgbClr val="6BA4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4846542"/>
            <a:ext cx="2590802" cy="2011458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 flipV="1">
            <a:off x="152400" y="152400"/>
            <a:ext cx="0" cy="480060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52400" y="152400"/>
            <a:ext cx="88392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8991600" y="152400"/>
            <a:ext cx="0" cy="6451158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286000" y="6603558"/>
            <a:ext cx="67056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346288" y="228600"/>
            <a:ext cx="8416711" cy="87256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800" b="1" dirty="0" smtClean="0">
                <a:solidFill>
                  <a:schemeClr val="bg1"/>
                </a:solidFill>
                <a:effectLst>
                  <a:glow rad="76200">
                    <a:schemeClr val="tx1">
                      <a:alpha val="75000"/>
                    </a:schemeClr>
                  </a:glow>
                </a:effectLst>
              </a:rPr>
              <a:t>Our Prayer for Vision</a:t>
            </a:r>
            <a:endParaRPr lang="en-US" sz="4800" b="1" dirty="0">
              <a:solidFill>
                <a:schemeClr val="bg1"/>
              </a:solidFill>
              <a:effectLst>
                <a:glow rad="76200">
                  <a:schemeClr val="tx1">
                    <a:alpha val="75000"/>
                  </a:schemeClr>
                </a:glow>
              </a:effectLst>
            </a:endParaRP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152401" y="1143000"/>
            <a:ext cx="8686800" cy="5562600"/>
          </a:xfrm>
        </p:spPr>
        <p:txBody>
          <a:bodyPr>
            <a:noAutofit/>
          </a:bodyPr>
          <a:lstStyle/>
          <a:p>
            <a:pPr marL="0" indent="0" algn="ctr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Vision occurs when God </a:t>
            </a:r>
            <a:r>
              <a:rPr lang="en-US" sz="45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reveals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a </a:t>
            </a:r>
            <a:r>
              <a:rPr lang="en-US" sz="45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glimpse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of your </a:t>
            </a:r>
            <a:r>
              <a:rPr lang="en-US" sz="45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purpose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or what is the next </a:t>
            </a:r>
            <a:r>
              <a:rPr lang="en-US" sz="45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step(s)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you are to take</a:t>
            </a:r>
          </a:p>
          <a:p>
            <a:pPr lvl="5">
              <a:lnSpc>
                <a:spcPct val="80000"/>
              </a:lnSpc>
              <a:spcBef>
                <a:spcPts val="2400"/>
              </a:spcBef>
              <a:buClr>
                <a:schemeClr val="accent1"/>
              </a:buClr>
              <a:buSzPct val="125000"/>
              <a:buFont typeface="Wingdings" panose="05000000000000000000" pitchFamily="2" charset="2"/>
              <a:buChar char="ü"/>
            </a:pP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God must communicate</a:t>
            </a:r>
          </a:p>
          <a:p>
            <a:pPr lvl="5">
              <a:lnSpc>
                <a:spcPct val="80000"/>
              </a:lnSpc>
              <a:spcBef>
                <a:spcPts val="1200"/>
              </a:spcBef>
              <a:buClr>
                <a:schemeClr val="accent1"/>
              </a:buClr>
              <a:buSzPct val="125000"/>
              <a:buFont typeface="Wingdings" panose="05000000000000000000" pitchFamily="2" charset="2"/>
              <a:buChar char="ü"/>
            </a:pP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We must recognize </a:t>
            </a:r>
            <a:b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His voice among many</a:t>
            </a:r>
          </a:p>
          <a:p>
            <a:pPr lvl="5">
              <a:lnSpc>
                <a:spcPct val="80000"/>
              </a:lnSpc>
              <a:spcBef>
                <a:spcPts val="1200"/>
              </a:spcBef>
              <a:buClr>
                <a:schemeClr val="accent1"/>
              </a:buClr>
              <a:buSzPct val="125000"/>
              <a:buFont typeface="Wingdings" panose="05000000000000000000" pitchFamily="2" charset="2"/>
              <a:buChar char="ü"/>
            </a:pP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We must listen</a:t>
            </a:r>
          </a:p>
          <a:p>
            <a:pPr lvl="5">
              <a:lnSpc>
                <a:spcPct val="80000"/>
              </a:lnSpc>
              <a:spcBef>
                <a:spcPts val="1200"/>
              </a:spcBef>
              <a:buClr>
                <a:schemeClr val="accent1"/>
              </a:buClr>
              <a:buSzPct val="125000"/>
              <a:buFont typeface="Wingdings" panose="05000000000000000000" pitchFamily="2" charset="2"/>
              <a:buChar char="ü"/>
            </a:pP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We must obey</a:t>
            </a:r>
            <a:endParaRPr lang="en-US" sz="45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3402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ounded Rectangle 22"/>
          <p:cNvSpPr/>
          <p:nvPr/>
        </p:nvSpPr>
        <p:spPr>
          <a:xfrm>
            <a:off x="6629400" y="2886674"/>
            <a:ext cx="2355416" cy="1494191"/>
          </a:xfrm>
          <a:prstGeom prst="roundRect">
            <a:avLst/>
          </a:prstGeom>
          <a:solidFill>
            <a:schemeClr val="tx2"/>
          </a:solidFill>
          <a:ln>
            <a:solidFill>
              <a:srgbClr val="6BA4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6629400" y="2958239"/>
            <a:ext cx="2355417" cy="14641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5300" b="1" dirty="0" smtClean="0">
                <a:solidFill>
                  <a:schemeClr val="bg1"/>
                </a:solidFill>
                <a:effectLst>
                  <a:glow rad="76200">
                    <a:schemeClr val="tx1">
                      <a:alpha val="75000"/>
                    </a:schemeClr>
                  </a:glow>
                </a:effectLst>
                <a:latin typeface="+mj-lt"/>
              </a:rPr>
              <a:t>Week 6 </a:t>
            </a:r>
          </a:p>
          <a:p>
            <a:pPr algn="ctr">
              <a:lnSpc>
                <a:spcPct val="80000"/>
              </a:lnSpc>
            </a:pPr>
            <a:r>
              <a:rPr lang="en-US" sz="5700" b="1" dirty="0" smtClean="0">
                <a:solidFill>
                  <a:schemeClr val="bg1"/>
                </a:solidFill>
                <a:effectLst>
                  <a:glow rad="76200">
                    <a:schemeClr val="tx1">
                      <a:alpha val="75000"/>
                    </a:schemeClr>
                  </a:glow>
                </a:effectLst>
                <a:latin typeface="+mj-lt"/>
              </a:rPr>
              <a:t>Vision</a:t>
            </a:r>
            <a:endParaRPr lang="en-US" sz="5700" b="1" dirty="0">
              <a:solidFill>
                <a:schemeClr val="bg1"/>
              </a:solidFill>
              <a:effectLst>
                <a:glow rad="76200">
                  <a:schemeClr val="tx1">
                    <a:alpha val="75000"/>
                  </a:schemeClr>
                </a:glow>
              </a:effectLst>
              <a:latin typeface="+mj-lt"/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4800" y="14377"/>
            <a:ext cx="7885184" cy="6121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6955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/>
          <p:nvPr/>
        </p:nvSpPr>
        <p:spPr>
          <a:xfrm>
            <a:off x="270089" y="228600"/>
            <a:ext cx="8569111" cy="762000"/>
          </a:xfrm>
          <a:prstGeom prst="roundRect">
            <a:avLst/>
          </a:prstGeom>
          <a:solidFill>
            <a:schemeClr val="tx2"/>
          </a:solidFill>
          <a:ln>
            <a:solidFill>
              <a:srgbClr val="6BA4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4846542"/>
            <a:ext cx="2590802" cy="2011458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 flipV="1">
            <a:off x="152400" y="152400"/>
            <a:ext cx="0" cy="480060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52400" y="152400"/>
            <a:ext cx="88392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8991600" y="152400"/>
            <a:ext cx="0" cy="6451158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286000" y="6603558"/>
            <a:ext cx="67056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346288" y="228600"/>
            <a:ext cx="8416711" cy="87256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800" b="1" dirty="0" smtClean="0">
                <a:solidFill>
                  <a:schemeClr val="bg1"/>
                </a:solidFill>
                <a:effectLst>
                  <a:glow rad="76200">
                    <a:schemeClr val="tx1">
                      <a:alpha val="75000"/>
                    </a:schemeClr>
                  </a:glow>
                </a:effectLst>
              </a:rPr>
              <a:t>Vision</a:t>
            </a:r>
            <a:endParaRPr lang="en-US" sz="4800" b="1" dirty="0">
              <a:solidFill>
                <a:schemeClr val="bg1"/>
              </a:solidFill>
              <a:effectLst>
                <a:glow rad="76200">
                  <a:schemeClr val="tx1">
                    <a:alpha val="75000"/>
                  </a:schemeClr>
                </a:glow>
              </a:effectLst>
            </a:endParaRP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2057400" y="1143000"/>
            <a:ext cx="6781800" cy="5562600"/>
          </a:xfrm>
        </p:spPr>
        <p:txBody>
          <a:bodyPr>
            <a:noAutofit/>
          </a:bodyPr>
          <a:lstStyle/>
          <a:p>
            <a:pPr marL="0" indent="0" algn="ctr">
              <a:lnSpc>
                <a:spcPct val="80000"/>
              </a:lnSpc>
              <a:spcBef>
                <a:spcPts val="0"/>
              </a:spcBef>
              <a:buNone/>
            </a:pPr>
            <a:endParaRPr lang="en-US" sz="8000" b="1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0" indent="0">
              <a:lnSpc>
                <a:spcPct val="70000"/>
              </a:lnSpc>
              <a:spcBef>
                <a:spcPts val="0"/>
              </a:spcBef>
              <a:buNone/>
            </a:pPr>
            <a:r>
              <a:rPr lang="en-US" sz="70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Turn to</a:t>
            </a:r>
          </a:p>
          <a:p>
            <a:pPr marL="0" indent="0">
              <a:lnSpc>
                <a:spcPct val="70000"/>
              </a:lnSpc>
              <a:spcBef>
                <a:spcPts val="0"/>
              </a:spcBef>
              <a:buNone/>
            </a:pPr>
            <a:r>
              <a:rPr lang="en-US" sz="8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Acts </a:t>
            </a:r>
            <a:r>
              <a:rPr lang="en-US" sz="8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26:9-19</a:t>
            </a:r>
          </a:p>
        </p:txBody>
      </p:sp>
    </p:spTree>
    <p:extLst>
      <p:ext uri="{BB962C8B-B14F-4D97-AF65-F5344CB8AC3E}">
        <p14:creationId xmlns:p14="http://schemas.microsoft.com/office/powerpoint/2010/main" val="2138330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/>
          <p:nvPr/>
        </p:nvSpPr>
        <p:spPr>
          <a:xfrm>
            <a:off x="270089" y="228600"/>
            <a:ext cx="8569111" cy="762000"/>
          </a:xfrm>
          <a:prstGeom prst="roundRect">
            <a:avLst/>
          </a:prstGeom>
          <a:solidFill>
            <a:schemeClr val="tx2"/>
          </a:solidFill>
          <a:ln>
            <a:solidFill>
              <a:srgbClr val="6BA4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4846542"/>
            <a:ext cx="2590802" cy="2011458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 flipV="1">
            <a:off x="152400" y="152400"/>
            <a:ext cx="0" cy="480060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52400" y="152400"/>
            <a:ext cx="88392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8991600" y="152400"/>
            <a:ext cx="0" cy="6451158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286000" y="6603558"/>
            <a:ext cx="67056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346288" y="228600"/>
            <a:ext cx="8416711" cy="87256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800" b="1" dirty="0" smtClean="0">
                <a:solidFill>
                  <a:schemeClr val="bg1"/>
                </a:solidFill>
                <a:effectLst>
                  <a:glow rad="76200">
                    <a:schemeClr val="tx1">
                      <a:alpha val="75000"/>
                    </a:schemeClr>
                  </a:glow>
                </a:effectLst>
              </a:rPr>
              <a:t>Vision</a:t>
            </a:r>
            <a:endParaRPr lang="en-US" sz="4800" b="1" dirty="0">
              <a:solidFill>
                <a:schemeClr val="bg1"/>
              </a:solidFill>
              <a:effectLst>
                <a:glow rad="76200">
                  <a:schemeClr val="tx1">
                    <a:alpha val="75000"/>
                  </a:schemeClr>
                </a:glow>
              </a:effectLst>
            </a:endParaRP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152401" y="1143000"/>
            <a:ext cx="8686800" cy="5562600"/>
          </a:xfrm>
        </p:spPr>
        <p:txBody>
          <a:bodyPr>
            <a:noAutofit/>
          </a:bodyPr>
          <a:lstStyle/>
          <a:p>
            <a:pPr marL="0" indent="0" algn="ctr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Vision occurs when God </a:t>
            </a:r>
            <a:r>
              <a:rPr lang="en-US" sz="45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reveals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a </a:t>
            </a:r>
            <a:r>
              <a:rPr lang="en-US" sz="45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glimpse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of your </a:t>
            </a:r>
            <a:r>
              <a:rPr lang="en-US" sz="45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purpose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or what is the next </a:t>
            </a:r>
            <a:r>
              <a:rPr lang="en-US" sz="45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step(s)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you are to take</a:t>
            </a:r>
          </a:p>
          <a:p>
            <a:pPr lvl="5">
              <a:lnSpc>
                <a:spcPct val="80000"/>
              </a:lnSpc>
              <a:spcBef>
                <a:spcPts val="2400"/>
              </a:spcBef>
              <a:buClr>
                <a:schemeClr val="accent1"/>
              </a:buClr>
              <a:buSzPct val="125000"/>
              <a:buFont typeface="Wingdings" panose="05000000000000000000" pitchFamily="2" charset="2"/>
              <a:buChar char="ü"/>
            </a:pP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God must communicate</a:t>
            </a:r>
          </a:p>
          <a:p>
            <a:pPr lvl="5">
              <a:lnSpc>
                <a:spcPct val="80000"/>
              </a:lnSpc>
              <a:spcBef>
                <a:spcPts val="1200"/>
              </a:spcBef>
              <a:buClr>
                <a:schemeClr val="accent1"/>
              </a:buClr>
              <a:buSzPct val="125000"/>
              <a:buFont typeface="Wingdings" panose="05000000000000000000" pitchFamily="2" charset="2"/>
              <a:buChar char="ü"/>
            </a:pP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We must recognize </a:t>
            </a:r>
            <a:b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His voice among many</a:t>
            </a:r>
          </a:p>
          <a:p>
            <a:pPr lvl="5">
              <a:lnSpc>
                <a:spcPct val="80000"/>
              </a:lnSpc>
              <a:spcBef>
                <a:spcPts val="1200"/>
              </a:spcBef>
              <a:buClr>
                <a:schemeClr val="accent1"/>
              </a:buClr>
              <a:buSzPct val="125000"/>
              <a:buFont typeface="Wingdings" panose="05000000000000000000" pitchFamily="2" charset="2"/>
              <a:buChar char="ü"/>
            </a:pP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We must listen</a:t>
            </a:r>
          </a:p>
          <a:p>
            <a:pPr lvl="5">
              <a:lnSpc>
                <a:spcPct val="80000"/>
              </a:lnSpc>
              <a:spcBef>
                <a:spcPts val="1200"/>
              </a:spcBef>
              <a:buClr>
                <a:schemeClr val="accent1"/>
              </a:buClr>
              <a:buSzPct val="125000"/>
              <a:buFont typeface="Wingdings" panose="05000000000000000000" pitchFamily="2" charset="2"/>
              <a:buChar char="ü"/>
            </a:pP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We must obey</a:t>
            </a:r>
            <a:endParaRPr lang="en-US" sz="45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2935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/>
          <p:nvPr/>
        </p:nvSpPr>
        <p:spPr>
          <a:xfrm>
            <a:off x="270089" y="228600"/>
            <a:ext cx="8569111" cy="762000"/>
          </a:xfrm>
          <a:prstGeom prst="roundRect">
            <a:avLst/>
          </a:prstGeom>
          <a:solidFill>
            <a:schemeClr val="tx2"/>
          </a:solidFill>
          <a:ln>
            <a:solidFill>
              <a:srgbClr val="6BA4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4846542"/>
            <a:ext cx="2590802" cy="2011458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 flipV="1">
            <a:off x="152400" y="152400"/>
            <a:ext cx="0" cy="480060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52400" y="152400"/>
            <a:ext cx="88392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8991600" y="152400"/>
            <a:ext cx="0" cy="6451158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286000" y="6603558"/>
            <a:ext cx="67056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346288" y="228600"/>
            <a:ext cx="8416711" cy="87256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800" b="1" dirty="0" smtClean="0">
                <a:solidFill>
                  <a:schemeClr val="bg1"/>
                </a:solidFill>
                <a:effectLst>
                  <a:glow rad="76200">
                    <a:schemeClr val="tx1">
                      <a:alpha val="75000"/>
                    </a:schemeClr>
                  </a:glow>
                </a:effectLst>
              </a:rPr>
              <a:t>Avoid A Void</a:t>
            </a:r>
            <a:endParaRPr lang="en-US" sz="4800" b="1" dirty="0">
              <a:solidFill>
                <a:schemeClr val="bg1"/>
              </a:solidFill>
              <a:effectLst>
                <a:glow rad="76200">
                  <a:schemeClr val="tx1">
                    <a:alpha val="75000"/>
                  </a:schemeClr>
                </a:glow>
              </a:effectLst>
            </a:endParaRP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381001" y="1143000"/>
            <a:ext cx="8458200" cy="5562600"/>
          </a:xfrm>
        </p:spPr>
        <p:txBody>
          <a:bodyPr>
            <a:noAutofit/>
          </a:bodyPr>
          <a:lstStyle/>
          <a:p>
            <a:pPr marL="0" indent="0" algn="r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4500" b="1" u="sng" dirty="0" smtClean="0">
                <a:solidFill>
                  <a:schemeClr val="bg1"/>
                </a:solidFill>
                <a:latin typeface="Calibri" panose="020F0502020204030204" pitchFamily="34" charset="0"/>
              </a:rPr>
              <a:t>Proverbs 29:18</a:t>
            </a:r>
            <a:endParaRPr lang="en-US" sz="4500" b="1" u="sng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0" indent="0" algn="ctr">
              <a:lnSpc>
                <a:spcPct val="75000"/>
              </a:lnSpc>
              <a:spcBef>
                <a:spcPts val="1200"/>
              </a:spcBef>
              <a:buNone/>
            </a:pP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Where there is no </a:t>
            </a:r>
            <a:r>
              <a:rPr lang="en-US" sz="4500" b="1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revelation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, </a:t>
            </a: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the people </a:t>
            </a:r>
            <a:r>
              <a:rPr lang="en-US" sz="45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cast off restraint</a:t>
            </a: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; but blessed is he who keeps the law.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     </a:t>
            </a:r>
          </a:p>
          <a:p>
            <a:pPr marL="0" indent="0" algn="r">
              <a:lnSpc>
                <a:spcPct val="80000"/>
              </a:lnSpc>
              <a:spcBef>
                <a:spcPts val="3200"/>
              </a:spcBef>
              <a:buNone/>
            </a:pP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no 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revelation </a:t>
            </a:r>
            <a:r>
              <a:rPr lang="en-US" sz="45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=</a:t>
            </a: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 no 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vision</a:t>
            </a:r>
            <a:endParaRPr lang="en-US" sz="45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0" indent="0" algn="r">
              <a:lnSpc>
                <a:spcPct val="80000"/>
              </a:lnSpc>
              <a:spcBef>
                <a:spcPts val="600"/>
              </a:spcBef>
              <a:buNone/>
            </a:pP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no vision </a:t>
            </a:r>
            <a:r>
              <a:rPr lang="en-US" sz="45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=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no restraint</a:t>
            </a:r>
          </a:p>
          <a:p>
            <a:pPr marL="0" indent="0" algn="r">
              <a:lnSpc>
                <a:spcPct val="80000"/>
              </a:lnSpc>
              <a:spcBef>
                <a:spcPts val="600"/>
              </a:spcBef>
              <a:buNone/>
            </a:pP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no restraint </a:t>
            </a:r>
            <a:r>
              <a:rPr lang="en-US" sz="45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=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no blessing</a:t>
            </a:r>
            <a:endParaRPr lang="en-US" sz="45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6758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/>
          <p:nvPr/>
        </p:nvSpPr>
        <p:spPr>
          <a:xfrm>
            <a:off x="270089" y="228600"/>
            <a:ext cx="8569111" cy="762000"/>
          </a:xfrm>
          <a:prstGeom prst="roundRect">
            <a:avLst/>
          </a:prstGeom>
          <a:solidFill>
            <a:schemeClr val="tx2"/>
          </a:solidFill>
          <a:ln>
            <a:solidFill>
              <a:srgbClr val="6BA4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4846542"/>
            <a:ext cx="2590802" cy="2011458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 flipV="1">
            <a:off x="152400" y="152400"/>
            <a:ext cx="0" cy="480060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52400" y="152400"/>
            <a:ext cx="88392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8991600" y="152400"/>
            <a:ext cx="0" cy="6451158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286000" y="6603558"/>
            <a:ext cx="67056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346288" y="228600"/>
            <a:ext cx="8416711" cy="87256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800" b="1" dirty="0" smtClean="0">
                <a:solidFill>
                  <a:schemeClr val="bg1"/>
                </a:solidFill>
                <a:effectLst>
                  <a:glow rad="76200">
                    <a:schemeClr val="tx1">
                      <a:alpha val="75000"/>
                    </a:schemeClr>
                  </a:glow>
                </a:effectLst>
              </a:rPr>
              <a:t>Avoid A Void</a:t>
            </a:r>
            <a:endParaRPr lang="en-US" sz="4800" b="1" dirty="0">
              <a:solidFill>
                <a:schemeClr val="bg1"/>
              </a:solidFill>
              <a:effectLst>
                <a:glow rad="76200">
                  <a:schemeClr val="tx1">
                    <a:alpha val="75000"/>
                  </a:schemeClr>
                </a:glow>
              </a:effectLst>
            </a:endParaRP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381001" y="1143000"/>
            <a:ext cx="8458200" cy="5562600"/>
          </a:xfrm>
        </p:spPr>
        <p:txBody>
          <a:bodyPr>
            <a:noAutofit/>
          </a:bodyPr>
          <a:lstStyle/>
          <a:p>
            <a:pPr marL="0" indent="0" algn="r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4500" b="1" u="sng" dirty="0" smtClean="0">
                <a:solidFill>
                  <a:schemeClr val="bg1"/>
                </a:solidFill>
                <a:latin typeface="Calibri" panose="020F0502020204030204" pitchFamily="34" charset="0"/>
              </a:rPr>
              <a:t>Proverbs 29:18</a:t>
            </a:r>
            <a:endParaRPr lang="en-US" sz="4500" b="1" u="sng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0" indent="0" algn="ctr">
              <a:lnSpc>
                <a:spcPct val="75000"/>
              </a:lnSpc>
              <a:spcBef>
                <a:spcPts val="1200"/>
              </a:spcBef>
              <a:buNone/>
            </a:pP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Where there is no </a:t>
            </a:r>
            <a:r>
              <a:rPr lang="en-US" sz="4500" b="1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revelation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, </a:t>
            </a: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the people </a:t>
            </a:r>
            <a:r>
              <a:rPr lang="en-US" sz="45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cast off restraint</a:t>
            </a: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; but blessed is he who keeps the law.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     </a:t>
            </a:r>
          </a:p>
          <a:p>
            <a:pPr marL="0" indent="0" algn="r">
              <a:lnSpc>
                <a:spcPct val="75000"/>
              </a:lnSpc>
              <a:spcBef>
                <a:spcPts val="3400"/>
              </a:spcBef>
              <a:buNone/>
            </a:pPr>
            <a:r>
              <a:rPr lang="en-US" sz="3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(MSG)   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If </a:t>
            </a: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people can’t see what God is doing, they stumble all over 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themselves; But </a:t>
            </a:r>
            <a:r>
              <a:rPr lang="en-US" sz="45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when they </a:t>
            </a:r>
            <a:r>
              <a:rPr lang="en-US" sz="45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/>
            </a:r>
            <a:br>
              <a:rPr lang="en-US" sz="45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</a:br>
            <a:r>
              <a:rPr lang="en-US" sz="45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         attend </a:t>
            </a:r>
            <a:r>
              <a:rPr lang="en-US" sz="45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to what he reveals</a:t>
            </a: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, they are most blessed.</a:t>
            </a:r>
          </a:p>
        </p:txBody>
      </p:sp>
    </p:spTree>
    <p:extLst>
      <p:ext uri="{BB962C8B-B14F-4D97-AF65-F5344CB8AC3E}">
        <p14:creationId xmlns:p14="http://schemas.microsoft.com/office/powerpoint/2010/main" val="816213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/>
          <p:nvPr/>
        </p:nvSpPr>
        <p:spPr>
          <a:xfrm>
            <a:off x="270089" y="228600"/>
            <a:ext cx="8569111" cy="762000"/>
          </a:xfrm>
          <a:prstGeom prst="roundRect">
            <a:avLst/>
          </a:prstGeom>
          <a:solidFill>
            <a:schemeClr val="tx2"/>
          </a:solidFill>
          <a:ln>
            <a:solidFill>
              <a:srgbClr val="6BA4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4846542"/>
            <a:ext cx="2590802" cy="2011458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 flipV="1">
            <a:off x="152400" y="152400"/>
            <a:ext cx="0" cy="480060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52400" y="152400"/>
            <a:ext cx="88392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8991600" y="152400"/>
            <a:ext cx="0" cy="6451158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286000" y="6603558"/>
            <a:ext cx="67056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346288" y="228600"/>
            <a:ext cx="8416711" cy="87256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800" b="1" dirty="0" smtClean="0">
                <a:solidFill>
                  <a:schemeClr val="bg1"/>
                </a:solidFill>
                <a:effectLst>
                  <a:glow rad="76200">
                    <a:schemeClr val="tx1">
                      <a:alpha val="75000"/>
                    </a:schemeClr>
                  </a:glow>
                </a:effectLst>
              </a:rPr>
              <a:t>Avoid A Void</a:t>
            </a:r>
            <a:endParaRPr lang="en-US" sz="4800" b="1" dirty="0">
              <a:solidFill>
                <a:schemeClr val="bg1"/>
              </a:solidFill>
              <a:effectLst>
                <a:glow rad="76200">
                  <a:schemeClr val="tx1">
                    <a:alpha val="75000"/>
                  </a:schemeClr>
                </a:glow>
              </a:effectLst>
            </a:endParaRP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381000" y="1143000"/>
            <a:ext cx="8458200" cy="55626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ts val="200"/>
              </a:spcBef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We see what </a:t>
            </a:r>
            <a:r>
              <a:rPr lang="en-US" sz="45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God is doing</a:t>
            </a:r>
          </a:p>
          <a:p>
            <a:pPr>
              <a:lnSpc>
                <a:spcPct val="80000"/>
              </a:lnSpc>
              <a:spcBef>
                <a:spcPts val="200"/>
              </a:spcBef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We attend </a:t>
            </a:r>
            <a:r>
              <a:rPr lang="en-US" sz="45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when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He reveals</a:t>
            </a:r>
          </a:p>
          <a:p>
            <a:pPr>
              <a:lnSpc>
                <a:spcPct val="80000"/>
              </a:lnSpc>
              <a:spcBef>
                <a:spcPts val="200"/>
              </a:spcBef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We attend to </a:t>
            </a:r>
            <a:r>
              <a:rPr lang="en-US" sz="45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what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He reveals</a:t>
            </a:r>
          </a:p>
          <a:p>
            <a:pPr>
              <a:lnSpc>
                <a:spcPct val="80000"/>
              </a:lnSpc>
              <a:spcBef>
                <a:spcPts val="200"/>
              </a:spcBef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We are most blessed</a:t>
            </a:r>
          </a:p>
          <a:p>
            <a:pPr marL="0" indent="0" algn="r">
              <a:lnSpc>
                <a:spcPct val="75000"/>
              </a:lnSpc>
              <a:spcBef>
                <a:spcPts val="3200"/>
              </a:spcBef>
              <a:buNone/>
            </a:pPr>
            <a:r>
              <a:rPr lang="en-US" sz="3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(MSG)   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If </a:t>
            </a: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people can’t see what God is doing, they stumble all over 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themselves; But </a:t>
            </a:r>
            <a:r>
              <a:rPr lang="en-US" sz="45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when they </a:t>
            </a:r>
            <a:r>
              <a:rPr lang="en-US" sz="45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/>
            </a:r>
            <a:br>
              <a:rPr lang="en-US" sz="45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</a:br>
            <a:r>
              <a:rPr lang="en-US" sz="45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         attend </a:t>
            </a:r>
            <a:r>
              <a:rPr lang="en-US" sz="45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to what he reveals</a:t>
            </a: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, they are most blessed.</a:t>
            </a:r>
          </a:p>
        </p:txBody>
      </p:sp>
    </p:spTree>
    <p:extLst>
      <p:ext uri="{BB962C8B-B14F-4D97-AF65-F5344CB8AC3E}">
        <p14:creationId xmlns:p14="http://schemas.microsoft.com/office/powerpoint/2010/main" val="1871154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/>
          <p:nvPr/>
        </p:nvSpPr>
        <p:spPr>
          <a:xfrm>
            <a:off x="270089" y="228600"/>
            <a:ext cx="8569111" cy="762000"/>
          </a:xfrm>
          <a:prstGeom prst="roundRect">
            <a:avLst/>
          </a:prstGeom>
          <a:solidFill>
            <a:schemeClr val="tx2"/>
          </a:solidFill>
          <a:ln>
            <a:solidFill>
              <a:srgbClr val="6BA4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4846542"/>
            <a:ext cx="2590802" cy="2011458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 flipV="1">
            <a:off x="152400" y="152400"/>
            <a:ext cx="0" cy="480060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52400" y="152400"/>
            <a:ext cx="88392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8991600" y="152400"/>
            <a:ext cx="0" cy="6451158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286000" y="6603558"/>
            <a:ext cx="67056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346288" y="228600"/>
            <a:ext cx="8416711" cy="87256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800" b="1" dirty="0">
                <a:solidFill>
                  <a:schemeClr val="bg1"/>
                </a:solidFill>
                <a:effectLst>
                  <a:glow rad="76200">
                    <a:schemeClr val="tx1">
                      <a:alpha val="75000"/>
                    </a:schemeClr>
                  </a:glow>
                </a:effectLst>
              </a:rPr>
              <a:t>We see what God is doing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270089" y="1143000"/>
            <a:ext cx="8569112" cy="5562600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4500" b="1" u="sng" dirty="0" smtClean="0">
                <a:solidFill>
                  <a:schemeClr val="bg1"/>
                </a:solidFill>
                <a:latin typeface="Calibri" panose="020F0502020204030204" pitchFamily="34" charset="0"/>
              </a:rPr>
              <a:t>Proverbs 25:2</a:t>
            </a: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It </a:t>
            </a: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is the glory of God to conceal 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a matter</a:t>
            </a: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; </a:t>
            </a:r>
            <a:r>
              <a:rPr lang="en-US" sz="45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to search out </a:t>
            </a:r>
            <a:r>
              <a:rPr lang="en-US" sz="45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a matter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is the </a:t>
            </a: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glory of kings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.</a:t>
            </a:r>
          </a:p>
          <a:p>
            <a:pPr marL="0" indent="0" algn="r">
              <a:lnSpc>
                <a:spcPct val="75000"/>
              </a:lnSpc>
              <a:spcBef>
                <a:spcPts val="600"/>
              </a:spcBef>
              <a:buNone/>
            </a:pPr>
            <a:r>
              <a:rPr lang="en-US" sz="4500" b="1" u="sng" dirty="0">
                <a:solidFill>
                  <a:schemeClr val="bg1"/>
                </a:solidFill>
                <a:latin typeface="Calibri" panose="020F0502020204030204" pitchFamily="34" charset="0"/>
              </a:rPr>
              <a:t>Proverbs 21:1-2</a:t>
            </a:r>
            <a:endParaRPr lang="en-US" sz="45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0" indent="0" algn="r">
              <a:lnSpc>
                <a:spcPct val="75000"/>
              </a:lnSpc>
              <a:spcBef>
                <a:spcPts val="600"/>
              </a:spcBef>
              <a:buNone/>
            </a:pPr>
            <a:r>
              <a:rPr lang="en-US" sz="4500" b="1" baseline="30000" dirty="0">
                <a:solidFill>
                  <a:schemeClr val="bg1"/>
                </a:solidFill>
                <a:latin typeface="Calibri" panose="020F0502020204030204" pitchFamily="34" charset="0"/>
              </a:rPr>
              <a:t>        1</a:t>
            </a: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 The king's heart is in the hand of the LORD; he directs it like a   </a:t>
            </a:r>
            <a:b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     watercourse wherever he </a:t>
            </a:r>
            <a:b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        pleases. </a:t>
            </a:r>
            <a:r>
              <a:rPr lang="en-US" sz="4500" b="1" baseline="30000" dirty="0">
                <a:solidFill>
                  <a:schemeClr val="bg1"/>
                </a:solidFill>
                <a:latin typeface="Calibri" panose="020F0502020204030204" pitchFamily="34" charset="0"/>
              </a:rPr>
              <a:t>2</a:t>
            </a: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 All a man's ways </a:t>
            </a:r>
            <a:b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         seem right to him, but the LORD weighs the heart.</a:t>
            </a:r>
          </a:p>
          <a:p>
            <a:pPr marL="0" indent="0" algn="r">
              <a:lnSpc>
                <a:spcPct val="80000"/>
              </a:lnSpc>
              <a:spcBef>
                <a:spcPts val="0"/>
              </a:spcBef>
              <a:buNone/>
            </a:pPr>
            <a:endParaRPr lang="en-US" sz="45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0" indent="0" algn="r">
              <a:lnSpc>
                <a:spcPct val="80000"/>
              </a:lnSpc>
              <a:spcBef>
                <a:spcPts val="0"/>
              </a:spcBef>
              <a:buNone/>
            </a:pPr>
            <a:endParaRPr lang="en-US" sz="45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9501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/>
          <p:nvPr/>
        </p:nvSpPr>
        <p:spPr>
          <a:xfrm>
            <a:off x="270089" y="228600"/>
            <a:ext cx="8569111" cy="762000"/>
          </a:xfrm>
          <a:prstGeom prst="roundRect">
            <a:avLst/>
          </a:prstGeom>
          <a:solidFill>
            <a:schemeClr val="tx2"/>
          </a:solidFill>
          <a:ln>
            <a:solidFill>
              <a:srgbClr val="6BA4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4846542"/>
            <a:ext cx="2590802" cy="2011458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 flipV="1">
            <a:off x="152400" y="152400"/>
            <a:ext cx="0" cy="480060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52400" y="152400"/>
            <a:ext cx="88392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8991600" y="152400"/>
            <a:ext cx="0" cy="6451158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286000" y="6603558"/>
            <a:ext cx="67056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346288" y="228600"/>
            <a:ext cx="8416711" cy="87256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800" b="1" dirty="0">
                <a:solidFill>
                  <a:schemeClr val="bg1"/>
                </a:solidFill>
                <a:effectLst>
                  <a:glow rad="76200">
                    <a:schemeClr val="tx1">
                      <a:alpha val="75000"/>
                    </a:schemeClr>
                  </a:glow>
                </a:effectLst>
              </a:rPr>
              <a:t>We see what God is doing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270089" y="1143000"/>
            <a:ext cx="8569112" cy="5562600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4500" b="1" u="sng" dirty="0">
                <a:solidFill>
                  <a:schemeClr val="bg1"/>
                </a:solidFill>
                <a:latin typeface="Calibri" panose="020F0502020204030204" pitchFamily="34" charset="0"/>
              </a:rPr>
              <a:t>Proverbs </a:t>
            </a:r>
            <a:r>
              <a:rPr lang="en-US" sz="4500" b="1" u="sng" dirty="0" smtClean="0">
                <a:solidFill>
                  <a:schemeClr val="bg1"/>
                </a:solidFill>
                <a:latin typeface="Calibri" panose="020F0502020204030204" pitchFamily="34" charset="0"/>
              </a:rPr>
              <a:t>19:21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Many </a:t>
            </a: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are the plans in a man's heart, but it is the LORD's purpose that prevails.</a:t>
            </a:r>
          </a:p>
          <a:p>
            <a:pPr marL="0" indent="0" algn="r">
              <a:lnSpc>
                <a:spcPct val="75000"/>
              </a:lnSpc>
              <a:spcBef>
                <a:spcPts val="1200"/>
              </a:spcBef>
              <a:buNone/>
            </a:pPr>
            <a:r>
              <a:rPr lang="en-US" sz="4500" b="1" u="sng" dirty="0" smtClean="0">
                <a:solidFill>
                  <a:schemeClr val="bg1"/>
                </a:solidFill>
                <a:latin typeface="Calibri" panose="020F0502020204030204" pitchFamily="34" charset="0"/>
              </a:rPr>
              <a:t>Proverbs 3:5-6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</a:p>
          <a:p>
            <a:pPr marL="0" indent="0" algn="r">
              <a:lnSpc>
                <a:spcPct val="75000"/>
              </a:lnSpc>
              <a:spcBef>
                <a:spcPts val="600"/>
              </a:spcBef>
              <a:buNone/>
            </a:pPr>
            <a:r>
              <a:rPr lang="en-US" sz="4500" b="1" baseline="30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5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Trust </a:t>
            </a: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in the LORD with all 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your heart </a:t>
            </a: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and lean not on your 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own understanding</a:t>
            </a: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; </a:t>
            </a:r>
            <a:r>
              <a:rPr lang="en-US" sz="4500" b="1" baseline="30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6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in all your ways </a:t>
            </a:r>
            <a:b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         acknowledge him</a:t>
            </a: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, 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and </a:t>
            </a: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he 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         will </a:t>
            </a: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make your paths straight.</a:t>
            </a:r>
          </a:p>
          <a:p>
            <a:pPr marL="0" indent="0">
              <a:lnSpc>
                <a:spcPct val="80000"/>
              </a:lnSpc>
              <a:spcBef>
                <a:spcPts val="2400"/>
              </a:spcBef>
              <a:buNone/>
            </a:pP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</a:t>
            </a:r>
            <a:endParaRPr lang="en-US" sz="45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5753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4451</TotalTime>
  <Words>486</Words>
  <Application>Microsoft Office PowerPoint</Application>
  <PresentationFormat>On-screen Show (4:3)</PresentationFormat>
  <Paragraphs>86</Paragraphs>
  <Slides>16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Vision</vt:lpstr>
      <vt:lpstr>Vision</vt:lpstr>
      <vt:lpstr>Avoid A Void</vt:lpstr>
      <vt:lpstr>Avoid A Void</vt:lpstr>
      <vt:lpstr>Avoid A Void</vt:lpstr>
      <vt:lpstr>We see what God is doing</vt:lpstr>
      <vt:lpstr>We see what God is doing</vt:lpstr>
      <vt:lpstr>We attend when He reveals</vt:lpstr>
      <vt:lpstr>We attend when He reveals</vt:lpstr>
      <vt:lpstr>We attend when He reveals</vt:lpstr>
      <vt:lpstr>We attend to what He reveals</vt:lpstr>
      <vt:lpstr>We are most blessed</vt:lpstr>
      <vt:lpstr>We are most blessed</vt:lpstr>
      <vt:lpstr>Our Prayer for Vision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Shawn McCracken</dc:creator>
  <cp:lastModifiedBy>Shawn</cp:lastModifiedBy>
  <cp:revision>121</cp:revision>
  <dcterms:created xsi:type="dcterms:W3CDTF">2015-01-19T14:26:11Z</dcterms:created>
  <dcterms:modified xsi:type="dcterms:W3CDTF">2015-04-12T10:45:20Z</dcterms:modified>
</cp:coreProperties>
</file>