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9" r:id="rId2"/>
    <p:sldId id="276" r:id="rId3"/>
    <p:sldId id="261" r:id="rId4"/>
    <p:sldId id="260" r:id="rId5"/>
    <p:sldId id="257" r:id="rId6"/>
    <p:sldId id="264" r:id="rId7"/>
    <p:sldId id="266" r:id="rId8"/>
    <p:sldId id="268" r:id="rId9"/>
    <p:sldId id="265" r:id="rId10"/>
    <p:sldId id="273" r:id="rId11"/>
    <p:sldId id="270" r:id="rId12"/>
    <p:sldId id="269" r:id="rId13"/>
    <p:sldId id="271" r:id="rId14"/>
    <p:sldId id="274" r:id="rId15"/>
    <p:sldId id="275"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E93"/>
    <a:srgbClr val="2C7184"/>
    <a:srgbClr val="235B6A"/>
    <a:srgbClr val="215968"/>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39" autoAdjust="0"/>
  </p:normalViewPr>
  <p:slideViewPr>
    <p:cSldViewPr>
      <p:cViewPr varScale="1">
        <p:scale>
          <a:sx n="107" d="100"/>
          <a:sy n="107" d="100"/>
        </p:scale>
        <p:origin x="-97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FAITH</c:v>
                </c:pt>
              </c:strCache>
            </c:strRef>
          </c:tx>
          <c:dPt>
            <c:idx val="0"/>
            <c:bubble3D val="0"/>
            <c:spPr>
              <a:solidFill>
                <a:schemeClr val="accent2"/>
              </a:solidFill>
              <a:ln w="25400">
                <a:solidFill>
                  <a:schemeClr val="lt1"/>
                </a:solidFill>
              </a:ln>
              <a:effectLst/>
              <a:sp3d contourW="25400">
                <a:contourClr>
                  <a:schemeClr val="lt1"/>
                </a:contourClr>
              </a:sp3d>
            </c:spPr>
          </c:dPt>
          <c:dPt>
            <c:idx val="1"/>
            <c:bubble3D val="0"/>
            <c:spPr>
              <a:solidFill>
                <a:schemeClr val="accent4"/>
              </a:solidFill>
              <a:ln w="25400">
                <a:solidFill>
                  <a:schemeClr val="lt1"/>
                </a:solidFill>
              </a:ln>
              <a:effectLst/>
              <a:sp3d contourW="25400">
                <a:contourClr>
                  <a:schemeClr val="lt1"/>
                </a:contourClr>
              </a:sp3d>
            </c:spPr>
          </c:dPt>
          <c:dPt>
            <c:idx val="2"/>
            <c:bubble3D val="0"/>
            <c:spPr>
              <a:solidFill>
                <a:schemeClr val="accent6"/>
              </a:solidFill>
              <a:ln w="25400">
                <a:solidFill>
                  <a:schemeClr val="lt1"/>
                </a:solidFill>
              </a:ln>
              <a:effectLst/>
              <a:sp3d contourW="25400">
                <a:contourClr>
                  <a:schemeClr val="lt1"/>
                </a:contourClr>
              </a:sp3d>
            </c:spPr>
          </c:dPt>
          <c:dPt>
            <c:idx val="3"/>
            <c:bubble3D val="0"/>
            <c:spPr>
              <a:solidFill>
                <a:schemeClr val="accent2">
                  <a:lumMod val="60000"/>
                </a:schemeClr>
              </a:solidFill>
              <a:ln w="25400">
                <a:solidFill>
                  <a:schemeClr val="lt1"/>
                </a:solidFill>
              </a:ln>
              <a:effectLst/>
              <a:sp3d contourW="25400">
                <a:contourClr>
                  <a:schemeClr val="lt1"/>
                </a:contourClr>
              </a:sp3d>
            </c:spPr>
          </c:dPt>
          <c:cat>
            <c:strRef>
              <c:f>Sheet1!$A$2:$A$5</c:f>
              <c:strCache>
                <c:ptCount val="4"/>
                <c:pt idx="0">
                  <c:v>Belief</c:v>
                </c:pt>
                <c:pt idx="1">
                  <c:v>Trust</c:v>
                </c:pt>
                <c:pt idx="2">
                  <c:v>Works</c:v>
                </c:pt>
                <c:pt idx="3">
                  <c:v>Endurance</c:v>
                </c:pt>
              </c:strCache>
            </c:strRef>
          </c:cat>
          <c:val>
            <c:numRef>
              <c:f>Sheet1!$B$2:$B$5</c:f>
              <c:numCache>
                <c:formatCode>General</c:formatCode>
                <c:ptCount val="4"/>
                <c:pt idx="0">
                  <c:v>4.2</c:v>
                </c:pt>
                <c:pt idx="1">
                  <c:v>2</c:v>
                </c:pt>
                <c:pt idx="2">
                  <c:v>2</c:v>
                </c:pt>
                <c:pt idx="3">
                  <c:v>1</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674990753488578"/>
          <c:y val="0.90107206670637285"/>
          <c:w val="0.60683165471140765"/>
          <c:h val="7.77203831831363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FA1B8999-CE9A-4518-A544-46D460C012E1}" type="datetimeFigureOut">
              <a:rPr lang="en-US" smtClean="0"/>
              <a:t>11/8/2015</a:t>
            </a:fld>
            <a:endParaRPr lang="en-US"/>
          </a:p>
        </p:txBody>
      </p:sp>
      <p:sp>
        <p:nvSpPr>
          <p:cNvPr id="16" name="Slide Number Placeholder 15"/>
          <p:cNvSpPr>
            <a:spLocks noGrp="1"/>
          </p:cNvSpPr>
          <p:nvPr>
            <p:ph type="sldNum" sz="quarter" idx="11"/>
          </p:nvPr>
        </p:nvSpPr>
        <p:spPr/>
        <p:txBody>
          <a:bodyPr/>
          <a:lstStyle/>
          <a:p>
            <a:fld id="{77E4A7CC-DF4B-4F57-88B8-83FE164F01E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B8999-CE9A-4518-A544-46D460C012E1}"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4A7CC-DF4B-4F57-88B8-83FE164F01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1B8999-CE9A-4518-A544-46D460C012E1}"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4A7CC-DF4B-4F57-88B8-83FE164F01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FA1B8999-CE9A-4518-A544-46D460C012E1}" type="datetimeFigureOut">
              <a:rPr lang="en-US" smtClean="0"/>
              <a:t>11/8/2015</a:t>
            </a:fld>
            <a:endParaRPr lang="en-US"/>
          </a:p>
        </p:txBody>
      </p:sp>
      <p:sp>
        <p:nvSpPr>
          <p:cNvPr id="15" name="Slide Number Placeholder 14"/>
          <p:cNvSpPr>
            <a:spLocks noGrp="1"/>
          </p:cNvSpPr>
          <p:nvPr>
            <p:ph type="sldNum" sz="quarter" idx="11"/>
          </p:nvPr>
        </p:nvSpPr>
        <p:spPr/>
        <p:txBody>
          <a:bodyPr/>
          <a:lstStyle/>
          <a:p>
            <a:fld id="{77E4A7CC-DF4B-4F57-88B8-83FE164F01E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A1B8999-CE9A-4518-A544-46D460C012E1}" type="datetimeFigureOut">
              <a:rPr lang="en-US" smtClean="0"/>
              <a:t>11/8/2015</a:t>
            </a:fld>
            <a:endParaRPr lang="en-US"/>
          </a:p>
        </p:txBody>
      </p:sp>
      <p:sp>
        <p:nvSpPr>
          <p:cNvPr id="13" name="Slide Number Placeholder 12"/>
          <p:cNvSpPr>
            <a:spLocks noGrp="1"/>
          </p:cNvSpPr>
          <p:nvPr>
            <p:ph type="sldNum" sz="quarter" idx="11"/>
          </p:nvPr>
        </p:nvSpPr>
        <p:spPr/>
        <p:txBody>
          <a:bodyPr/>
          <a:lstStyle/>
          <a:p>
            <a:fld id="{77E4A7CC-DF4B-4F57-88B8-83FE164F01E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A1B8999-CE9A-4518-A544-46D460C012E1}" type="datetimeFigureOut">
              <a:rPr lang="en-US" smtClean="0"/>
              <a:t>11/8/2015</a:t>
            </a:fld>
            <a:endParaRPr lang="en-US"/>
          </a:p>
        </p:txBody>
      </p:sp>
      <p:sp>
        <p:nvSpPr>
          <p:cNvPr id="9" name="Slide Number Placeholder 8"/>
          <p:cNvSpPr>
            <a:spLocks noGrp="1"/>
          </p:cNvSpPr>
          <p:nvPr>
            <p:ph type="sldNum" sz="quarter" idx="11"/>
          </p:nvPr>
        </p:nvSpPr>
        <p:spPr/>
        <p:txBody>
          <a:bodyPr/>
          <a:lstStyle/>
          <a:p>
            <a:fld id="{77E4A7CC-DF4B-4F57-88B8-83FE164F01E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FA1B8999-CE9A-4518-A544-46D460C012E1}" type="datetimeFigureOut">
              <a:rPr lang="en-US" smtClean="0"/>
              <a:t>11/8/2015</a:t>
            </a:fld>
            <a:endParaRPr lang="en-US"/>
          </a:p>
        </p:txBody>
      </p:sp>
      <p:sp>
        <p:nvSpPr>
          <p:cNvPr id="15" name="Slide Number Placeholder 14"/>
          <p:cNvSpPr>
            <a:spLocks noGrp="1"/>
          </p:cNvSpPr>
          <p:nvPr>
            <p:ph type="sldNum" sz="quarter" idx="11"/>
          </p:nvPr>
        </p:nvSpPr>
        <p:spPr/>
        <p:txBody>
          <a:bodyPr/>
          <a:lstStyle/>
          <a:p>
            <a:fld id="{77E4A7CC-DF4B-4F57-88B8-83FE164F01E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FA1B8999-CE9A-4518-A544-46D460C012E1}" type="datetimeFigureOut">
              <a:rPr lang="en-US" smtClean="0"/>
              <a:t>11/8/2015</a:t>
            </a:fld>
            <a:endParaRPr lang="en-US"/>
          </a:p>
        </p:txBody>
      </p:sp>
      <p:sp>
        <p:nvSpPr>
          <p:cNvPr id="8" name="Slide Number Placeholder 7"/>
          <p:cNvSpPr>
            <a:spLocks noGrp="1"/>
          </p:cNvSpPr>
          <p:nvPr>
            <p:ph type="sldNum" sz="quarter" idx="11"/>
          </p:nvPr>
        </p:nvSpPr>
        <p:spPr/>
        <p:txBody>
          <a:bodyPr/>
          <a:lstStyle/>
          <a:p>
            <a:fld id="{77E4A7CC-DF4B-4F57-88B8-83FE164F01E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1B8999-CE9A-4518-A544-46D460C012E1}" type="datetimeFigureOut">
              <a:rPr lang="en-US" smtClean="0"/>
              <a:t>11/8/2015</a:t>
            </a:fld>
            <a:endParaRPr lang="en-US"/>
          </a:p>
        </p:txBody>
      </p:sp>
      <p:sp>
        <p:nvSpPr>
          <p:cNvPr id="6" name="Slide Number Placeholder 5"/>
          <p:cNvSpPr>
            <a:spLocks noGrp="1"/>
          </p:cNvSpPr>
          <p:nvPr>
            <p:ph type="sldNum" sz="quarter" idx="11"/>
          </p:nvPr>
        </p:nvSpPr>
        <p:spPr/>
        <p:txBody>
          <a:bodyPr/>
          <a:lstStyle/>
          <a:p>
            <a:fld id="{77E4A7CC-DF4B-4F57-88B8-83FE164F01E0}"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A1B8999-CE9A-4518-A544-46D460C012E1}" type="datetimeFigureOut">
              <a:rPr lang="en-US" smtClean="0"/>
              <a:t>11/8/2015</a:t>
            </a:fld>
            <a:endParaRPr lang="en-US"/>
          </a:p>
        </p:txBody>
      </p:sp>
      <p:sp>
        <p:nvSpPr>
          <p:cNvPr id="16" name="Slide Number Placeholder 15"/>
          <p:cNvSpPr>
            <a:spLocks noGrp="1"/>
          </p:cNvSpPr>
          <p:nvPr>
            <p:ph type="sldNum" sz="quarter" idx="11"/>
          </p:nvPr>
        </p:nvSpPr>
        <p:spPr/>
        <p:txBody>
          <a:bodyPr/>
          <a:lstStyle/>
          <a:p>
            <a:fld id="{77E4A7CC-DF4B-4F57-88B8-83FE164F01E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FA1B8999-CE9A-4518-A544-46D460C012E1}" type="datetimeFigureOut">
              <a:rPr lang="en-US" smtClean="0"/>
              <a:t>11/8/2015</a:t>
            </a:fld>
            <a:endParaRPr lang="en-US"/>
          </a:p>
        </p:txBody>
      </p:sp>
      <p:sp>
        <p:nvSpPr>
          <p:cNvPr id="14" name="Slide Number Placeholder 13"/>
          <p:cNvSpPr>
            <a:spLocks noGrp="1"/>
          </p:cNvSpPr>
          <p:nvPr>
            <p:ph type="sldNum" sz="quarter" idx="11"/>
          </p:nvPr>
        </p:nvSpPr>
        <p:spPr/>
        <p:txBody>
          <a:bodyPr/>
          <a:lstStyle/>
          <a:p>
            <a:fld id="{77E4A7CC-DF4B-4F57-88B8-83FE164F01E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14000"/>
                <a:satMod val="280000"/>
              </a:schemeClr>
              <a:schemeClr val="bg2">
                <a:tint val="60000"/>
                <a:satMod val="120000"/>
              </a:schemeClr>
            </a:duotone>
            <a:extLst>
              <a:ext uri="{BEBA8EAE-BF5A-486C-A8C5-ECC9F3942E4B}">
                <a14:imgProps xmlns:a14="http://schemas.microsoft.com/office/drawing/2010/main">
                  <a14:imgLayer r:embed="rId14">
                    <a14:imgEffect>
                      <a14:artisticGlowDiffused/>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A1B8999-CE9A-4518-A544-46D460C012E1}" type="datetimeFigureOut">
              <a:rPr lang="en-US" smtClean="0"/>
              <a:t>11/8/2015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7E4A7CC-DF4B-4F57-88B8-83FE164F01E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74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63681"/>
            <a:ext cx="2913586" cy="2999280"/>
          </a:xfrm>
          <a:prstGeom prst="rect">
            <a:avLst/>
          </a:prstGeom>
          <a:effectLst>
            <a:softEdge rad="31750"/>
          </a:effectLst>
        </p:spPr>
      </p:pic>
      <p:graphicFrame>
        <p:nvGraphicFramePr>
          <p:cNvPr id="14" name="Chart 13"/>
          <p:cNvGraphicFramePr/>
          <p:nvPr>
            <p:extLst>
              <p:ext uri="{D42A27DB-BD31-4B8C-83A1-F6EECF244321}">
                <p14:modId xmlns:p14="http://schemas.microsoft.com/office/powerpoint/2010/main" val="989921260"/>
              </p:ext>
            </p:extLst>
          </p:nvPr>
        </p:nvGraphicFramePr>
        <p:xfrm>
          <a:off x="3675586" y="978940"/>
          <a:ext cx="5239814" cy="359306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6781800" y="1989006"/>
            <a:ext cx="12954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Calibri" panose="020F0502020204030204" pitchFamily="34" charset="0"/>
              </a:rPr>
              <a:t>Belief</a:t>
            </a:r>
            <a:endParaRPr lang="en-US" sz="2000" b="1" dirty="0">
              <a:effectLst>
                <a:outerShdw blurRad="38100" dist="38100" dir="2700000" algn="tl">
                  <a:srgbClr val="000000">
                    <a:alpha val="43137"/>
                  </a:srgbClr>
                </a:outerShdw>
              </a:effectLst>
              <a:latin typeface="Calibri" panose="020F0502020204030204" pitchFamily="34" charset="0"/>
            </a:endParaRPr>
          </a:p>
        </p:txBody>
      </p:sp>
      <p:sp>
        <p:nvSpPr>
          <p:cNvPr id="16" name="TextBox 15"/>
          <p:cNvSpPr txBox="1"/>
          <p:nvPr/>
        </p:nvSpPr>
        <p:spPr>
          <a:xfrm>
            <a:off x="5399314" y="2889991"/>
            <a:ext cx="12954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Calibri" panose="020F0502020204030204" pitchFamily="34" charset="0"/>
              </a:rPr>
              <a:t>Trust</a:t>
            </a:r>
            <a:endParaRPr lang="en-US" sz="2000" b="1" dirty="0">
              <a:effectLst>
                <a:outerShdw blurRad="38100" dist="38100" dir="2700000" algn="tl">
                  <a:srgbClr val="000000">
                    <a:alpha val="43137"/>
                  </a:srgbClr>
                </a:outerShdw>
              </a:effectLst>
              <a:latin typeface="Calibri" panose="020F0502020204030204" pitchFamily="34" charset="0"/>
            </a:endParaRPr>
          </a:p>
        </p:txBody>
      </p:sp>
      <p:sp>
        <p:nvSpPr>
          <p:cNvPr id="17" name="TextBox 16"/>
          <p:cNvSpPr txBox="1"/>
          <p:nvPr/>
        </p:nvSpPr>
        <p:spPr>
          <a:xfrm>
            <a:off x="5486400" y="1609322"/>
            <a:ext cx="12954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Calibri" panose="020F0502020204030204" pitchFamily="34" charset="0"/>
              </a:rPr>
              <a:t>Works</a:t>
            </a:r>
            <a:endParaRPr lang="en-US" sz="2000" b="1" dirty="0">
              <a:effectLst>
                <a:outerShdw blurRad="38100" dist="38100" dir="2700000" algn="tl">
                  <a:srgbClr val="000000">
                    <a:alpha val="43137"/>
                  </a:srgbClr>
                </a:outerShdw>
              </a:effectLst>
              <a:latin typeface="Calibri" panose="020F0502020204030204" pitchFamily="34" charset="0"/>
            </a:endParaRPr>
          </a:p>
        </p:txBody>
      </p:sp>
      <p:sp>
        <p:nvSpPr>
          <p:cNvPr id="18" name="TextBox 17"/>
          <p:cNvSpPr txBox="1"/>
          <p:nvPr/>
        </p:nvSpPr>
        <p:spPr>
          <a:xfrm>
            <a:off x="4495800" y="2023427"/>
            <a:ext cx="14478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Calibri" panose="020F0502020204030204" pitchFamily="34" charset="0"/>
              </a:rPr>
              <a:t>Endurance</a:t>
            </a:r>
            <a:endParaRPr lang="en-US" sz="2000" b="1" dirty="0">
              <a:effectLst>
                <a:outerShdw blurRad="38100" dist="38100" dir="2700000" algn="tl">
                  <a:srgbClr val="000000">
                    <a:alpha val="43137"/>
                  </a:srgbClr>
                </a:outerShdw>
              </a:effectLst>
              <a:latin typeface="Calibri" panose="020F0502020204030204" pitchFamily="34" charset="0"/>
            </a:endParaRPr>
          </a:p>
        </p:txBody>
      </p:sp>
      <p:pic>
        <p:nvPicPr>
          <p:cNvPr id="3" name="Picture 2"/>
          <p:cNvPicPr>
            <a:picLocks noChangeAspect="1"/>
          </p:cNvPicPr>
          <p:nvPr/>
        </p:nvPicPr>
        <p:blipFill>
          <a:blip r:embed="rId5"/>
          <a:stretch>
            <a:fillRect/>
          </a:stretch>
        </p:blipFill>
        <p:spPr>
          <a:xfrm>
            <a:off x="4495800" y="4075452"/>
            <a:ext cx="3362325" cy="438150"/>
          </a:xfrm>
          <a:prstGeom prst="rect">
            <a:avLst/>
          </a:prstGeom>
        </p:spPr>
      </p:pic>
      <p:pic>
        <p:nvPicPr>
          <p:cNvPr id="5" name="Picture 4"/>
          <p:cNvPicPr>
            <a:picLocks noChangeAspect="1"/>
          </p:cNvPicPr>
          <p:nvPr/>
        </p:nvPicPr>
        <p:blipFill>
          <a:blip r:embed="rId6"/>
          <a:stretch>
            <a:fillRect/>
          </a:stretch>
        </p:blipFill>
        <p:spPr>
          <a:xfrm>
            <a:off x="5885089" y="1020422"/>
            <a:ext cx="809625" cy="352425"/>
          </a:xfrm>
          <a:prstGeom prst="rect">
            <a:avLst/>
          </a:prstGeom>
        </p:spPr>
      </p:pic>
      <p:sp>
        <p:nvSpPr>
          <p:cNvPr id="12" name="TextBox 11"/>
          <p:cNvSpPr txBox="1"/>
          <p:nvPr/>
        </p:nvSpPr>
        <p:spPr>
          <a:xfrm>
            <a:off x="4646838" y="2240155"/>
            <a:ext cx="3286125" cy="646331"/>
          </a:xfrm>
          <a:prstGeom prst="rect">
            <a:avLst/>
          </a:prstGeom>
          <a:noFill/>
        </p:spPr>
        <p:txBody>
          <a:bodyPr wrap="square" rtlCol="0">
            <a:spAutoFit/>
          </a:bodyPr>
          <a:lstStyle/>
          <a:p>
            <a:pPr algn="ctr"/>
            <a:r>
              <a:rPr lang="en-US" sz="3600" b="1" dirty="0" smtClean="0">
                <a:solidFill>
                  <a:srgbClr val="FFC000"/>
                </a:solidFill>
                <a:effectLst>
                  <a:outerShdw blurRad="38100" dist="38100" dir="2700000" algn="tl">
                    <a:srgbClr val="000000">
                      <a:alpha val="43137"/>
                    </a:srgbClr>
                  </a:outerShdw>
                </a:effectLst>
                <a:latin typeface="Calibri" panose="020F0502020204030204" pitchFamily="34" charset="0"/>
              </a:rPr>
              <a:t>Genuine Faith</a:t>
            </a:r>
            <a:endParaRPr lang="en-US" sz="3600" b="1" dirty="0">
              <a:solidFill>
                <a:srgbClr val="FFC0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7924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3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8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p:bldP spid="16" grpId="0"/>
      <p:bldP spid="17" grpId="0"/>
      <p:bldP spid="1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0"/>
            <a:ext cx="7886700" cy="609600"/>
          </a:xfrm>
        </p:spPr>
        <p:txBody>
          <a:bodyPr anchor="t"/>
          <a:lstStyle/>
          <a:p>
            <a:pPr algn="ctr"/>
            <a:r>
              <a:rPr lang="en-US" sz="4500" b="1" dirty="0" smtClean="0">
                <a:solidFill>
                  <a:srgbClr val="317E93"/>
                </a:solidFill>
                <a:latin typeface="Calibri" panose="020F0502020204030204" pitchFamily="34" charset="0"/>
              </a:rPr>
              <a:t>1 Corinthians 13:5</a:t>
            </a:r>
            <a:endParaRPr lang="en-US" sz="4500" b="1" dirty="0">
              <a:solidFill>
                <a:srgbClr val="317E93"/>
              </a:solidFill>
              <a:latin typeface="Calibri" panose="020F0502020204030204" pitchFamily="34" charset="0"/>
            </a:endParaRPr>
          </a:p>
        </p:txBody>
      </p:sp>
      <p:sp>
        <p:nvSpPr>
          <p:cNvPr id="8" name="Content Placeholder 7"/>
          <p:cNvSpPr>
            <a:spLocks noGrp="1"/>
          </p:cNvSpPr>
          <p:nvPr>
            <p:ph idx="1"/>
          </p:nvPr>
        </p:nvSpPr>
        <p:spPr>
          <a:xfrm>
            <a:off x="266700" y="990599"/>
            <a:ext cx="8610600" cy="4495802"/>
          </a:xfrm>
        </p:spPr>
        <p:txBody>
          <a:bodyPr anchor="t">
            <a:noAutofit/>
          </a:bodyPr>
          <a:lstStyle/>
          <a:p>
            <a:pPr marL="18288" indent="0">
              <a:lnSpc>
                <a:spcPct val="90000"/>
              </a:lnSpc>
              <a:spcBef>
                <a:spcPts val="0"/>
              </a:spcBef>
              <a:buClr>
                <a:srgbClr val="317E93"/>
              </a:buClr>
              <a:buSzPct val="100000"/>
              <a:buNone/>
            </a:pPr>
            <a:r>
              <a:rPr lang="en-US" sz="3500" b="1" i="1" dirty="0" smtClean="0">
                <a:solidFill>
                  <a:schemeClr val="tx1">
                    <a:lumMod val="75000"/>
                  </a:schemeClr>
                </a:solidFill>
                <a:latin typeface="Calibri" panose="020F0502020204030204" pitchFamily="34" charset="0"/>
              </a:rPr>
              <a:t>Examine yourselves to see if your faith is genuine.  Test yourselves.  Surely you know that Jesus Christ is among you; if not, you have failed the test of genuine faith.</a:t>
            </a:r>
          </a:p>
          <a:p>
            <a:pPr marL="18288" indent="0">
              <a:lnSpc>
                <a:spcPct val="90000"/>
              </a:lnSpc>
              <a:spcBef>
                <a:spcPts val="0"/>
              </a:spcBef>
              <a:buClr>
                <a:srgbClr val="317E93"/>
              </a:buClr>
              <a:buSzPct val="100000"/>
              <a:buNone/>
            </a:pPr>
            <a:endParaRPr lang="en-US" sz="1200" dirty="0" smtClean="0">
              <a:solidFill>
                <a:schemeClr val="tx1">
                  <a:lumMod val="75000"/>
                </a:schemeClr>
              </a:solidFill>
              <a:latin typeface="Calibri" panose="020F0502020204030204" pitchFamily="34" charset="0"/>
            </a:endParaRPr>
          </a:p>
          <a:p>
            <a:pPr marL="18288" indent="0">
              <a:lnSpc>
                <a:spcPct val="90000"/>
              </a:lnSpc>
              <a:spcBef>
                <a:spcPts val="0"/>
              </a:spcBef>
              <a:buClr>
                <a:srgbClr val="317E93"/>
              </a:buClr>
              <a:buSzPct val="100000"/>
              <a:buNone/>
            </a:pPr>
            <a:r>
              <a:rPr lang="en-US" sz="2400" dirty="0" smtClean="0">
                <a:solidFill>
                  <a:schemeClr val="tx1">
                    <a:lumMod val="75000"/>
                  </a:schemeClr>
                </a:solidFill>
                <a:latin typeface="Calibri" panose="020F0502020204030204" pitchFamily="34" charset="0"/>
              </a:rPr>
              <a:t>New Living Translation</a:t>
            </a:r>
            <a:r>
              <a:rPr lang="en-US" sz="3600" dirty="0"/>
              <a:t/>
            </a:r>
            <a:br>
              <a:rPr lang="en-US" sz="3600" dirty="0"/>
            </a:br>
            <a:endParaRPr lang="en-US" sz="3500" b="1" i="1" dirty="0" smtClean="0">
              <a:solidFill>
                <a:schemeClr val="tx1">
                  <a:lumMod val="75000"/>
                </a:schemeClr>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59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58056"/>
            <a:ext cx="7543800" cy="609600"/>
          </a:xfrm>
        </p:spPr>
        <p:txBody>
          <a:bodyPr anchor="t"/>
          <a:lstStyle/>
          <a:p>
            <a:pPr algn="ctr"/>
            <a:r>
              <a:rPr lang="en-US" sz="4500" b="1" dirty="0" smtClean="0">
                <a:solidFill>
                  <a:srgbClr val="317E93"/>
                </a:solidFill>
                <a:latin typeface="Calibri" panose="020F0502020204030204" pitchFamily="34" charset="0"/>
              </a:rPr>
              <a:t>What if </a:t>
            </a:r>
            <a:r>
              <a:rPr lang="en-US" sz="4500" b="1" dirty="0">
                <a:solidFill>
                  <a:srgbClr val="317E93"/>
                </a:solidFill>
                <a:latin typeface="Calibri" panose="020F0502020204030204" pitchFamily="34" charset="0"/>
              </a:rPr>
              <a:t>O</a:t>
            </a:r>
            <a:r>
              <a:rPr lang="en-US" sz="4500" b="1" dirty="0" smtClean="0">
                <a:solidFill>
                  <a:srgbClr val="317E93"/>
                </a:solidFill>
                <a:latin typeface="Calibri" panose="020F0502020204030204" pitchFamily="34" charset="0"/>
              </a:rPr>
              <a:t>ur Faith was on Trial?</a:t>
            </a:r>
            <a:endParaRPr lang="en-US" sz="4500" b="1" dirty="0">
              <a:solidFill>
                <a:srgbClr val="317E93"/>
              </a:solidFill>
              <a:latin typeface="Calibri" panose="020F0502020204030204" pitchFamily="34" charset="0"/>
            </a:endParaRPr>
          </a:p>
        </p:txBody>
      </p:sp>
      <p:sp>
        <p:nvSpPr>
          <p:cNvPr id="8" name="Content Placeholder 7"/>
          <p:cNvSpPr>
            <a:spLocks noGrp="1"/>
          </p:cNvSpPr>
          <p:nvPr>
            <p:ph idx="1"/>
          </p:nvPr>
        </p:nvSpPr>
        <p:spPr>
          <a:xfrm>
            <a:off x="304800" y="3200400"/>
            <a:ext cx="8534400" cy="2324100"/>
          </a:xfrm>
        </p:spPr>
        <p:txBody>
          <a:bodyPr anchor="t">
            <a:noAutofit/>
          </a:bodyPr>
          <a:lstStyle/>
          <a:p>
            <a:pPr marL="18288" indent="0">
              <a:lnSpc>
                <a:spcPct val="90000"/>
              </a:lnSpc>
              <a:spcBef>
                <a:spcPts val="0"/>
              </a:spcBef>
              <a:buClr>
                <a:srgbClr val="317E93"/>
              </a:buClr>
              <a:buSzPct val="100000"/>
              <a:buNone/>
            </a:pPr>
            <a:r>
              <a:rPr lang="en-US" sz="3500" b="1" dirty="0" smtClean="0">
                <a:solidFill>
                  <a:schemeClr val="tx1">
                    <a:lumMod val="75000"/>
                  </a:schemeClr>
                </a:solidFill>
                <a:latin typeface="Calibri" panose="020F0502020204030204" pitchFamily="34" charset="0"/>
              </a:rPr>
              <a:t>- Believe in God</a:t>
            </a:r>
          </a:p>
          <a:p>
            <a:pPr marL="18415" indent="0" algn="ctr">
              <a:lnSpc>
                <a:spcPct val="90000"/>
              </a:lnSpc>
              <a:spcBef>
                <a:spcPts val="0"/>
              </a:spcBef>
              <a:buClr>
                <a:srgbClr val="317E93"/>
              </a:buClr>
              <a:buSzPct val="100000"/>
              <a:buNone/>
            </a:pPr>
            <a:endParaRPr lang="en-US" sz="1050" dirty="0" smtClean="0">
              <a:solidFill>
                <a:schemeClr val="tx1">
                  <a:lumMod val="75000"/>
                </a:schemeClr>
              </a:solidFill>
              <a:latin typeface="Calibri" panose="020F0502020204030204" pitchFamily="34" charset="0"/>
            </a:endParaRPr>
          </a:p>
          <a:p>
            <a:pPr marL="18415" indent="0" algn="ctr">
              <a:lnSpc>
                <a:spcPct val="90000"/>
              </a:lnSpc>
              <a:spcBef>
                <a:spcPts val="0"/>
              </a:spcBef>
              <a:buClr>
                <a:srgbClr val="317E93"/>
              </a:buClr>
              <a:buSzPct val="100000"/>
              <a:buNone/>
            </a:pPr>
            <a:endParaRPr lang="en-US" sz="2800" dirty="0" smtClean="0">
              <a:solidFill>
                <a:srgbClr val="FFC000"/>
              </a:solidFill>
              <a:latin typeface="Calibri" panose="020F0502020204030204" pitchFamily="34" charset="0"/>
            </a:endParaRPr>
          </a:p>
          <a:p>
            <a:pPr marL="18415" indent="0" algn="ctr">
              <a:lnSpc>
                <a:spcPct val="90000"/>
              </a:lnSpc>
              <a:spcBef>
                <a:spcPts val="0"/>
              </a:spcBef>
              <a:buClr>
                <a:srgbClr val="317E93"/>
              </a:buClr>
              <a:buSzPct val="100000"/>
              <a:buNone/>
            </a:pPr>
            <a:r>
              <a:rPr lang="en-US" sz="2800" dirty="0" smtClean="0">
                <a:solidFill>
                  <a:srgbClr val="FFC000"/>
                </a:solidFill>
                <a:latin typeface="Calibri" panose="020F0502020204030204" pitchFamily="34" charset="0"/>
              </a:rPr>
              <a:t>Works DO NOT justify us… however they MUST be evident in the life of a believer who has genuine faith.</a:t>
            </a:r>
            <a:endParaRPr lang="en-US" sz="2800" dirty="0">
              <a:solidFill>
                <a:srgbClr val="FFC000"/>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 y="762000"/>
            <a:ext cx="9136743" cy="6096000"/>
          </a:xfrm>
          <a:prstGeom prst="rect">
            <a:avLst/>
          </a:prstGeom>
        </p:spPr>
      </p:pic>
    </p:spTree>
    <p:extLst>
      <p:ext uri="{BB962C8B-B14F-4D97-AF65-F5344CB8AC3E}">
        <p14:creationId xmlns:p14="http://schemas.microsoft.com/office/powerpoint/2010/main" val="736384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0"/>
            <a:ext cx="7886700" cy="609600"/>
          </a:xfrm>
        </p:spPr>
        <p:txBody>
          <a:bodyPr anchor="t"/>
          <a:lstStyle/>
          <a:p>
            <a:pPr algn="ctr"/>
            <a:r>
              <a:rPr lang="en-US" sz="4500" b="1" dirty="0" smtClean="0">
                <a:solidFill>
                  <a:srgbClr val="317E93"/>
                </a:solidFill>
                <a:latin typeface="Calibri" panose="020F0502020204030204" pitchFamily="34" charset="0"/>
              </a:rPr>
              <a:t>Matthew 7:21-23</a:t>
            </a:r>
            <a:endParaRPr lang="en-US" sz="4500" b="1" dirty="0">
              <a:solidFill>
                <a:srgbClr val="317E93"/>
              </a:solidFill>
              <a:latin typeface="Calibri" panose="020F0502020204030204" pitchFamily="34" charset="0"/>
            </a:endParaRPr>
          </a:p>
        </p:txBody>
      </p:sp>
      <p:sp>
        <p:nvSpPr>
          <p:cNvPr id="8" name="Content Placeholder 7"/>
          <p:cNvSpPr>
            <a:spLocks noGrp="1"/>
          </p:cNvSpPr>
          <p:nvPr>
            <p:ph idx="1"/>
          </p:nvPr>
        </p:nvSpPr>
        <p:spPr>
          <a:xfrm>
            <a:off x="304800" y="723900"/>
            <a:ext cx="8610600" cy="4800600"/>
          </a:xfrm>
        </p:spPr>
        <p:txBody>
          <a:bodyPr anchor="t">
            <a:noAutofit/>
          </a:bodyPr>
          <a:lstStyle/>
          <a:p>
            <a:pPr marL="18288" indent="0">
              <a:lnSpc>
                <a:spcPct val="90000"/>
              </a:lnSpc>
              <a:spcBef>
                <a:spcPts val="0"/>
              </a:spcBef>
              <a:buClr>
                <a:srgbClr val="317E93"/>
              </a:buClr>
              <a:buSzPct val="100000"/>
              <a:buNone/>
            </a:pPr>
            <a:r>
              <a:rPr lang="en-US" sz="3500" b="1" i="1" dirty="0" smtClean="0">
                <a:solidFill>
                  <a:schemeClr val="tx1">
                    <a:lumMod val="75000"/>
                  </a:schemeClr>
                </a:solidFill>
                <a:latin typeface="Calibri" panose="020F0502020204030204" pitchFamily="34" charset="0"/>
              </a:rPr>
              <a:t>Not everyone who says to me Lord, Lord will enter the kingdom of heaven, but he who does the will of my father who is in heaven.  Many will say to me on that date, Lord, Lord, did we not prophesy in your name and in your name cast out demons, and in your name performed many miracles?  And then I will declare to them, I never knew you, depart from me you who practice lawlessness.</a:t>
            </a:r>
            <a:r>
              <a:rPr lang="en-US" sz="3600" i="1" dirty="0" smtClean="0">
                <a:effectLst/>
              </a:rPr>
              <a:t> </a:t>
            </a:r>
            <a:r>
              <a:rPr lang="en-US" sz="3600" i="1" dirty="0">
                <a:effectLst/>
              </a:rPr>
              <a:t> </a:t>
            </a:r>
            <a:endParaRPr lang="en-US" sz="3500" b="1" i="1" dirty="0" smtClean="0">
              <a:solidFill>
                <a:schemeClr val="tx1">
                  <a:lumMod val="75000"/>
                </a:schemeClr>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838200" y="1257299"/>
            <a:ext cx="7543800" cy="350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59971" y="1466352"/>
            <a:ext cx="7086600" cy="2698175"/>
          </a:xfrm>
          <a:prstGeom prst="rect">
            <a:avLst/>
          </a:prstGeom>
        </p:spPr>
        <p:txBody>
          <a:bodyPr wrap="square">
            <a:spAutoFit/>
          </a:bodyPr>
          <a:lstStyle/>
          <a:p>
            <a:pPr marR="0" lvl="2">
              <a:lnSpc>
                <a:spcPct val="115000"/>
              </a:lnSpc>
              <a:spcBef>
                <a:spcPts val="0"/>
              </a:spcBef>
              <a:spcAft>
                <a:spcPts val="1000"/>
              </a:spcAft>
            </a:pPr>
            <a:r>
              <a:rPr lang="en-US"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problem was not their good works…</a:t>
            </a:r>
          </a:p>
          <a:p>
            <a:pPr marR="0" lvl="2">
              <a:lnSpc>
                <a:spcPct val="115000"/>
              </a:lnSpc>
              <a:spcBef>
                <a:spcPts val="0"/>
              </a:spcBef>
              <a:spcAft>
                <a:spcPts val="1000"/>
              </a:spcAft>
            </a:pPr>
            <a:r>
              <a:rPr lang="en-US" sz="2800" b="1" dirty="0" smtClean="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problem was their good works did not flow out of a genuine faith but rather out of a works-based belief system that by-passed grace and faith.</a:t>
            </a:r>
            <a:endParaRPr lang="en-US" sz="2800" b="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30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0"/>
            <a:ext cx="7886700" cy="609600"/>
          </a:xfrm>
        </p:spPr>
        <p:txBody>
          <a:bodyPr anchor="t"/>
          <a:lstStyle/>
          <a:p>
            <a:pPr algn="ctr"/>
            <a:r>
              <a:rPr lang="en-US" sz="4500" b="1" dirty="0" smtClean="0">
                <a:solidFill>
                  <a:srgbClr val="317E93"/>
                </a:solidFill>
                <a:latin typeface="Calibri" panose="020F0502020204030204" pitchFamily="34" charset="0"/>
              </a:rPr>
              <a:t>John 14:10b-12</a:t>
            </a:r>
            <a:endParaRPr lang="en-US" sz="4500" b="1" dirty="0">
              <a:solidFill>
                <a:srgbClr val="317E93"/>
              </a:solidFill>
              <a:latin typeface="Calibri" panose="020F0502020204030204" pitchFamily="34" charset="0"/>
            </a:endParaRPr>
          </a:p>
        </p:txBody>
      </p:sp>
      <p:sp>
        <p:nvSpPr>
          <p:cNvPr id="8" name="Content Placeholder 7"/>
          <p:cNvSpPr>
            <a:spLocks noGrp="1"/>
          </p:cNvSpPr>
          <p:nvPr>
            <p:ph idx="1"/>
          </p:nvPr>
        </p:nvSpPr>
        <p:spPr>
          <a:xfrm>
            <a:off x="304800" y="723900"/>
            <a:ext cx="8610600" cy="4800600"/>
          </a:xfrm>
        </p:spPr>
        <p:txBody>
          <a:bodyPr anchor="t">
            <a:noAutofit/>
          </a:bodyPr>
          <a:lstStyle/>
          <a:p>
            <a:pPr marL="18288" indent="0">
              <a:lnSpc>
                <a:spcPct val="90000"/>
              </a:lnSpc>
              <a:spcBef>
                <a:spcPts val="0"/>
              </a:spcBef>
              <a:buClr>
                <a:srgbClr val="317E93"/>
              </a:buClr>
              <a:buSzPct val="100000"/>
              <a:buNone/>
            </a:pPr>
            <a:r>
              <a:rPr lang="en-US" sz="3500" b="1" i="1" dirty="0" smtClean="0">
                <a:solidFill>
                  <a:schemeClr val="tx1">
                    <a:lumMod val="75000"/>
                  </a:schemeClr>
                </a:solidFill>
                <a:latin typeface="Calibri" panose="020F0502020204030204" pitchFamily="34" charset="0"/>
              </a:rPr>
              <a:t>The words that I say to you I do not speak on My own initiative, but the Father abiding in Me does His works.  Believe Me that I am in the Father and the Father is in Me; otherwise believe because of the works themselves.  Truly, truly I say to you, he who believes in Me, the works that I do, he will do also; and greater works than these he will do; because I go to the Father.</a:t>
            </a:r>
            <a:r>
              <a:rPr lang="en-US" sz="3600" i="1" dirty="0">
                <a:effectLst/>
              </a:rPr>
              <a:t> </a:t>
            </a:r>
            <a:endParaRPr lang="en-US" sz="3500" b="1" i="1" dirty="0" smtClean="0">
              <a:solidFill>
                <a:schemeClr val="tx1">
                  <a:lumMod val="75000"/>
                </a:schemeClr>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22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57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92" name="Picture 9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847" y="1118587"/>
            <a:ext cx="548688" cy="1298561"/>
          </a:xfrm>
          <a:prstGeom prst="rect">
            <a:avLst/>
          </a:prstGeom>
        </p:spPr>
      </p:pic>
      <p:pic>
        <p:nvPicPr>
          <p:cNvPr id="93" name="Picture 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329" y="1285003"/>
            <a:ext cx="975445" cy="1133954"/>
          </a:xfrm>
          <a:prstGeom prst="rect">
            <a:avLst/>
          </a:prstGeom>
        </p:spPr>
      </p:pic>
      <p:pic>
        <p:nvPicPr>
          <p:cNvPr id="94" name="Picture 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316" y="1111377"/>
            <a:ext cx="615749" cy="1305771"/>
          </a:xfrm>
          <a:prstGeom prst="rect">
            <a:avLst/>
          </a:prstGeom>
        </p:spPr>
      </p:pic>
      <p:pic>
        <p:nvPicPr>
          <p:cNvPr id="95" name="Picture 9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8343" y="1447800"/>
            <a:ext cx="457240" cy="969348"/>
          </a:xfrm>
          <a:prstGeom prst="rect">
            <a:avLst/>
          </a:prstGeom>
        </p:spPr>
      </p:pic>
      <p:pic>
        <p:nvPicPr>
          <p:cNvPr id="97" name="Picture 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3285646"/>
            <a:ext cx="975445" cy="1133954"/>
          </a:xfrm>
          <a:prstGeom prst="rect">
            <a:avLst/>
          </a:prstGeom>
        </p:spPr>
      </p:pic>
      <p:pic>
        <p:nvPicPr>
          <p:cNvPr id="98" name="Picture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3450252"/>
            <a:ext cx="457240" cy="969348"/>
          </a:xfrm>
          <a:prstGeom prst="rect">
            <a:avLst/>
          </a:prstGeom>
        </p:spPr>
      </p:pic>
      <p:sp>
        <p:nvSpPr>
          <p:cNvPr id="99" name="Rounded Rectangle 98"/>
          <p:cNvSpPr/>
          <p:nvPr/>
        </p:nvSpPr>
        <p:spPr>
          <a:xfrm>
            <a:off x="3007817" y="4089731"/>
            <a:ext cx="399914" cy="3189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3160373" y="876300"/>
            <a:ext cx="1005795" cy="152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5400000">
            <a:off x="2830013" y="1476634"/>
            <a:ext cx="1676400" cy="1386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3167176" y="2743200"/>
            <a:ext cx="1005795" cy="1676400"/>
            <a:chOff x="2651805" y="2743200"/>
            <a:chExt cx="1005795" cy="1676400"/>
          </a:xfrm>
        </p:grpSpPr>
        <p:sp>
          <p:nvSpPr>
            <p:cNvPr id="104" name="Rounded Rectangle 103"/>
            <p:cNvSpPr/>
            <p:nvPr/>
          </p:nvSpPr>
          <p:spPr>
            <a:xfrm>
              <a:off x="2651805" y="2911736"/>
              <a:ext cx="1005795" cy="152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2321445" y="3512070"/>
              <a:ext cx="1676400" cy="1386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ounded Rectangle 105"/>
          <p:cNvSpPr/>
          <p:nvPr/>
        </p:nvSpPr>
        <p:spPr>
          <a:xfrm>
            <a:off x="2950547" y="1651236"/>
            <a:ext cx="399914" cy="3189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155" y="3252988"/>
            <a:ext cx="975445" cy="1133954"/>
          </a:xfrm>
          <a:prstGeom prst="rect">
            <a:avLst/>
          </a:prstGeom>
        </p:spPr>
      </p:pic>
      <p:grpSp>
        <p:nvGrpSpPr>
          <p:cNvPr id="116" name="Group 115"/>
          <p:cNvGrpSpPr/>
          <p:nvPr/>
        </p:nvGrpSpPr>
        <p:grpSpPr>
          <a:xfrm>
            <a:off x="7391400" y="2884331"/>
            <a:ext cx="399914" cy="1655970"/>
            <a:chOff x="6427422" y="2839830"/>
            <a:chExt cx="399914" cy="1655970"/>
          </a:xfrm>
        </p:grpSpPr>
        <p:sp>
          <p:nvSpPr>
            <p:cNvPr id="110" name="Rounded Rectangle 109"/>
            <p:cNvSpPr/>
            <p:nvPr/>
          </p:nvSpPr>
          <p:spPr>
            <a:xfrm>
              <a:off x="6427422" y="4176818"/>
              <a:ext cx="399914" cy="3189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6427422" y="3847447"/>
              <a:ext cx="399914" cy="3189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6427422" y="3508995"/>
              <a:ext cx="399914" cy="3189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6427422" y="3172995"/>
              <a:ext cx="399914" cy="3189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6427422" y="2839830"/>
              <a:ext cx="399914" cy="3189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737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2100" fill="hold"/>
                                        <p:tgtEl>
                                          <p:spTgt spid="93"/>
                                        </p:tgtEl>
                                        <p:attrNameLst>
                                          <p:attrName>ppt_x</p:attrName>
                                        </p:attrNameLst>
                                      </p:cBhvr>
                                      <p:tavLst>
                                        <p:tav tm="0">
                                          <p:val>
                                            <p:strVal val="0-#ppt_w/2"/>
                                          </p:val>
                                        </p:tav>
                                        <p:tav tm="100000">
                                          <p:val>
                                            <p:strVal val="#ppt_x"/>
                                          </p:val>
                                        </p:tav>
                                      </p:tavLst>
                                    </p:anim>
                                    <p:anim calcmode="lin" valueType="num">
                                      <p:cBhvr additive="base">
                                        <p:cTn id="8" dur="2100" fill="hold"/>
                                        <p:tgtEl>
                                          <p:spTgt spid="93"/>
                                        </p:tgtEl>
                                        <p:attrNameLst>
                                          <p:attrName>ppt_y</p:attrName>
                                        </p:attrNameLst>
                                      </p:cBhvr>
                                      <p:tavLst>
                                        <p:tav tm="0">
                                          <p:val>
                                            <p:strVal val="#ppt_y"/>
                                          </p:val>
                                        </p:tav>
                                        <p:tav tm="100000">
                                          <p:val>
                                            <p:strVal val="#ppt_y"/>
                                          </p:val>
                                        </p:tav>
                                      </p:tavLst>
                                    </p:anim>
                                  </p:childTnLst>
                                </p:cTn>
                              </p:par>
                            </p:childTnLst>
                          </p:cTn>
                        </p:par>
                        <p:par>
                          <p:cTn id="9" fill="hold">
                            <p:stCondLst>
                              <p:cond delay="2100"/>
                            </p:stCondLst>
                            <p:childTnLst>
                              <p:par>
                                <p:cTn id="10" presetID="10" presetClass="exit" presetSubtype="0" fill="hold" nodeType="afterEffect">
                                  <p:stCondLst>
                                    <p:cond delay="0"/>
                                  </p:stCondLst>
                                  <p:childTnLst>
                                    <p:animEffect transition="out" filter="fade">
                                      <p:cBhvr>
                                        <p:cTn id="11" dur="1100"/>
                                        <p:tgtEl>
                                          <p:spTgt spid="93"/>
                                        </p:tgtEl>
                                      </p:cBhvr>
                                    </p:animEffect>
                                    <p:set>
                                      <p:cBhvr>
                                        <p:cTn id="12" dur="1" fill="hold">
                                          <p:stCondLst>
                                            <p:cond delay="1099"/>
                                          </p:stCondLst>
                                        </p:cTn>
                                        <p:tgtEl>
                                          <p:spTgt spid="9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1300"/>
                                        <p:tgtEl>
                                          <p:spTgt spid="9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childTnLst>
                          </p:cTn>
                        </p:par>
                        <p:par>
                          <p:cTn id="19" fill="hold">
                            <p:stCondLst>
                              <p:cond delay="3400"/>
                            </p:stCondLst>
                            <p:childTnLst>
                              <p:par>
                                <p:cTn id="20" presetID="0" presetClass="path" presetSubtype="0" accel="50000" decel="50000" fill="hold" grpId="0" nodeType="afterEffect">
                                  <p:stCondLst>
                                    <p:cond delay="0"/>
                                  </p:stCondLst>
                                  <p:childTnLst>
                                    <p:animMotion origin="layout" path="M 1.94444E-6 1.11111E-6 L 0.01267 0.05764 L 0.01267 0.05787 L 0.01267 0.06412 " pathEditMode="relative" rAng="0" ptsTypes="AAAA">
                                      <p:cBhvr>
                                        <p:cTn id="21" dur="2000" fill="hold"/>
                                        <p:tgtEl>
                                          <p:spTgt spid="106"/>
                                        </p:tgtEl>
                                        <p:attrNameLst>
                                          <p:attrName>ppt_x</p:attrName>
                                          <p:attrName>ppt_y</p:attrName>
                                        </p:attrNameLst>
                                      </p:cBhvr>
                                      <p:rCtr x="625" y="3194"/>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childTnLst>
                                </p:cTn>
                              </p:par>
                            </p:childTnLst>
                          </p:cTn>
                        </p:par>
                        <p:par>
                          <p:cTn id="27" fill="hold">
                            <p:stCondLst>
                              <p:cond delay="500"/>
                            </p:stCondLst>
                            <p:childTnLst>
                              <p:par>
                                <p:cTn id="28" presetID="10" presetClass="exit" presetSubtype="0" fill="hold" nodeType="afterEffect">
                                  <p:stCondLst>
                                    <p:cond delay="0"/>
                                  </p:stCondLst>
                                  <p:childTnLst>
                                    <p:animEffect transition="out" filter="fade">
                                      <p:cBhvr>
                                        <p:cTn id="29" dur="500"/>
                                        <p:tgtEl>
                                          <p:spTgt spid="92"/>
                                        </p:tgtEl>
                                      </p:cBhvr>
                                    </p:animEffect>
                                    <p:set>
                                      <p:cBhvr>
                                        <p:cTn id="30" dur="1" fill="hold">
                                          <p:stCondLst>
                                            <p:cond delay="499"/>
                                          </p:stCondLst>
                                        </p:cTn>
                                        <p:tgtEl>
                                          <p:spTgt spid="9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fade">
                                      <p:cBhvr>
                                        <p:cTn id="33" dur="500"/>
                                        <p:tgtEl>
                                          <p:spTgt spid="94"/>
                                        </p:tgtEl>
                                      </p:cBhvr>
                                    </p:animEffect>
                                  </p:childTnLst>
                                </p:cTn>
                              </p:par>
                            </p:childTnLst>
                          </p:cTn>
                        </p:par>
                        <p:par>
                          <p:cTn id="34" fill="hold">
                            <p:stCondLst>
                              <p:cond delay="1000"/>
                            </p:stCondLst>
                            <p:childTnLst>
                              <p:par>
                                <p:cTn id="35" presetID="42" presetClass="path" presetSubtype="0" accel="50000" decel="50000" fill="hold" nodeType="afterEffect">
                                  <p:stCondLst>
                                    <p:cond delay="0"/>
                                  </p:stCondLst>
                                  <p:childTnLst>
                                    <p:animMotion origin="layout" path="M 3.33333E-6 3.33333E-6 L 0.19791 0.00254 " pathEditMode="relative" rAng="0" ptsTypes="AA">
                                      <p:cBhvr>
                                        <p:cTn id="36" dur="2000" fill="hold"/>
                                        <p:tgtEl>
                                          <p:spTgt spid="94"/>
                                        </p:tgtEl>
                                        <p:attrNameLst>
                                          <p:attrName>ppt_x</p:attrName>
                                          <p:attrName>ppt_y</p:attrName>
                                        </p:attrNameLst>
                                      </p:cBhvr>
                                      <p:rCtr x="9896"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creen Door with Lyric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838200"/>
            <a:ext cx="9110463" cy="5124635"/>
          </a:xfrm>
          <a:prstGeom prst="rect">
            <a:avLst/>
          </a:prstGeom>
        </p:spPr>
      </p:pic>
    </p:spTree>
    <p:extLst>
      <p:ext uri="{BB962C8B-B14F-4D97-AF65-F5344CB8AC3E}">
        <p14:creationId xmlns:p14="http://schemas.microsoft.com/office/powerpoint/2010/main" val="281363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31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2209800"/>
            <a:ext cx="7543800" cy="609600"/>
          </a:xfrm>
        </p:spPr>
        <p:txBody>
          <a:bodyPr anchor="t"/>
          <a:lstStyle/>
          <a:p>
            <a:pPr algn="ctr"/>
            <a:r>
              <a:rPr lang="en-US" sz="4500" b="1" dirty="0" smtClean="0">
                <a:solidFill>
                  <a:srgbClr val="317E93"/>
                </a:solidFill>
                <a:latin typeface="Calibri" panose="020F0502020204030204" pitchFamily="34" charset="0"/>
              </a:rPr>
              <a:t>James 2:14-26</a:t>
            </a:r>
            <a:endParaRPr lang="en-US" sz="4500" b="1" dirty="0">
              <a:solidFill>
                <a:srgbClr val="317E93"/>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13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43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2"/>
          <p:cNvSpPr>
            <a:spLocks noGrp="1"/>
          </p:cNvSpPr>
          <p:nvPr>
            <p:ph idx="1"/>
          </p:nvPr>
        </p:nvSpPr>
        <p:spPr>
          <a:xfrm>
            <a:off x="1981200" y="5257800"/>
            <a:ext cx="6096000" cy="761999"/>
          </a:xfrm>
        </p:spPr>
        <p:txBody>
          <a:bodyPr>
            <a:normAutofit/>
          </a:bodyPr>
          <a:lstStyle/>
          <a:p>
            <a:pPr marL="18288" indent="0">
              <a:buNone/>
            </a:pPr>
            <a:r>
              <a:rPr lang="en-US" sz="3500" b="1" dirty="0">
                <a:solidFill>
                  <a:srgbClr val="317E93"/>
                </a:solidFill>
                <a:latin typeface="Calibri" panose="020F0502020204030204" pitchFamily="34" charset="0"/>
              </a:rPr>
              <a:t>(James </a:t>
            </a:r>
            <a:r>
              <a:rPr lang="en-US" sz="3500" b="1" dirty="0" smtClean="0">
                <a:solidFill>
                  <a:srgbClr val="317E93"/>
                </a:solidFill>
                <a:latin typeface="Calibri" panose="020F0502020204030204" pitchFamily="34" charset="0"/>
              </a:rPr>
              <a:t>2:14-26)</a:t>
            </a:r>
            <a:endParaRPr lang="en-US" sz="3500" b="1" dirty="0">
              <a:solidFill>
                <a:srgbClr val="317E93"/>
              </a:solidFill>
              <a:latin typeface="Calibri" panose="020F0502020204030204" pitchFamily="34" charset="0"/>
            </a:endParaRPr>
          </a:p>
        </p:txBody>
      </p:sp>
      <p:sp>
        <p:nvSpPr>
          <p:cNvPr id="12" name="Title 11"/>
          <p:cNvSpPr>
            <a:spLocks noGrp="1"/>
          </p:cNvSpPr>
          <p:nvPr>
            <p:ph type="title"/>
          </p:nvPr>
        </p:nvSpPr>
        <p:spPr>
          <a:xfrm>
            <a:off x="1981200" y="4724400"/>
            <a:ext cx="6886063" cy="685800"/>
          </a:xfrm>
        </p:spPr>
        <p:txBody>
          <a:bodyPr>
            <a:noAutofit/>
          </a:bodyPr>
          <a:lstStyle/>
          <a:p>
            <a:r>
              <a:rPr lang="en-US" sz="3500" b="1" cap="none" dirty="0">
                <a:solidFill>
                  <a:srgbClr val="317E93"/>
                </a:solidFill>
                <a:latin typeface="Calibri" panose="020F0502020204030204" pitchFamily="34" charset="0"/>
              </a:rPr>
              <a:t>Week </a:t>
            </a:r>
            <a:r>
              <a:rPr lang="en-US" sz="3500" b="1" cap="none" dirty="0" smtClean="0">
                <a:solidFill>
                  <a:srgbClr val="317E93"/>
                </a:solidFill>
                <a:latin typeface="Calibri" panose="020F0502020204030204" pitchFamily="34" charset="0"/>
              </a:rPr>
              <a:t>6: Walk that Walk</a:t>
            </a:r>
            <a:endParaRPr lang="en-US" sz="3500" b="1" cap="none" dirty="0">
              <a:solidFill>
                <a:srgbClr val="317E93"/>
              </a:solidFill>
              <a:latin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63" y="914400"/>
            <a:ext cx="7446274" cy="2725866"/>
          </a:xfrm>
          <a:prstGeom prst="rect">
            <a:avLst/>
          </a:prstGeom>
        </p:spPr>
      </p:pic>
      <p:cxnSp>
        <p:nvCxnSpPr>
          <p:cNvPr id="4" name="Straight Connector 3"/>
          <p:cNvCxnSpPr/>
          <p:nvPr/>
        </p:nvCxnSpPr>
        <p:spPr>
          <a:xfrm>
            <a:off x="0" y="434340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23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0"/>
            <a:ext cx="7543800" cy="609600"/>
          </a:xfrm>
        </p:spPr>
        <p:txBody>
          <a:bodyPr anchor="t"/>
          <a:lstStyle/>
          <a:p>
            <a:pPr algn="ctr"/>
            <a:r>
              <a:rPr lang="en-US" sz="4500" b="1" dirty="0" smtClean="0">
                <a:solidFill>
                  <a:srgbClr val="317E93"/>
                </a:solidFill>
                <a:latin typeface="Calibri" panose="020F0502020204030204" pitchFamily="34" charset="0"/>
              </a:rPr>
              <a:t>The Big Idea</a:t>
            </a:r>
            <a:endParaRPr lang="en-US" sz="4500" b="1" dirty="0">
              <a:solidFill>
                <a:srgbClr val="317E93"/>
              </a:solidFill>
              <a:latin typeface="Calibri" panose="020F0502020204030204" pitchFamily="34" charset="0"/>
            </a:endParaRPr>
          </a:p>
        </p:txBody>
      </p:sp>
      <p:sp>
        <p:nvSpPr>
          <p:cNvPr id="8" name="Content Placeholder 7"/>
          <p:cNvSpPr>
            <a:spLocks noGrp="1"/>
          </p:cNvSpPr>
          <p:nvPr>
            <p:ph idx="1"/>
          </p:nvPr>
        </p:nvSpPr>
        <p:spPr>
          <a:xfrm>
            <a:off x="304800" y="762000"/>
            <a:ext cx="8229600" cy="4724402"/>
          </a:xfrm>
        </p:spPr>
        <p:txBody>
          <a:bodyPr anchor="t">
            <a:normAutofit lnSpcReduction="10000"/>
          </a:bodyPr>
          <a:lstStyle/>
          <a:p>
            <a:pPr marL="18288" indent="0">
              <a:buClr>
                <a:srgbClr val="317E93"/>
              </a:buClr>
              <a:buSzPct val="100000"/>
              <a:buNone/>
            </a:pPr>
            <a:r>
              <a:rPr lang="en-US" sz="4000" b="1" dirty="0" smtClean="0">
                <a:solidFill>
                  <a:schemeClr val="tx1">
                    <a:lumMod val="75000"/>
                  </a:schemeClr>
                </a:solidFill>
                <a:latin typeface="Calibri" panose="020F0502020204030204" pitchFamily="34" charset="0"/>
              </a:rPr>
              <a:t>James 2:14 – </a:t>
            </a:r>
            <a:r>
              <a:rPr lang="en-US" sz="4000" b="1" i="1" dirty="0" smtClean="0">
                <a:solidFill>
                  <a:schemeClr val="tx1">
                    <a:lumMod val="75000"/>
                  </a:schemeClr>
                </a:solidFill>
                <a:latin typeface="Calibri" panose="020F0502020204030204" pitchFamily="34" charset="0"/>
              </a:rPr>
              <a:t>“What use is it brethren, if someone says he has faith, but he has no works.”</a:t>
            </a:r>
            <a:r>
              <a:rPr lang="en-US" sz="4000" b="1" dirty="0" smtClean="0">
                <a:solidFill>
                  <a:schemeClr val="tx1">
                    <a:lumMod val="75000"/>
                  </a:schemeClr>
                </a:solidFill>
                <a:latin typeface="Calibri" panose="020F0502020204030204" pitchFamily="34" charset="0"/>
              </a:rPr>
              <a:t/>
            </a:r>
            <a:br>
              <a:rPr lang="en-US" sz="4000" b="1" dirty="0" smtClean="0">
                <a:solidFill>
                  <a:schemeClr val="tx1">
                    <a:lumMod val="75000"/>
                  </a:schemeClr>
                </a:solidFill>
                <a:latin typeface="Calibri" panose="020F0502020204030204" pitchFamily="34" charset="0"/>
              </a:rPr>
            </a:br>
            <a:endParaRPr lang="en-US" sz="800" b="1" dirty="0" smtClean="0">
              <a:solidFill>
                <a:schemeClr val="tx1">
                  <a:lumMod val="75000"/>
                </a:schemeClr>
              </a:solidFill>
              <a:latin typeface="Calibri" panose="020F0502020204030204" pitchFamily="34" charset="0"/>
            </a:endParaRPr>
          </a:p>
          <a:p>
            <a:pPr>
              <a:buClr>
                <a:srgbClr val="317E93"/>
              </a:buClr>
              <a:buSzPct val="100000"/>
              <a:buFont typeface="Wingdings" panose="05000000000000000000" pitchFamily="2" charset="2"/>
              <a:buChar char="ü"/>
            </a:pPr>
            <a:r>
              <a:rPr lang="en-US" sz="3600" b="1" dirty="0" smtClean="0">
                <a:solidFill>
                  <a:schemeClr val="tx1">
                    <a:lumMod val="75000"/>
                  </a:schemeClr>
                </a:solidFill>
                <a:latin typeface="Calibri" panose="020F0502020204030204" pitchFamily="34" charset="0"/>
              </a:rPr>
              <a:t>Addressing a problem James saw in believers within the church: No evidence of true and genuine faith in their lives!</a:t>
            </a:r>
          </a:p>
          <a:p>
            <a:pPr marL="18288" indent="0">
              <a:buClr>
                <a:srgbClr val="317E93"/>
              </a:buClr>
              <a:buSzPct val="100000"/>
              <a:buNone/>
            </a:pPr>
            <a:r>
              <a:rPr lang="en-US" sz="3600" b="1" dirty="0" smtClean="0">
                <a:solidFill>
                  <a:schemeClr val="tx1">
                    <a:lumMod val="75000"/>
                  </a:schemeClr>
                </a:solidFill>
                <a:latin typeface="Calibri" panose="020F0502020204030204" pitchFamily="34" charset="0"/>
              </a:rPr>
              <a:t>:17 – </a:t>
            </a:r>
            <a:r>
              <a:rPr lang="en-US" sz="3600" b="1" i="1" dirty="0" smtClean="0">
                <a:solidFill>
                  <a:schemeClr val="tx1">
                    <a:lumMod val="75000"/>
                  </a:schemeClr>
                </a:solidFill>
                <a:latin typeface="Calibri" panose="020F0502020204030204" pitchFamily="34" charset="0"/>
              </a:rPr>
              <a:t>Even so faith, if it has no works, is dead, being by itself </a:t>
            </a:r>
            <a:endParaRPr lang="en-US" sz="3600" b="1" i="1" dirty="0">
              <a:solidFill>
                <a:schemeClr val="tx1">
                  <a:lumMod val="75000"/>
                </a:schemeClr>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00100" y="1005115"/>
            <a:ext cx="7639050" cy="3505200"/>
            <a:chOff x="800100" y="1066800"/>
            <a:chExt cx="7639050" cy="3505200"/>
          </a:xfrm>
        </p:grpSpPr>
        <p:sp>
          <p:nvSpPr>
            <p:cNvPr id="3" name="Rounded Rectangle 2"/>
            <p:cNvSpPr/>
            <p:nvPr/>
          </p:nvSpPr>
          <p:spPr>
            <a:xfrm>
              <a:off x="800100" y="1066800"/>
              <a:ext cx="7543800" cy="350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38250" y="1342072"/>
              <a:ext cx="7200900" cy="2954655"/>
            </a:xfrm>
            <a:prstGeom prst="rect">
              <a:avLst/>
            </a:prstGeom>
            <a:noFill/>
          </p:spPr>
          <p:txBody>
            <a:bodyPr wrap="square" rtlCol="0">
              <a:spAutoFit/>
            </a:bodyPr>
            <a:lstStyle/>
            <a:p>
              <a:pPr algn="ctr">
                <a:lnSpc>
                  <a:spcPct val="150000"/>
                </a:lnSpc>
              </a:pPr>
              <a:r>
                <a:rPr lang="en-US" sz="4000" b="1" dirty="0" smtClean="0">
                  <a:solidFill>
                    <a:schemeClr val="bg1">
                      <a:lumMod val="85000"/>
                      <a:lumOff val="15000"/>
                    </a:schemeClr>
                  </a:solidFill>
                  <a:latin typeface="Calibri" panose="020F0502020204030204" pitchFamily="34" charset="0"/>
                </a:rPr>
                <a:t>Two Types of Faith</a:t>
              </a:r>
            </a:p>
            <a:p>
              <a:pPr>
                <a:lnSpc>
                  <a:spcPct val="150000"/>
                </a:lnSpc>
              </a:pPr>
              <a:r>
                <a:rPr lang="en-US" sz="3600" b="1" dirty="0" smtClean="0">
                  <a:solidFill>
                    <a:srgbClr val="FFC000"/>
                  </a:solidFill>
                  <a:latin typeface="Calibri" panose="020F0502020204030204" pitchFamily="34" charset="0"/>
                </a:rPr>
                <a:t>One with works (living and genuine)</a:t>
              </a:r>
            </a:p>
            <a:p>
              <a:pPr>
                <a:lnSpc>
                  <a:spcPct val="150000"/>
                </a:lnSpc>
              </a:pPr>
              <a:r>
                <a:rPr lang="en-US" sz="3600" b="1" dirty="0" smtClean="0">
                  <a:solidFill>
                    <a:srgbClr val="FFC000"/>
                  </a:solidFill>
                  <a:latin typeface="Calibri" panose="020F0502020204030204" pitchFamily="34" charset="0"/>
                </a:rPr>
                <a:t>One without works (dead)</a:t>
              </a:r>
            </a:p>
            <a:p>
              <a:endParaRPr lang="en-US" dirty="0"/>
            </a:p>
          </p:txBody>
        </p:sp>
      </p:grpSp>
    </p:spTree>
    <p:extLst>
      <p:ext uri="{BB962C8B-B14F-4D97-AF65-F5344CB8AC3E}">
        <p14:creationId xmlns:p14="http://schemas.microsoft.com/office/powerpoint/2010/main" val="3160305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400" fill="hold"/>
                                        <p:tgtEl>
                                          <p:spTgt spid="9"/>
                                        </p:tgtEl>
                                        <p:attrNameLst>
                                          <p:attrName>ppt_x</p:attrName>
                                        </p:attrNameLst>
                                      </p:cBhvr>
                                      <p:tavLst>
                                        <p:tav tm="0">
                                          <p:val>
                                            <p:strVal val="#ppt_x"/>
                                          </p:val>
                                        </p:tav>
                                        <p:tav tm="100000">
                                          <p:val>
                                            <p:strVal val="#ppt_x"/>
                                          </p:val>
                                        </p:tav>
                                      </p:tavLst>
                                    </p:anim>
                                    <p:anim calcmode="lin" valueType="num">
                                      <p:cBhvr additive="base">
                                        <p:cTn id="26" dur="14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0"/>
            <a:ext cx="7543800" cy="609600"/>
          </a:xfrm>
        </p:spPr>
        <p:txBody>
          <a:bodyPr anchor="t"/>
          <a:lstStyle/>
          <a:p>
            <a:pPr algn="ctr"/>
            <a:r>
              <a:rPr lang="en-US" sz="4500" b="1" dirty="0" smtClean="0">
                <a:solidFill>
                  <a:srgbClr val="317E93"/>
                </a:solidFill>
                <a:latin typeface="Calibri" panose="020F0502020204030204" pitchFamily="34" charset="0"/>
              </a:rPr>
              <a:t>What is Faith</a:t>
            </a:r>
            <a:endParaRPr lang="en-US" sz="4500" b="1" dirty="0">
              <a:solidFill>
                <a:srgbClr val="317E93"/>
              </a:solidFill>
              <a:latin typeface="Calibri" panose="020F0502020204030204" pitchFamily="34" charset="0"/>
            </a:endParaRPr>
          </a:p>
        </p:txBody>
      </p:sp>
      <p:sp>
        <p:nvSpPr>
          <p:cNvPr id="8" name="Content Placeholder 7"/>
          <p:cNvSpPr>
            <a:spLocks noGrp="1"/>
          </p:cNvSpPr>
          <p:nvPr>
            <p:ph idx="1"/>
          </p:nvPr>
        </p:nvSpPr>
        <p:spPr>
          <a:xfrm>
            <a:off x="304800" y="762000"/>
            <a:ext cx="8458200" cy="4724402"/>
          </a:xfrm>
        </p:spPr>
        <p:txBody>
          <a:bodyPr anchor="t">
            <a:noAutofit/>
          </a:bodyPr>
          <a:lstStyle/>
          <a:p>
            <a:pPr marL="18288" indent="0">
              <a:buClr>
                <a:srgbClr val="317E93"/>
              </a:buClr>
              <a:buSzPct val="100000"/>
              <a:buNone/>
            </a:pPr>
            <a:r>
              <a:rPr lang="en-US" sz="2800" b="1" dirty="0" smtClean="0">
                <a:solidFill>
                  <a:schemeClr val="tx1">
                    <a:lumMod val="95000"/>
                  </a:schemeClr>
                </a:solidFill>
                <a:latin typeface="Calibri" panose="020F0502020204030204" pitchFamily="34" charset="0"/>
              </a:rPr>
              <a:t>Hebrews 11:1 </a:t>
            </a:r>
            <a:r>
              <a:rPr lang="en-US" sz="2800" b="1" dirty="0" smtClean="0">
                <a:solidFill>
                  <a:schemeClr val="tx1">
                    <a:lumMod val="75000"/>
                  </a:schemeClr>
                </a:solidFill>
                <a:latin typeface="Calibri" panose="020F0502020204030204" pitchFamily="34" charset="0"/>
              </a:rPr>
              <a:t>– Now faith is the assurance of things hoped for, the conviction of things not seen.</a:t>
            </a:r>
          </a:p>
          <a:p>
            <a:pPr marL="18288" indent="0">
              <a:buClr>
                <a:srgbClr val="317E93"/>
              </a:buClr>
              <a:buSzPct val="100000"/>
              <a:buNone/>
            </a:pPr>
            <a:r>
              <a:rPr lang="en-US" sz="2800" b="1" dirty="0">
                <a:solidFill>
                  <a:schemeClr val="tx1">
                    <a:lumMod val="95000"/>
                  </a:schemeClr>
                </a:solidFill>
                <a:latin typeface="Calibri" panose="020F0502020204030204" pitchFamily="34" charset="0"/>
              </a:rPr>
              <a:t>Hebrews </a:t>
            </a:r>
            <a:r>
              <a:rPr lang="en-US" sz="2800" b="1" dirty="0" smtClean="0">
                <a:solidFill>
                  <a:schemeClr val="tx1">
                    <a:lumMod val="95000"/>
                  </a:schemeClr>
                </a:solidFill>
                <a:latin typeface="Calibri" panose="020F0502020204030204" pitchFamily="34" charset="0"/>
              </a:rPr>
              <a:t>11:6 </a:t>
            </a:r>
            <a:r>
              <a:rPr lang="en-US" sz="2800" b="1" dirty="0" smtClean="0">
                <a:solidFill>
                  <a:schemeClr val="tx1">
                    <a:lumMod val="75000"/>
                  </a:schemeClr>
                </a:solidFill>
                <a:latin typeface="Calibri" panose="020F0502020204030204" pitchFamily="34" charset="0"/>
              </a:rPr>
              <a:t>– And without faith it is impossible to please Him, for he who comes to God must believe that He is and that He is a rewarder of those who seek him.</a:t>
            </a:r>
          </a:p>
          <a:p>
            <a:pPr marL="2176463" indent="-576263">
              <a:buClr>
                <a:srgbClr val="317E93"/>
              </a:buClr>
              <a:buSzPct val="100000"/>
              <a:buNone/>
            </a:pPr>
            <a:r>
              <a:rPr lang="en-US" sz="2800" b="1" dirty="0" smtClean="0">
                <a:solidFill>
                  <a:srgbClr val="FFC000"/>
                </a:solidFill>
                <a:latin typeface="Calibri" panose="020F0502020204030204" pitchFamily="34" charset="0"/>
              </a:rPr>
              <a:t>Characteristics of Genuine Faith</a:t>
            </a:r>
          </a:p>
          <a:p>
            <a:pPr marL="2176463" lvl="1" indent="-173038">
              <a:buClr>
                <a:srgbClr val="317E93"/>
              </a:buClr>
              <a:buSzPct val="100000"/>
              <a:buFont typeface="Wingdings" panose="05000000000000000000" pitchFamily="2" charset="2"/>
              <a:buChar char="ü"/>
            </a:pPr>
            <a:r>
              <a:rPr lang="en-US" sz="2600" b="1" dirty="0" smtClean="0">
                <a:solidFill>
                  <a:schemeClr val="tx1">
                    <a:lumMod val="75000"/>
                  </a:schemeClr>
                </a:solidFill>
                <a:latin typeface="Calibri" panose="020F0502020204030204" pitchFamily="34" charset="0"/>
              </a:rPr>
              <a:t> Belief in God</a:t>
            </a:r>
          </a:p>
          <a:p>
            <a:pPr marL="2176463" lvl="1" indent="-173038">
              <a:buClr>
                <a:srgbClr val="317E93"/>
              </a:buClr>
              <a:buSzPct val="100000"/>
              <a:buFont typeface="Wingdings" panose="05000000000000000000" pitchFamily="2" charset="2"/>
              <a:buChar char="ü"/>
            </a:pPr>
            <a:r>
              <a:rPr lang="en-US" sz="2600" b="1" dirty="0" smtClean="0">
                <a:solidFill>
                  <a:schemeClr val="tx1">
                    <a:lumMod val="75000"/>
                  </a:schemeClr>
                </a:solidFill>
                <a:latin typeface="Calibri" panose="020F0502020204030204" pitchFamily="34" charset="0"/>
              </a:rPr>
              <a:t> Trust in God</a:t>
            </a:r>
          </a:p>
          <a:p>
            <a:pPr marL="2176463" lvl="1" indent="-173038">
              <a:buClr>
                <a:srgbClr val="317E93"/>
              </a:buClr>
              <a:buSzPct val="100000"/>
              <a:buFont typeface="Wingdings" panose="05000000000000000000" pitchFamily="2" charset="2"/>
              <a:buChar char="ü"/>
            </a:pPr>
            <a:r>
              <a:rPr lang="en-US" sz="2600" b="1" dirty="0" smtClean="0">
                <a:solidFill>
                  <a:schemeClr val="tx1">
                    <a:lumMod val="75000"/>
                  </a:schemeClr>
                </a:solidFill>
                <a:latin typeface="Calibri" panose="020F0502020204030204" pitchFamily="34" charset="0"/>
              </a:rPr>
              <a:t> Obedience to God</a:t>
            </a:r>
          </a:p>
          <a:p>
            <a:pPr marL="2176463" lvl="1" indent="-173038">
              <a:buClr>
                <a:srgbClr val="317E93"/>
              </a:buClr>
              <a:buSzPct val="100000"/>
              <a:buFont typeface="Wingdings" panose="05000000000000000000" pitchFamily="2" charset="2"/>
              <a:buChar char="ü"/>
            </a:pPr>
            <a:r>
              <a:rPr lang="en-US" sz="2600" b="1" dirty="0">
                <a:solidFill>
                  <a:schemeClr val="tx1">
                    <a:lumMod val="75000"/>
                  </a:schemeClr>
                </a:solidFill>
                <a:latin typeface="Calibri" panose="020F0502020204030204" pitchFamily="34" charset="0"/>
              </a:rPr>
              <a:t> </a:t>
            </a:r>
            <a:r>
              <a:rPr lang="en-US" sz="2600" b="1" dirty="0" smtClean="0">
                <a:solidFill>
                  <a:schemeClr val="tx1">
                    <a:lumMod val="75000"/>
                  </a:schemeClr>
                </a:solidFill>
                <a:latin typeface="Calibri" panose="020F0502020204030204" pitchFamily="34" charset="0"/>
              </a:rPr>
              <a:t>Endurance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711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0"/>
            <a:ext cx="7543800" cy="609600"/>
          </a:xfrm>
        </p:spPr>
        <p:txBody>
          <a:bodyPr anchor="t"/>
          <a:lstStyle/>
          <a:p>
            <a:pPr algn="ctr"/>
            <a:r>
              <a:rPr lang="en-US" sz="4500" b="1" dirty="0" smtClean="0">
                <a:solidFill>
                  <a:srgbClr val="317E93"/>
                </a:solidFill>
                <a:latin typeface="Calibri" panose="020F0502020204030204" pitchFamily="34" charset="0"/>
              </a:rPr>
              <a:t>Evidence of Faith</a:t>
            </a:r>
            <a:endParaRPr lang="en-US" sz="4500" b="1" dirty="0">
              <a:solidFill>
                <a:srgbClr val="317E93"/>
              </a:solidFill>
              <a:latin typeface="Calibri" panose="020F0502020204030204" pitchFamily="34" charset="0"/>
            </a:endParaRPr>
          </a:p>
        </p:txBody>
      </p:sp>
      <p:sp>
        <p:nvSpPr>
          <p:cNvPr id="8" name="Content Placeholder 7"/>
          <p:cNvSpPr>
            <a:spLocks noGrp="1"/>
          </p:cNvSpPr>
          <p:nvPr>
            <p:ph idx="1"/>
          </p:nvPr>
        </p:nvSpPr>
        <p:spPr>
          <a:xfrm>
            <a:off x="304800" y="762000"/>
            <a:ext cx="8229600" cy="4724402"/>
          </a:xfrm>
        </p:spPr>
        <p:txBody>
          <a:bodyPr anchor="t">
            <a:noAutofit/>
          </a:bodyPr>
          <a:lstStyle/>
          <a:p>
            <a:pPr marL="18288" indent="0">
              <a:buClr>
                <a:srgbClr val="317E93"/>
              </a:buClr>
              <a:buSzPct val="100000"/>
              <a:buNone/>
            </a:pPr>
            <a:r>
              <a:rPr lang="en-US" sz="2800" b="1" dirty="0" smtClean="0">
                <a:solidFill>
                  <a:schemeClr val="tx1">
                    <a:lumMod val="95000"/>
                  </a:schemeClr>
                </a:solidFill>
                <a:latin typeface="Calibri" panose="020F0502020204030204" pitchFamily="34" charset="0"/>
              </a:rPr>
              <a:t>James 2:14 </a:t>
            </a:r>
            <a:r>
              <a:rPr lang="en-US" sz="2800" dirty="0" smtClean="0">
                <a:solidFill>
                  <a:schemeClr val="tx1">
                    <a:lumMod val="75000"/>
                  </a:schemeClr>
                </a:solidFill>
                <a:latin typeface="Calibri" panose="020F0502020204030204" pitchFamily="34" charset="0"/>
              </a:rPr>
              <a:t>–</a:t>
            </a:r>
            <a:r>
              <a:rPr lang="en-US" sz="2800" i="1" dirty="0" smtClean="0">
                <a:solidFill>
                  <a:schemeClr val="tx1">
                    <a:lumMod val="75000"/>
                  </a:schemeClr>
                </a:solidFill>
                <a:latin typeface="Calibri" panose="020F0502020204030204" pitchFamily="34" charset="0"/>
              </a:rPr>
              <a:t>What use is it, my brethren, if someone says he has faith but he has no works?</a:t>
            </a:r>
          </a:p>
          <a:p>
            <a:pPr marL="18288" indent="0">
              <a:buClr>
                <a:srgbClr val="317E93"/>
              </a:buClr>
              <a:buSzPct val="100000"/>
              <a:buNone/>
            </a:pPr>
            <a:endParaRPr lang="en-US" sz="800" dirty="0">
              <a:solidFill>
                <a:schemeClr val="tx1">
                  <a:lumMod val="75000"/>
                </a:schemeClr>
              </a:solidFill>
              <a:latin typeface="Calibri" panose="020F0502020204030204" pitchFamily="34" charset="0"/>
            </a:endParaRPr>
          </a:p>
          <a:p>
            <a:pPr marL="18288" indent="0">
              <a:buClr>
                <a:srgbClr val="317E93"/>
              </a:buClr>
              <a:buSzPct val="100000"/>
              <a:buNone/>
            </a:pPr>
            <a:r>
              <a:rPr lang="en-US" sz="2400" b="1" dirty="0" smtClean="0">
                <a:solidFill>
                  <a:srgbClr val="FFC000"/>
                </a:solidFill>
                <a:latin typeface="Calibri" panose="020F0502020204030204" pitchFamily="34" charset="0"/>
              </a:rPr>
              <a:t>WORKS</a:t>
            </a:r>
            <a:r>
              <a:rPr lang="en-US" sz="2400" dirty="0" smtClean="0">
                <a:solidFill>
                  <a:srgbClr val="FFC000"/>
                </a:solidFill>
                <a:latin typeface="Calibri" panose="020F0502020204030204" pitchFamily="34" charset="0"/>
              </a:rPr>
              <a:t> </a:t>
            </a:r>
            <a:r>
              <a:rPr lang="en-US" sz="2400" dirty="0" smtClean="0">
                <a:solidFill>
                  <a:schemeClr val="tx1">
                    <a:lumMod val="75000"/>
                  </a:schemeClr>
                </a:solidFill>
                <a:latin typeface="Calibri" panose="020F0502020204030204" pitchFamily="34" charset="0"/>
              </a:rPr>
              <a:t>= Actions taken </a:t>
            </a:r>
            <a:r>
              <a:rPr lang="en-US" sz="2400" dirty="0" smtClean="0">
                <a:latin typeface="Calibri" panose="020F0502020204030204" pitchFamily="34" charset="0"/>
              </a:rPr>
              <a:t>BECAUSE</a:t>
            </a:r>
            <a:r>
              <a:rPr lang="en-US" sz="2400" dirty="0" smtClean="0">
                <a:solidFill>
                  <a:schemeClr val="tx1">
                    <a:lumMod val="75000"/>
                  </a:schemeClr>
                </a:solidFill>
                <a:latin typeface="Calibri" panose="020F0502020204030204" pitchFamily="34" charset="0"/>
              </a:rPr>
              <a:t> of one’s faith that demonstrate an authentic faith.</a:t>
            </a:r>
          </a:p>
          <a:p>
            <a:pPr marL="18288" indent="0">
              <a:buClr>
                <a:srgbClr val="317E93"/>
              </a:buClr>
              <a:buSzPct val="100000"/>
              <a:buNone/>
            </a:pPr>
            <a:r>
              <a:rPr lang="en-US" sz="2400" dirty="0" smtClean="0">
                <a:solidFill>
                  <a:srgbClr val="FFC000"/>
                </a:solidFill>
                <a:latin typeface="Calibri" panose="020F0502020204030204" pitchFamily="34" charset="0"/>
              </a:rPr>
              <a:t>Works are not </a:t>
            </a:r>
            <a:r>
              <a:rPr lang="en-US" sz="2400" b="1" dirty="0" smtClean="0">
                <a:latin typeface="Calibri" panose="020F0502020204030204" pitchFamily="34" charset="0"/>
              </a:rPr>
              <a:t>ADDED</a:t>
            </a:r>
            <a:r>
              <a:rPr lang="en-US" sz="2400" dirty="0" smtClean="0">
                <a:solidFill>
                  <a:srgbClr val="FFC000"/>
                </a:solidFill>
                <a:latin typeface="Calibri" panose="020F0502020204030204" pitchFamily="34" charset="0"/>
              </a:rPr>
              <a:t> to faith; a genuine faith </a:t>
            </a:r>
            <a:r>
              <a:rPr lang="en-US" sz="2400" b="1" dirty="0" smtClean="0">
                <a:latin typeface="Calibri" panose="020F0502020204030204" pitchFamily="34" charset="0"/>
              </a:rPr>
              <a:t>INCLUDES</a:t>
            </a:r>
            <a:r>
              <a:rPr lang="en-US" sz="2400" dirty="0" smtClean="0">
                <a:solidFill>
                  <a:srgbClr val="FFC000"/>
                </a:solidFill>
                <a:latin typeface="Calibri" panose="020F0502020204030204" pitchFamily="34" charset="0"/>
              </a:rPr>
              <a:t> works.</a:t>
            </a:r>
          </a:p>
          <a:p>
            <a:pPr marL="18288" indent="0" algn="ctr">
              <a:buClr>
                <a:srgbClr val="317E93"/>
              </a:buClr>
              <a:buSzPct val="100000"/>
              <a:buNone/>
            </a:pPr>
            <a:r>
              <a:rPr lang="en-US" sz="2800" b="1" dirty="0" smtClean="0">
                <a:latin typeface="Calibri" panose="020F0502020204030204" pitchFamily="34" charset="0"/>
              </a:rPr>
              <a:t>James states that faith without works…</a:t>
            </a:r>
          </a:p>
          <a:p>
            <a:pPr marL="2568575" indent="-255588">
              <a:buClr>
                <a:srgbClr val="317E93"/>
              </a:buClr>
              <a:buSzPct val="100000"/>
              <a:buFont typeface="Wingdings" panose="05000000000000000000" pitchFamily="2" charset="2"/>
              <a:buChar char="ü"/>
            </a:pPr>
            <a:r>
              <a:rPr lang="en-US" sz="2800" dirty="0" smtClean="0">
                <a:solidFill>
                  <a:schemeClr val="tx1">
                    <a:lumMod val="75000"/>
                  </a:schemeClr>
                </a:solidFill>
                <a:latin typeface="Calibri" panose="020F0502020204030204" pitchFamily="34" charset="0"/>
              </a:rPr>
              <a:t>…is of no use (vs. 14,16)</a:t>
            </a:r>
          </a:p>
          <a:p>
            <a:pPr marL="2568575" indent="-255588">
              <a:buClr>
                <a:srgbClr val="317E93"/>
              </a:buClr>
              <a:buSzPct val="100000"/>
              <a:buFont typeface="Wingdings" panose="05000000000000000000" pitchFamily="2" charset="2"/>
              <a:buChar char="ü"/>
            </a:pPr>
            <a:r>
              <a:rPr lang="en-US" sz="2800" dirty="0" smtClean="0">
                <a:solidFill>
                  <a:schemeClr val="tx1">
                    <a:lumMod val="75000"/>
                  </a:schemeClr>
                </a:solidFill>
                <a:latin typeface="Calibri" panose="020F0502020204030204" pitchFamily="34" charset="0"/>
              </a:rPr>
              <a:t>…does not save (vs. 14)</a:t>
            </a:r>
          </a:p>
          <a:p>
            <a:pPr marL="2568575" indent="-255588">
              <a:buClr>
                <a:srgbClr val="317E93"/>
              </a:buClr>
              <a:buSzPct val="100000"/>
              <a:buFont typeface="Wingdings" panose="05000000000000000000" pitchFamily="2" charset="2"/>
              <a:buChar char="ü"/>
            </a:pPr>
            <a:r>
              <a:rPr lang="en-US" sz="2800" dirty="0" smtClean="0">
                <a:solidFill>
                  <a:schemeClr val="tx1">
                    <a:lumMod val="75000"/>
                  </a:schemeClr>
                </a:solidFill>
                <a:latin typeface="Calibri" panose="020F0502020204030204" pitchFamily="34" charset="0"/>
              </a:rPr>
              <a:t>…is dead! (vs. 17)</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6580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0"/>
            <a:ext cx="7543800" cy="609600"/>
          </a:xfrm>
        </p:spPr>
        <p:txBody>
          <a:bodyPr anchor="t"/>
          <a:lstStyle/>
          <a:p>
            <a:pPr algn="ctr"/>
            <a:r>
              <a:rPr lang="en-US" sz="4500" b="1" dirty="0" smtClean="0">
                <a:solidFill>
                  <a:srgbClr val="317E93"/>
                </a:solidFill>
                <a:latin typeface="Calibri" panose="020F0502020204030204" pitchFamily="34" charset="0"/>
              </a:rPr>
              <a:t>Do Paul and James Contradict?</a:t>
            </a:r>
            <a:endParaRPr lang="en-US" sz="4500" b="1" dirty="0">
              <a:solidFill>
                <a:srgbClr val="317E93"/>
              </a:solidFill>
              <a:latin typeface="Calibri" panose="020F0502020204030204" pitchFamily="34" charset="0"/>
            </a:endParaRPr>
          </a:p>
        </p:txBody>
      </p:sp>
      <p:sp>
        <p:nvSpPr>
          <p:cNvPr id="8" name="Content Placeholder 7"/>
          <p:cNvSpPr>
            <a:spLocks noGrp="1"/>
          </p:cNvSpPr>
          <p:nvPr>
            <p:ph idx="1"/>
          </p:nvPr>
        </p:nvSpPr>
        <p:spPr>
          <a:xfrm>
            <a:off x="156374" y="761999"/>
            <a:ext cx="8987625" cy="4800600"/>
          </a:xfrm>
        </p:spPr>
        <p:txBody>
          <a:bodyPr anchor="t">
            <a:noAutofit/>
          </a:bodyPr>
          <a:lstStyle/>
          <a:p>
            <a:pPr marL="18288" indent="0">
              <a:buClr>
                <a:srgbClr val="317E93"/>
              </a:buClr>
              <a:buSzPct val="100000"/>
              <a:buNone/>
            </a:pPr>
            <a:r>
              <a:rPr lang="en-US" sz="2800" b="1" dirty="0" smtClean="0">
                <a:solidFill>
                  <a:schemeClr val="tx1">
                    <a:lumMod val="95000"/>
                  </a:schemeClr>
                </a:solidFill>
                <a:latin typeface="Calibri" panose="020F0502020204030204" pitchFamily="34" charset="0"/>
              </a:rPr>
              <a:t>Ephesians 2:8-9 </a:t>
            </a:r>
            <a:r>
              <a:rPr lang="en-US" sz="2800" dirty="0" smtClean="0">
                <a:solidFill>
                  <a:schemeClr val="tx1">
                    <a:lumMod val="75000"/>
                  </a:schemeClr>
                </a:solidFill>
                <a:latin typeface="Calibri" panose="020F0502020204030204" pitchFamily="34" charset="0"/>
              </a:rPr>
              <a:t> </a:t>
            </a:r>
            <a:r>
              <a:rPr lang="en-US" sz="2800" i="1" dirty="0" smtClean="0">
                <a:solidFill>
                  <a:schemeClr val="tx1">
                    <a:lumMod val="75000"/>
                  </a:schemeClr>
                </a:solidFill>
                <a:latin typeface="Calibri" panose="020F0502020204030204" pitchFamily="34" charset="0"/>
              </a:rPr>
              <a:t>For it is by grace you have been saved through faith; and that not of yourselves, it is the gift of God; not a result of works, so that no one may boast.</a:t>
            </a:r>
          </a:p>
          <a:p>
            <a:pPr marL="18288" indent="0">
              <a:buClr>
                <a:srgbClr val="317E93"/>
              </a:buClr>
              <a:buSzPct val="100000"/>
              <a:buNone/>
            </a:pPr>
            <a:endParaRPr lang="en-US" sz="900" dirty="0">
              <a:solidFill>
                <a:schemeClr val="tx1">
                  <a:lumMod val="75000"/>
                </a:schemeClr>
              </a:solidFill>
              <a:latin typeface="Calibri" panose="020F0502020204030204" pitchFamily="34" charset="0"/>
            </a:endParaRPr>
          </a:p>
          <a:p>
            <a:pPr marL="18288" indent="0" algn="ctr">
              <a:spcBef>
                <a:spcPts val="0"/>
              </a:spcBef>
              <a:buClr>
                <a:srgbClr val="317E93"/>
              </a:buClr>
              <a:buSzPct val="100000"/>
              <a:buNone/>
            </a:pPr>
            <a:r>
              <a:rPr lang="en-US" sz="2800" b="1" dirty="0" smtClean="0">
                <a:latin typeface="Calibri" panose="020F0502020204030204" pitchFamily="34" charset="0"/>
              </a:rPr>
              <a:t>Works are not bad – they just can’t save you!</a:t>
            </a:r>
            <a:endParaRPr lang="en-US" sz="2800" dirty="0" smtClean="0">
              <a:solidFill>
                <a:schemeClr val="tx1">
                  <a:lumMod val="75000"/>
                </a:schemeClr>
              </a:solidFill>
              <a:latin typeface="Calibri" panose="020F0502020204030204" pitchFamily="34" charset="0"/>
            </a:endParaRPr>
          </a:p>
          <a:p>
            <a:pPr marL="18288" indent="0">
              <a:buClr>
                <a:srgbClr val="317E93"/>
              </a:buClr>
              <a:buSzPct val="100000"/>
              <a:buNone/>
            </a:pPr>
            <a:endParaRPr lang="en-US" sz="800" dirty="0">
              <a:solidFill>
                <a:schemeClr val="tx1">
                  <a:lumMod val="75000"/>
                </a:schemeClr>
              </a:solidFill>
              <a:latin typeface="Calibri" panose="020F0502020204030204" pitchFamily="34" charset="0"/>
            </a:endParaRPr>
          </a:p>
          <a:p>
            <a:pPr marL="18288" indent="0">
              <a:spcBef>
                <a:spcPts val="0"/>
              </a:spcBef>
              <a:spcAft>
                <a:spcPts val="600"/>
              </a:spcAft>
              <a:buClr>
                <a:srgbClr val="317E93"/>
              </a:buClr>
              <a:buSzPct val="100000"/>
              <a:buNone/>
            </a:pPr>
            <a:r>
              <a:rPr lang="en-US" sz="2400" b="1" dirty="0" smtClean="0">
                <a:solidFill>
                  <a:srgbClr val="FFC000"/>
                </a:solidFill>
                <a:latin typeface="Calibri" panose="020F0502020204030204" pitchFamily="34" charset="0"/>
              </a:rPr>
              <a:t>Paul’s Focus: </a:t>
            </a:r>
            <a:r>
              <a:rPr lang="en-US" sz="2400" dirty="0" smtClean="0">
                <a:solidFill>
                  <a:schemeClr val="tx1">
                    <a:lumMod val="75000"/>
                  </a:schemeClr>
                </a:solidFill>
                <a:latin typeface="Calibri" panose="020F0502020204030204" pitchFamily="34" charset="0"/>
              </a:rPr>
              <a:t>Gentile believers being influenced by </a:t>
            </a:r>
            <a:r>
              <a:rPr lang="en-US" sz="2400" dirty="0" err="1" smtClean="0">
                <a:solidFill>
                  <a:schemeClr val="tx1">
                    <a:lumMod val="75000"/>
                  </a:schemeClr>
                </a:solidFill>
                <a:latin typeface="Calibri" panose="020F0502020204030204" pitchFamily="34" charset="0"/>
              </a:rPr>
              <a:t>Judaizers</a:t>
            </a:r>
            <a:r>
              <a:rPr lang="en-US" sz="2400" dirty="0" smtClean="0">
                <a:solidFill>
                  <a:schemeClr val="tx1">
                    <a:lumMod val="75000"/>
                  </a:schemeClr>
                </a:solidFill>
                <a:latin typeface="Calibri" panose="020F0502020204030204" pitchFamily="34" charset="0"/>
              </a:rPr>
              <a:t> (Jews who has converted to Christianity) telling them they had to keep the OT law to be justified.  </a:t>
            </a:r>
            <a:r>
              <a:rPr lang="en-US" sz="2400" b="1" dirty="0" smtClean="0">
                <a:latin typeface="Calibri" panose="020F0502020204030204" pitchFamily="34" charset="0"/>
              </a:rPr>
              <a:t>WORKS TO KEEP THE LAW – TO BE JUSTIFIED</a:t>
            </a:r>
          </a:p>
          <a:p>
            <a:pPr marL="18288" indent="0">
              <a:spcBef>
                <a:spcPts val="0"/>
              </a:spcBef>
              <a:spcAft>
                <a:spcPts val="600"/>
              </a:spcAft>
              <a:buClr>
                <a:srgbClr val="317E93"/>
              </a:buClr>
              <a:buSzPct val="100000"/>
              <a:buNone/>
            </a:pPr>
            <a:r>
              <a:rPr lang="en-US" sz="2400" b="1" dirty="0" smtClean="0">
                <a:solidFill>
                  <a:srgbClr val="FFC000"/>
                </a:solidFill>
                <a:latin typeface="Calibri" panose="020F0502020204030204" pitchFamily="34" charset="0"/>
              </a:rPr>
              <a:t>James’ Focus:  </a:t>
            </a:r>
            <a:r>
              <a:rPr lang="en-US" sz="2400" dirty="0" smtClean="0">
                <a:solidFill>
                  <a:schemeClr val="tx1">
                    <a:lumMod val="75000"/>
                  </a:schemeClr>
                </a:solidFill>
                <a:latin typeface="Calibri" panose="020F0502020204030204" pitchFamily="34" charset="0"/>
              </a:rPr>
              <a:t>Believers not displaying the characteristics of genuine faith by not keeping the moral law of Christ (love your neighbor as yourself).   </a:t>
            </a:r>
            <a:r>
              <a:rPr lang="en-US" sz="2400" b="1" dirty="0" smtClean="0">
                <a:latin typeface="Calibri" panose="020F0502020204030204" pitchFamily="34" charset="0"/>
              </a:rPr>
              <a:t>WORKS AS EVIDENCE OF TRUE FAITH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2331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9144000" cy="121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0100" y="0"/>
            <a:ext cx="7886700" cy="609600"/>
          </a:xfrm>
        </p:spPr>
        <p:txBody>
          <a:bodyPr anchor="t"/>
          <a:lstStyle/>
          <a:p>
            <a:pPr algn="ctr"/>
            <a:r>
              <a:rPr lang="en-US" sz="4500" b="1" dirty="0" smtClean="0">
                <a:solidFill>
                  <a:srgbClr val="317E93"/>
                </a:solidFill>
                <a:latin typeface="Calibri" panose="020F0502020204030204" pitchFamily="34" charset="0"/>
              </a:rPr>
              <a:t>True Faith &amp; Works Inseparable</a:t>
            </a:r>
            <a:endParaRPr lang="en-US" sz="4500" b="1" dirty="0">
              <a:solidFill>
                <a:srgbClr val="317E93"/>
              </a:solidFill>
              <a:latin typeface="Calibri" panose="020F0502020204030204" pitchFamily="34" charset="0"/>
            </a:endParaRPr>
          </a:p>
        </p:txBody>
      </p:sp>
      <p:sp>
        <p:nvSpPr>
          <p:cNvPr id="8" name="Content Placeholder 7"/>
          <p:cNvSpPr>
            <a:spLocks noGrp="1"/>
          </p:cNvSpPr>
          <p:nvPr>
            <p:ph idx="1"/>
          </p:nvPr>
        </p:nvSpPr>
        <p:spPr>
          <a:xfrm>
            <a:off x="304800" y="723900"/>
            <a:ext cx="8610600" cy="4800600"/>
          </a:xfrm>
        </p:spPr>
        <p:txBody>
          <a:bodyPr anchor="t">
            <a:noAutofit/>
          </a:bodyPr>
          <a:lstStyle/>
          <a:p>
            <a:pPr marL="18288" indent="0">
              <a:lnSpc>
                <a:spcPct val="90000"/>
              </a:lnSpc>
              <a:spcBef>
                <a:spcPts val="0"/>
              </a:spcBef>
              <a:buClr>
                <a:srgbClr val="317E93"/>
              </a:buClr>
              <a:buSzPct val="100000"/>
              <a:buNone/>
            </a:pPr>
            <a:r>
              <a:rPr lang="en-US" sz="3500" b="1" dirty="0" smtClean="0">
                <a:solidFill>
                  <a:schemeClr val="tx1">
                    <a:lumMod val="75000"/>
                  </a:schemeClr>
                </a:solidFill>
                <a:latin typeface="Calibri" panose="020F0502020204030204" pitchFamily="34" charset="0"/>
              </a:rPr>
              <a:t>:20-24 – Actions of faithful people</a:t>
            </a:r>
          </a:p>
          <a:p>
            <a:pPr marL="18288" indent="0">
              <a:lnSpc>
                <a:spcPct val="90000"/>
              </a:lnSpc>
              <a:spcBef>
                <a:spcPts val="0"/>
              </a:spcBef>
              <a:buClr>
                <a:srgbClr val="317E93"/>
              </a:buClr>
              <a:buSzPct val="100000"/>
              <a:buNone/>
            </a:pPr>
            <a:r>
              <a:rPr lang="en-US" sz="3500" b="1" dirty="0" smtClean="0">
                <a:solidFill>
                  <a:schemeClr val="tx1">
                    <a:lumMod val="75000"/>
                  </a:schemeClr>
                </a:solidFill>
                <a:latin typeface="Calibri" panose="020F0502020204030204" pitchFamily="34" charset="0"/>
              </a:rPr>
              <a:t>- Believed what God said</a:t>
            </a:r>
          </a:p>
          <a:p>
            <a:pPr marL="18288" indent="0">
              <a:lnSpc>
                <a:spcPct val="90000"/>
              </a:lnSpc>
              <a:spcBef>
                <a:spcPts val="0"/>
              </a:spcBef>
              <a:buClr>
                <a:srgbClr val="317E93"/>
              </a:buClr>
              <a:buSzPct val="100000"/>
              <a:buNone/>
            </a:pPr>
            <a:r>
              <a:rPr lang="en-US" sz="3500" b="1" dirty="0" smtClean="0">
                <a:solidFill>
                  <a:schemeClr val="tx1">
                    <a:lumMod val="75000"/>
                  </a:schemeClr>
                </a:solidFill>
                <a:latin typeface="Calibri" panose="020F0502020204030204" pitchFamily="34" charset="0"/>
              </a:rPr>
              <a:t>- Abraham – sacrificing Isaac</a:t>
            </a:r>
          </a:p>
          <a:p>
            <a:pPr marL="631825" lvl="1" indent="-349250">
              <a:lnSpc>
                <a:spcPct val="90000"/>
              </a:lnSpc>
              <a:spcBef>
                <a:spcPts val="0"/>
              </a:spcBef>
              <a:buClr>
                <a:srgbClr val="317E93"/>
              </a:buClr>
              <a:buSzPct val="100000"/>
              <a:buFont typeface="Wingdings" panose="05000000000000000000" pitchFamily="2" charset="2"/>
              <a:buChar char="ü"/>
            </a:pPr>
            <a:r>
              <a:rPr lang="en-US" sz="3300" b="1" dirty="0" smtClean="0">
                <a:solidFill>
                  <a:schemeClr val="tx1">
                    <a:lumMod val="75000"/>
                  </a:schemeClr>
                </a:solidFill>
                <a:latin typeface="Calibri" panose="020F0502020204030204" pitchFamily="34" charset="0"/>
              </a:rPr>
              <a:t>A supreme act of obedience carried out in faith.  </a:t>
            </a:r>
            <a:r>
              <a:rPr lang="en-US" sz="3300" b="1" dirty="0" smtClean="0">
                <a:solidFill>
                  <a:srgbClr val="FFC000"/>
                </a:solidFill>
                <a:latin typeface="Calibri" panose="020F0502020204030204" pitchFamily="34" charset="0"/>
              </a:rPr>
              <a:t>Genuine faith results in actions/works</a:t>
            </a:r>
            <a:r>
              <a:rPr lang="en-US" sz="3300" b="1" dirty="0" smtClean="0">
                <a:solidFill>
                  <a:schemeClr val="tx1">
                    <a:lumMod val="75000"/>
                  </a:schemeClr>
                </a:solidFill>
                <a:latin typeface="Calibri" panose="020F0502020204030204" pitchFamily="34" charset="0"/>
              </a:rPr>
              <a:t/>
            </a:r>
            <a:br>
              <a:rPr lang="en-US" sz="3300" b="1" dirty="0" smtClean="0">
                <a:solidFill>
                  <a:schemeClr val="tx1">
                    <a:lumMod val="75000"/>
                  </a:schemeClr>
                </a:solidFill>
                <a:latin typeface="Calibri" panose="020F0502020204030204" pitchFamily="34" charset="0"/>
              </a:rPr>
            </a:br>
            <a:endParaRPr lang="en-US" sz="800" b="1" dirty="0" smtClean="0">
              <a:solidFill>
                <a:schemeClr val="tx1">
                  <a:lumMod val="75000"/>
                </a:schemeClr>
              </a:solidFill>
              <a:latin typeface="Calibri" panose="020F0502020204030204" pitchFamily="34" charset="0"/>
            </a:endParaRPr>
          </a:p>
          <a:p>
            <a:pPr marL="18415" indent="0">
              <a:lnSpc>
                <a:spcPct val="90000"/>
              </a:lnSpc>
              <a:spcBef>
                <a:spcPts val="0"/>
              </a:spcBef>
              <a:buClr>
                <a:srgbClr val="317E93"/>
              </a:buClr>
              <a:buSzPct val="100000"/>
              <a:buNone/>
            </a:pPr>
            <a:r>
              <a:rPr lang="en-US" sz="3200" b="1" dirty="0" smtClean="0">
                <a:latin typeface="Calibri" panose="020F0502020204030204" pitchFamily="34" charset="0"/>
              </a:rPr>
              <a:t>:24 – </a:t>
            </a:r>
            <a:r>
              <a:rPr lang="en-US" sz="3200" b="1" i="1" dirty="0" smtClean="0">
                <a:latin typeface="Calibri" panose="020F0502020204030204" pitchFamily="34" charset="0"/>
              </a:rPr>
              <a:t>So you see, we are shown to be right with God by what we do, not by faith alone</a:t>
            </a:r>
            <a:r>
              <a:rPr lang="en-US" sz="3200" b="1" i="1" dirty="0">
                <a:latin typeface="Calibri" panose="020F0502020204030204" pitchFamily="34" charset="0"/>
              </a:rPr>
              <a:t> </a:t>
            </a:r>
            <a:r>
              <a:rPr lang="en-US" sz="2000" b="1" dirty="0" smtClean="0">
                <a:latin typeface="Calibri" panose="020F0502020204030204" pitchFamily="34" charset="0"/>
              </a:rPr>
              <a:t>(New Living Translation)</a:t>
            </a:r>
          </a:p>
          <a:p>
            <a:pPr marL="18415" indent="0" algn="ctr">
              <a:lnSpc>
                <a:spcPct val="90000"/>
              </a:lnSpc>
              <a:spcBef>
                <a:spcPts val="0"/>
              </a:spcBef>
              <a:buClr>
                <a:srgbClr val="317E93"/>
              </a:buClr>
              <a:buSzPct val="100000"/>
              <a:buNone/>
            </a:pPr>
            <a:endParaRPr lang="en-US" sz="1050" dirty="0" smtClean="0">
              <a:solidFill>
                <a:schemeClr val="tx1">
                  <a:lumMod val="75000"/>
                </a:schemeClr>
              </a:solidFill>
              <a:latin typeface="Calibri" panose="020F0502020204030204" pitchFamily="34" charset="0"/>
            </a:endParaRPr>
          </a:p>
          <a:p>
            <a:pPr marL="18415" indent="0" algn="ctr">
              <a:lnSpc>
                <a:spcPct val="90000"/>
              </a:lnSpc>
              <a:spcBef>
                <a:spcPts val="0"/>
              </a:spcBef>
              <a:buClr>
                <a:srgbClr val="317E93"/>
              </a:buClr>
              <a:buSzPct val="100000"/>
              <a:buNone/>
            </a:pPr>
            <a:endParaRPr lang="en-US" sz="800" dirty="0" smtClean="0">
              <a:solidFill>
                <a:srgbClr val="FFC000"/>
              </a:solidFill>
              <a:latin typeface="Calibri" panose="020F0502020204030204" pitchFamily="34" charset="0"/>
            </a:endParaRPr>
          </a:p>
          <a:p>
            <a:pPr marL="18415" indent="0" algn="ctr">
              <a:lnSpc>
                <a:spcPct val="90000"/>
              </a:lnSpc>
              <a:spcBef>
                <a:spcPts val="0"/>
              </a:spcBef>
              <a:buClr>
                <a:srgbClr val="317E93"/>
              </a:buClr>
              <a:buSzPct val="100000"/>
              <a:buNone/>
            </a:pPr>
            <a:r>
              <a:rPr lang="en-US" sz="2800" dirty="0" smtClean="0">
                <a:solidFill>
                  <a:srgbClr val="FFC000"/>
                </a:solidFill>
                <a:latin typeface="Calibri" panose="020F0502020204030204" pitchFamily="34" charset="0"/>
              </a:rPr>
              <a:t>Works DO NOT justify us… however they MUST be evident in the life of a believer who has genuine faith.</a:t>
            </a:r>
            <a:endParaRPr lang="en-US" sz="2800" dirty="0">
              <a:solidFill>
                <a:srgbClr val="FFC000"/>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04" y="5791200"/>
            <a:ext cx="2146110" cy="983930"/>
          </a:xfrm>
          <a:prstGeom prst="rect">
            <a:avLst/>
          </a:prstGeom>
        </p:spPr>
      </p:pic>
      <p:cxnSp>
        <p:nvCxnSpPr>
          <p:cNvPr id="4" name="Straight Connector 3"/>
          <p:cNvCxnSpPr/>
          <p:nvPr/>
        </p:nvCxnSpPr>
        <p:spPr>
          <a:xfrm>
            <a:off x="0" y="5638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5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30</TotalTime>
  <Words>687</Words>
  <Application>Microsoft Office PowerPoint</Application>
  <PresentationFormat>On-screen Show (4:3)</PresentationFormat>
  <Paragraphs>64</Paragraphs>
  <Slides>16</Slides>
  <Notes>0</Notes>
  <HiddenSlides>1</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Elemental</vt:lpstr>
      <vt:lpstr>PowerPoint Presentation</vt:lpstr>
      <vt:lpstr>PowerPoint Presentation</vt:lpstr>
      <vt:lpstr>James 2:14-26</vt:lpstr>
      <vt:lpstr>Week 6: Walk that Walk</vt:lpstr>
      <vt:lpstr>The Big Idea</vt:lpstr>
      <vt:lpstr>What is Faith</vt:lpstr>
      <vt:lpstr>Evidence of Faith</vt:lpstr>
      <vt:lpstr>Do Paul and James Contradict?</vt:lpstr>
      <vt:lpstr>True Faith &amp; Works Inseparable</vt:lpstr>
      <vt:lpstr>PowerPoint Presentation</vt:lpstr>
      <vt:lpstr>1 Corinthians 13:5</vt:lpstr>
      <vt:lpstr>What if Our Faith was on Trial?</vt:lpstr>
      <vt:lpstr>Matthew 7:21-23</vt:lpstr>
      <vt:lpstr>John 14:10b-12</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dc:creator>
  <cp:lastModifiedBy>CWP-Tech</cp:lastModifiedBy>
  <cp:revision>61</cp:revision>
  <dcterms:created xsi:type="dcterms:W3CDTF">2015-08-04T19:29:33Z</dcterms:created>
  <dcterms:modified xsi:type="dcterms:W3CDTF">2015-11-08T13:19:17Z</dcterms:modified>
</cp:coreProperties>
</file>