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9" r:id="rId3"/>
    <p:sldId id="300" r:id="rId4"/>
    <p:sldId id="258" r:id="rId5"/>
    <p:sldId id="264" r:id="rId6"/>
    <p:sldId id="315" r:id="rId7"/>
    <p:sldId id="303" r:id="rId8"/>
    <p:sldId id="274" r:id="rId9"/>
    <p:sldId id="267" r:id="rId10"/>
    <p:sldId id="301" r:id="rId11"/>
    <p:sldId id="302" r:id="rId12"/>
    <p:sldId id="275" r:id="rId13"/>
    <p:sldId id="307" r:id="rId14"/>
    <p:sldId id="308" r:id="rId15"/>
    <p:sldId id="309" r:id="rId16"/>
    <p:sldId id="305" r:id="rId17"/>
    <p:sldId id="316" r:id="rId18"/>
    <p:sldId id="311" r:id="rId19"/>
    <p:sldId id="312" r:id="rId20"/>
    <p:sldId id="317" r:id="rId21"/>
    <p:sldId id="313" r:id="rId22"/>
    <p:sldId id="31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7" autoAdjust="0"/>
    <p:restoredTop sz="94670" autoAdjust="0"/>
  </p:normalViewPr>
  <p:slideViewPr>
    <p:cSldViewPr>
      <p:cViewPr varScale="1">
        <p:scale>
          <a:sx n="58" d="100"/>
          <a:sy n="58" d="100"/>
        </p:scale>
        <p:origin x="-90" y="-1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3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1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5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4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2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7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8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1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9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B3E77-7A2B-43F9-A0F8-871B3E88620C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7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5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791200" cy="68580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9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16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500" b="1" u="sng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Exodus 31:13</a:t>
            </a:r>
            <a:endParaRPr lang="en-US" sz="5500" b="1" u="sng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495801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52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“Say </a:t>
            </a:r>
            <a:r>
              <a:rPr lang="en-US" sz="52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to the Israelites, ‘You must observe my Sabbaths. </a:t>
            </a:r>
            <a:r>
              <a:rPr lang="en-US" sz="52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This will be a sign between me and you </a:t>
            </a:r>
            <a:r>
              <a:rPr lang="en-US" sz="52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for the generations to come, </a:t>
            </a:r>
            <a:r>
              <a:rPr lang="en-US" sz="5200" b="1" dirty="0">
                <a:ln w="19050">
                  <a:noFill/>
                </a:ln>
                <a:solidFill>
                  <a:srgbClr val="FFFF66"/>
                </a:solidFill>
                <a:effectLst>
                  <a:glow rad="152400">
                    <a:schemeClr val="tx1"/>
                  </a:glow>
                </a:effectLst>
              </a:rPr>
              <a:t>so you may know that I am the LORD, who makes you holy.</a:t>
            </a:r>
            <a:r>
              <a:rPr lang="en-US" sz="52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72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838200"/>
          </a:xfrm>
        </p:spPr>
        <p:txBody>
          <a:bodyPr>
            <a:noAutofit/>
          </a:bodyPr>
          <a:lstStyle/>
          <a:p>
            <a:r>
              <a:rPr lang="en-US" sz="5000" b="1" u="sng" dirty="0" smtClean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Colossians 2:13-17 </a:t>
            </a:r>
            <a:endParaRPr lang="en-US" sz="5000" b="1" u="sng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4953001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000" b="1" baseline="30000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13</a:t>
            </a:r>
            <a:r>
              <a:rPr lang="en-US" sz="5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</a:t>
            </a:r>
            <a:r>
              <a:rPr lang="en-US" sz="50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When you were dead in your sins and in the </a:t>
            </a:r>
            <a:r>
              <a:rPr lang="en-US" sz="5000" b="1" dirty="0" err="1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uncircumcision</a:t>
            </a:r>
            <a:r>
              <a:rPr lang="en-US" sz="50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of your sinful nature, God made you alive with Christ. He forgave us all our sins, </a:t>
            </a:r>
            <a:r>
              <a:rPr lang="en-US" sz="5000" b="1" baseline="30000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14</a:t>
            </a:r>
            <a:r>
              <a:rPr lang="en-US" sz="50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having canceled the written code, with its regulations, that was against us and that stood opposed to us;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2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838200"/>
          </a:xfrm>
        </p:spPr>
        <p:txBody>
          <a:bodyPr>
            <a:noAutofit/>
          </a:bodyPr>
          <a:lstStyle/>
          <a:p>
            <a:r>
              <a:rPr lang="en-US" sz="5000" b="1" u="sng" dirty="0" smtClean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Colossians 2:13-17 </a:t>
            </a:r>
            <a:endParaRPr lang="en-US" sz="5000" b="1" u="sng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4876801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5000" b="1" baseline="30000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15</a:t>
            </a:r>
            <a:r>
              <a:rPr lang="en-US" sz="5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</a:t>
            </a:r>
            <a:r>
              <a:rPr lang="en-US" sz="50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And having disarmed the powers and authorities, he made a public spectacle of them, triumphing over them by the cross. </a:t>
            </a:r>
            <a:r>
              <a:rPr lang="en-US" sz="5000" b="1" baseline="30000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16</a:t>
            </a:r>
            <a:r>
              <a:rPr lang="en-US" sz="50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Therefore do not let anyone judge you by what you eat or drink, or with regard to a religious festival, a New Moon celebration or a </a:t>
            </a:r>
            <a:r>
              <a:rPr lang="en-US" sz="50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Sabbath day</a:t>
            </a:r>
            <a:r>
              <a:rPr lang="en-US" sz="50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812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838200"/>
          </a:xfrm>
        </p:spPr>
        <p:txBody>
          <a:bodyPr>
            <a:noAutofit/>
          </a:bodyPr>
          <a:lstStyle/>
          <a:p>
            <a:r>
              <a:rPr lang="en-US" sz="5000" b="1" u="sng" dirty="0" smtClean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Colossians 2:13-17 </a:t>
            </a:r>
            <a:endParaRPr lang="en-US" sz="5000" b="1" u="sng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724401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7500" b="1" baseline="30000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17</a:t>
            </a:r>
            <a:r>
              <a:rPr lang="en-US" sz="75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</a:t>
            </a:r>
            <a:r>
              <a:rPr lang="en-US" sz="75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These are a shadow of the things that were to come; </a:t>
            </a:r>
            <a:r>
              <a:rPr lang="en-US" sz="7500" b="1" dirty="0">
                <a:ln w="19050">
                  <a:noFill/>
                </a:ln>
                <a:solidFill>
                  <a:srgbClr val="FFFF66"/>
                </a:solidFill>
                <a:effectLst>
                  <a:glow rad="152400">
                    <a:schemeClr val="tx1"/>
                  </a:glow>
                </a:effectLst>
              </a:rPr>
              <a:t>the reality, however, is found in Christ.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45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500" b="1" u="sng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Matthew 5:17</a:t>
            </a:r>
            <a:endParaRPr lang="en-US" sz="5500" b="1" u="sng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572001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52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“Do not think that I have come to abolish the Law or the Prophets; I have not come to abolish them but to </a:t>
            </a:r>
            <a:r>
              <a:rPr lang="en-US" sz="52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fulfill them</a:t>
            </a:r>
            <a:r>
              <a:rPr lang="en-US" sz="52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.” </a:t>
            </a:r>
            <a:r>
              <a:rPr lang="en-US" sz="5200" b="1" i="1" dirty="0" smtClean="0">
                <a:ln w="19050">
                  <a:noFill/>
                </a:ln>
                <a:solidFill>
                  <a:srgbClr val="FFFF66"/>
                </a:solidFill>
                <a:effectLst>
                  <a:glow rad="152400">
                    <a:schemeClr val="tx1"/>
                  </a:glow>
                </a:effectLst>
              </a:rPr>
              <a:t>(To </a:t>
            </a:r>
            <a:r>
              <a:rPr lang="en-US" sz="5200" b="1" i="1" dirty="0">
                <a:ln w="19050">
                  <a:noFill/>
                </a:ln>
                <a:solidFill>
                  <a:srgbClr val="FFFF66"/>
                </a:solidFill>
                <a:effectLst>
                  <a:glow rad="152400">
                    <a:schemeClr val="tx1"/>
                  </a:glow>
                </a:effectLst>
              </a:rPr>
              <a:t>embody them and give them their true </a:t>
            </a:r>
            <a:r>
              <a:rPr lang="en-US" sz="5200" b="1" i="1" dirty="0" smtClean="0">
                <a:ln w="19050">
                  <a:noFill/>
                </a:ln>
                <a:solidFill>
                  <a:srgbClr val="FFFF66"/>
                </a:solidFill>
                <a:effectLst>
                  <a:glow rad="152400">
                    <a:schemeClr val="tx1"/>
                  </a:glow>
                </a:effectLst>
              </a:rPr>
              <a:t>meaning)</a:t>
            </a:r>
            <a:endParaRPr lang="en-US" sz="5200" b="1" i="1" dirty="0">
              <a:ln w="19050">
                <a:noFill/>
              </a:ln>
              <a:solidFill>
                <a:srgbClr val="FFFF66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1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1" y="2514600"/>
            <a:ext cx="8610599" cy="259080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10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</a:effectLst>
              </a:rPr>
              <a:t>John 5:11-19</a:t>
            </a:r>
            <a:endParaRPr lang="en-US" sz="11000" b="1" dirty="0">
              <a:ln w="1905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2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1" y="990600"/>
            <a:ext cx="8610599" cy="411480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02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</a:effectLst>
              </a:rPr>
              <a:t>Jesus is </a:t>
            </a:r>
            <a:br>
              <a:rPr lang="en-US" sz="102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102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</a:effectLst>
              </a:rPr>
              <a:t>always at work; giving us rest!</a:t>
            </a:r>
            <a:endParaRPr lang="en-US" sz="10200" b="1" dirty="0">
              <a:ln w="1905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1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838200"/>
          </a:xfrm>
        </p:spPr>
        <p:txBody>
          <a:bodyPr>
            <a:noAutofit/>
          </a:bodyPr>
          <a:lstStyle/>
          <a:p>
            <a:r>
              <a:rPr lang="en-US" sz="5000" b="1" u="sng" dirty="0" smtClean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Romans </a:t>
            </a:r>
            <a:r>
              <a:rPr lang="en-US" sz="5000" b="1" u="sng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4:4-5</a:t>
            </a:r>
            <a:endParaRPr lang="en-US" sz="3500" b="1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648201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5100" b="1" baseline="30000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4</a:t>
            </a:r>
            <a:r>
              <a:rPr lang="en-US" sz="51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</a:t>
            </a:r>
            <a:r>
              <a:rPr lang="en-US" sz="51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Now to the one who works, wages are not credited as a gift but as an obligation. </a:t>
            </a:r>
            <a:r>
              <a:rPr lang="en-US" sz="5100" b="1" baseline="30000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5</a:t>
            </a:r>
            <a:r>
              <a:rPr lang="en-US" sz="51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However, </a:t>
            </a:r>
            <a:r>
              <a:rPr lang="en-US" sz="5100" b="1" dirty="0">
                <a:ln w="19050">
                  <a:noFill/>
                </a:ln>
                <a:solidFill>
                  <a:srgbClr val="FFFF66"/>
                </a:solidFill>
                <a:effectLst>
                  <a:glow rad="152400">
                    <a:schemeClr val="tx1"/>
                  </a:glow>
                </a:effectLst>
              </a:rPr>
              <a:t>to the one who does not work but trusts God </a:t>
            </a:r>
            <a:r>
              <a:rPr lang="en-US" sz="51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who justifies the ungodly, their faith is credited as righteousness. </a:t>
            </a:r>
            <a:endParaRPr lang="en-US" sz="5100" b="1" dirty="0">
              <a:ln w="19050">
                <a:noFill/>
              </a:ln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0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98" y="228600"/>
            <a:ext cx="3026662" cy="3037526"/>
          </a:xfrm>
          <a:prstGeom prst="rect">
            <a:avLst/>
          </a:prstGeom>
          <a:effectLst>
            <a:glow rad="114300">
              <a:schemeClr val="tx2">
                <a:lumMod val="60000"/>
                <a:lumOff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1175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838200"/>
          </a:xfrm>
        </p:spPr>
        <p:txBody>
          <a:bodyPr>
            <a:noAutofit/>
          </a:bodyPr>
          <a:lstStyle/>
          <a:p>
            <a:r>
              <a:rPr lang="en-US" sz="5000" b="1" u="sng" dirty="0" smtClean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Matthew 11:28-30</a:t>
            </a:r>
            <a:r>
              <a:rPr lang="en-US" sz="5000" b="1" dirty="0" smtClean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</a:t>
            </a:r>
            <a:r>
              <a:rPr lang="en-US" sz="3500" b="1" dirty="0" smtClean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(NIV)</a:t>
            </a:r>
            <a:endParaRPr lang="en-US" sz="3500" b="1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4953001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5100" b="1" baseline="30000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28</a:t>
            </a:r>
            <a:r>
              <a:rPr lang="en-US" sz="51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</a:t>
            </a:r>
            <a:r>
              <a:rPr lang="en-US" sz="51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“</a:t>
            </a:r>
            <a:r>
              <a:rPr lang="en-US" sz="5100" b="1" dirty="0">
                <a:ln w="19050">
                  <a:noFill/>
                </a:ln>
                <a:solidFill>
                  <a:srgbClr val="FFFF66"/>
                </a:solidFill>
                <a:effectLst>
                  <a:glow rad="152400">
                    <a:schemeClr val="tx1"/>
                  </a:glow>
                </a:effectLst>
              </a:rPr>
              <a:t>Come to me</a:t>
            </a:r>
            <a:r>
              <a:rPr lang="en-US" sz="51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, all you who are weary and burdened, and </a:t>
            </a:r>
            <a:r>
              <a:rPr lang="en-US" sz="5100" b="1" dirty="0">
                <a:ln w="19050">
                  <a:noFill/>
                </a:ln>
                <a:solidFill>
                  <a:srgbClr val="FFFF66"/>
                </a:solidFill>
                <a:effectLst>
                  <a:glow rad="152400">
                    <a:schemeClr val="tx1"/>
                  </a:glow>
                </a:effectLst>
              </a:rPr>
              <a:t>I will give you rest</a:t>
            </a:r>
            <a:r>
              <a:rPr lang="en-US" sz="51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. </a:t>
            </a:r>
            <a:r>
              <a:rPr lang="en-US" sz="5100" b="1" baseline="30000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29</a:t>
            </a:r>
            <a:r>
              <a:rPr lang="en-US" sz="51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</a:t>
            </a:r>
            <a:r>
              <a:rPr lang="en-US" sz="51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Take my yoke upon you and learn from me</a:t>
            </a:r>
            <a:r>
              <a:rPr lang="en-US" sz="51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, for I am gentle and humble in heart, and </a:t>
            </a:r>
            <a:r>
              <a:rPr lang="en-US" sz="5100" b="1" dirty="0">
                <a:ln w="19050">
                  <a:noFill/>
                </a:ln>
                <a:solidFill>
                  <a:srgbClr val="FFFF66"/>
                </a:solidFill>
                <a:effectLst>
                  <a:glow rad="152400">
                    <a:schemeClr val="tx1"/>
                  </a:glow>
                </a:effectLst>
              </a:rPr>
              <a:t>you will find rest for your souls</a:t>
            </a:r>
            <a:r>
              <a:rPr lang="en-US" sz="51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. </a:t>
            </a:r>
            <a:r>
              <a:rPr lang="en-US" sz="5100" b="1" baseline="30000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30</a:t>
            </a:r>
            <a:r>
              <a:rPr lang="en-US" sz="51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</a:t>
            </a:r>
            <a:r>
              <a:rPr lang="en-US" sz="51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For my yoke is easy and my burden is light</a:t>
            </a:r>
            <a:r>
              <a:rPr lang="en-US" sz="51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.”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79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838200"/>
          </a:xfrm>
        </p:spPr>
        <p:txBody>
          <a:bodyPr>
            <a:noAutofit/>
          </a:bodyPr>
          <a:lstStyle/>
          <a:p>
            <a:r>
              <a:rPr lang="en-US" sz="5000" b="1" u="sng" dirty="0" smtClean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Matthew 11:28-30</a:t>
            </a:r>
            <a:r>
              <a:rPr lang="en-US" sz="5000" b="1" dirty="0" smtClean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</a:t>
            </a:r>
            <a:r>
              <a:rPr lang="en-US" sz="3500" b="1" dirty="0" smtClean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(MSG)</a:t>
            </a:r>
            <a:endParaRPr lang="en-US" sz="3500" b="1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724401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56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“Are </a:t>
            </a:r>
            <a:r>
              <a:rPr lang="en-US" sz="56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you tired? Worn out? Burned out on religion? </a:t>
            </a:r>
            <a:r>
              <a:rPr lang="en-US" sz="5600" b="1" dirty="0">
                <a:ln w="19050">
                  <a:noFill/>
                </a:ln>
                <a:solidFill>
                  <a:srgbClr val="FFFF66"/>
                </a:solidFill>
                <a:effectLst>
                  <a:glow rad="152400">
                    <a:schemeClr val="tx1"/>
                  </a:glow>
                </a:effectLst>
              </a:rPr>
              <a:t>Come to me</a:t>
            </a:r>
            <a:r>
              <a:rPr lang="en-US" sz="56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. Get away with me and you'll recover your life. </a:t>
            </a:r>
            <a:r>
              <a:rPr lang="en-US" sz="5600" b="1" dirty="0">
                <a:ln w="19050">
                  <a:noFill/>
                </a:ln>
                <a:solidFill>
                  <a:srgbClr val="FFFF66"/>
                </a:solidFill>
                <a:effectLst>
                  <a:glow rad="152400">
                    <a:schemeClr val="tx1"/>
                  </a:glow>
                </a:effectLst>
              </a:rPr>
              <a:t>I'll show you how to take a real rest</a:t>
            </a:r>
            <a:r>
              <a:rPr lang="en-US" sz="56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85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838200"/>
          </a:xfrm>
        </p:spPr>
        <p:txBody>
          <a:bodyPr>
            <a:noAutofit/>
          </a:bodyPr>
          <a:lstStyle/>
          <a:p>
            <a:r>
              <a:rPr lang="en-US" sz="5000" b="1" u="sng" dirty="0" smtClean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Matthew 11:28-30</a:t>
            </a:r>
            <a:r>
              <a:rPr lang="en-US" sz="5000" b="1" dirty="0" smtClean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</a:t>
            </a:r>
            <a:r>
              <a:rPr lang="en-US" sz="3500" b="1" dirty="0" smtClean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(MSG)</a:t>
            </a:r>
            <a:endParaRPr lang="en-US" sz="3500" b="1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4876801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5600" b="1" dirty="0">
                <a:ln w="19050">
                  <a:noFill/>
                </a:ln>
                <a:solidFill>
                  <a:srgbClr val="FFFF66"/>
                </a:solidFill>
                <a:effectLst>
                  <a:glow rad="152400">
                    <a:schemeClr val="tx1"/>
                  </a:glow>
                </a:effectLst>
              </a:rPr>
              <a:t>Walk with me and work with me—watch how I do it. </a:t>
            </a:r>
            <a:r>
              <a:rPr lang="en-US" sz="56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Learn </a:t>
            </a:r>
            <a:r>
              <a:rPr lang="en-US" sz="56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the unforced rhythms of grace. </a:t>
            </a:r>
            <a:r>
              <a:rPr lang="en-US" sz="56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I won't lay anything heavy or ill-fitting on you. Keep company with me and you'll learn to live freely and lightly.”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19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3" y="3505200"/>
            <a:ext cx="7913294" cy="2310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98" y="228600"/>
            <a:ext cx="3026662" cy="303752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14800" y="1747362"/>
            <a:ext cx="4572000" cy="99583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800" b="1" dirty="0" smtClean="0">
                <a:solidFill>
                  <a:schemeClr val="bg1"/>
                </a:solidFill>
                <a:effectLst>
                  <a:glow rad="101600">
                    <a:srgbClr val="0000B9"/>
                  </a:glow>
                </a:effectLst>
              </a:rPr>
              <a:t>Starting </a:t>
            </a:r>
            <a:br>
              <a:rPr lang="en-US" sz="5800" b="1" dirty="0" smtClean="0">
                <a:solidFill>
                  <a:schemeClr val="bg1"/>
                </a:solidFill>
                <a:effectLst>
                  <a:glow rad="101600">
                    <a:srgbClr val="0000B9"/>
                  </a:glow>
                </a:effectLst>
              </a:rPr>
            </a:br>
            <a:r>
              <a:rPr lang="en-US" sz="5800" b="1" dirty="0" smtClean="0">
                <a:solidFill>
                  <a:schemeClr val="bg1"/>
                </a:solidFill>
                <a:effectLst>
                  <a:glow rad="101600">
                    <a:srgbClr val="0000B9"/>
                  </a:glow>
                </a:effectLst>
              </a:rPr>
              <a:t>next week!</a:t>
            </a:r>
            <a:endParaRPr lang="en-US" sz="5800" b="1" dirty="0">
              <a:solidFill>
                <a:schemeClr val="bg1"/>
              </a:solidFill>
              <a:effectLst>
                <a:glow rad="101600">
                  <a:srgbClr val="0000B9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34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8077200" cy="914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55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Week Seven: </a:t>
            </a: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/>
            </a:r>
            <a:b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</a:br>
            <a:r>
              <a:rPr lang="en-US" sz="65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Jesus is the Sabbath</a:t>
            </a:r>
            <a:endParaRPr lang="en-US" sz="6500" b="1" dirty="0">
              <a:ln w="19050">
                <a:noFill/>
              </a:ln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63" y="1143000"/>
            <a:ext cx="7257600" cy="23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45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1" y="2514600"/>
            <a:ext cx="8610599" cy="259080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10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</a:effectLst>
              </a:rPr>
              <a:t>The Sabbath</a:t>
            </a:r>
            <a:endParaRPr lang="en-US" sz="11000" b="1" dirty="0">
              <a:ln w="1905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71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0" y="1143000"/>
            <a:ext cx="8915399" cy="3429000"/>
          </a:xfrm>
        </p:spPr>
        <p:txBody>
          <a:bodyPr>
            <a:noAutofit/>
          </a:bodyPr>
          <a:lstStyle/>
          <a:p>
            <a:pPr marL="1371600" indent="-13716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10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</a:effectLst>
              </a:rPr>
              <a:t>Physical</a:t>
            </a:r>
            <a:r>
              <a:rPr lang="en-US" sz="60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</a:effectLst>
              </a:rPr>
              <a:t/>
            </a:r>
            <a:br>
              <a:rPr lang="en-US" sz="60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68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</a:effectLst>
              </a:rPr>
              <a:t>(Mental/Emotional)</a:t>
            </a:r>
          </a:p>
          <a:p>
            <a:pPr marL="1371600" indent="-1371600">
              <a:lnSpc>
                <a:spcPct val="8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10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</a:effectLst>
              </a:rPr>
              <a:t>Spiritual</a:t>
            </a:r>
            <a:endParaRPr lang="en-US" sz="11000" b="1" dirty="0">
              <a:ln w="1905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39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1" y="2514600"/>
            <a:ext cx="8610599" cy="259080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10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</a:effectLst>
              </a:rPr>
              <a:t>John 5:1-10</a:t>
            </a:r>
            <a:endParaRPr lang="en-US" sz="11000" b="1" dirty="0">
              <a:ln w="1905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95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7162800" cy="6853971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72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3" y="0"/>
            <a:ext cx="9153143" cy="68580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0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6018</TotalTime>
  <Words>440</Words>
  <Application>Microsoft Office PowerPoint</Application>
  <PresentationFormat>On-screen Show (4:3)</PresentationFormat>
  <Paragraphs>26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Starting  next week!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Exodus 31:13</vt:lpstr>
      <vt:lpstr>Colossians 2:13-17 </vt:lpstr>
      <vt:lpstr>Colossians 2:13-17 </vt:lpstr>
      <vt:lpstr>Colossians 2:13-17 </vt:lpstr>
      <vt:lpstr>Matthew 5:17</vt:lpstr>
      <vt:lpstr>PowerPoint Presentation</vt:lpstr>
      <vt:lpstr>PowerPoint Presentation</vt:lpstr>
      <vt:lpstr>Romans 4:4-5</vt:lpstr>
      <vt:lpstr>Matthew 11:28-30 (NIV)</vt:lpstr>
      <vt:lpstr>Matthew 11:28-30 (MSG)</vt:lpstr>
      <vt:lpstr>Matthew 11:28-30 (MSG)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98</cp:revision>
  <dcterms:created xsi:type="dcterms:W3CDTF">2014-11-24T15:05:13Z</dcterms:created>
  <dcterms:modified xsi:type="dcterms:W3CDTF">2015-01-11T11:39:48Z</dcterms:modified>
</cp:coreProperties>
</file>