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335" r:id="rId3"/>
    <p:sldId id="324" r:id="rId4"/>
    <p:sldId id="325" r:id="rId5"/>
    <p:sldId id="340" r:id="rId6"/>
    <p:sldId id="326" r:id="rId7"/>
    <p:sldId id="327" r:id="rId8"/>
    <p:sldId id="328" r:id="rId9"/>
    <p:sldId id="309" r:id="rId10"/>
    <p:sldId id="329" r:id="rId11"/>
    <p:sldId id="331" r:id="rId12"/>
    <p:sldId id="330" r:id="rId13"/>
    <p:sldId id="334" r:id="rId14"/>
    <p:sldId id="336" r:id="rId15"/>
    <p:sldId id="337" r:id="rId16"/>
    <p:sldId id="338" r:id="rId17"/>
    <p:sldId id="332" r:id="rId18"/>
    <p:sldId id="333" r:id="rId19"/>
    <p:sldId id="339" r:id="rId20"/>
    <p:sldId id="316" r:id="rId21"/>
    <p:sldId id="341" r:id="rId22"/>
    <p:sldId id="342" r:id="rId23"/>
  </p:sldIdLst>
  <p:sldSz cx="9144000" cy="6858000" type="screen4x3"/>
  <p:notesSz cx="6858000" cy="9144000"/>
  <p:embeddedFontLs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5F5C4F"/>
    <a:srgbClr val="828E8E"/>
    <a:srgbClr val="D9D9D9"/>
    <a:srgbClr val="85978F"/>
    <a:srgbClr val="6F837A"/>
    <a:srgbClr val="898576"/>
    <a:srgbClr val="4C4D3E"/>
    <a:srgbClr val="2C2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19" autoAdjust="0"/>
  </p:normalViewPr>
  <p:slideViewPr>
    <p:cSldViewPr>
      <p:cViewPr>
        <p:scale>
          <a:sx n="75" d="100"/>
          <a:sy n="75" d="100"/>
        </p:scale>
        <p:origin x="-144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4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7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1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41FF-2265-490D-82DC-A1CE081A9D8D}" type="datetimeFigureOut">
              <a:rPr lang="en-US" smtClean="0"/>
              <a:t>2/5/2012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71D3-11B3-4A30-8287-0A25969E69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awn McCracken\Desktop\large-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000" dirty="0" smtClean="0">
                <a:solidFill>
                  <a:schemeClr val="bg1"/>
                </a:solidFill>
                <a:latin typeface="Gotham" pitchFamily="50" charset="0"/>
              </a:rPr>
              <a:t>Conversations With John</a:t>
            </a:r>
            <a:endParaRPr lang="en-US" sz="5000" dirty="0">
              <a:solidFill>
                <a:schemeClr val="bg1"/>
              </a:solidFill>
              <a:latin typeface="Gotham" pitchFamily="50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12700" y="1752600"/>
            <a:ext cx="9144000" cy="19812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John 2:1-11</a:t>
            </a:r>
          </a:p>
          <a:p>
            <a:pPr marL="0" lvl="0" indent="0" algn="ctr">
              <a:buNone/>
            </a:pPr>
            <a:r>
              <a:rPr lang="en-US" sz="8000" b="1" dirty="0" smtClean="0">
                <a:solidFill>
                  <a:schemeClr val="bg1"/>
                </a:solidFill>
                <a:latin typeface="Gotham" pitchFamily="50" charset="0"/>
              </a:rPr>
              <a:t>Is Jesus Cool </a:t>
            </a:r>
            <a:br>
              <a:rPr lang="en-US" sz="8000" b="1" dirty="0" smtClean="0">
                <a:solidFill>
                  <a:schemeClr val="bg1"/>
                </a:solidFill>
                <a:latin typeface="Gotham" pitchFamily="50" charset="0"/>
              </a:rPr>
            </a:br>
            <a:r>
              <a:rPr lang="en-US" sz="8000" b="1" dirty="0" smtClean="0">
                <a:solidFill>
                  <a:schemeClr val="bg1"/>
                </a:solidFill>
                <a:latin typeface="Gotham" pitchFamily="50" charset="0"/>
              </a:rPr>
              <a:t>with Alcohol?</a:t>
            </a:r>
          </a:p>
          <a:p>
            <a:endParaRPr lang="en-US" sz="3000" b="1" dirty="0" smtClean="0">
              <a:solidFill>
                <a:schemeClr val="bg1"/>
              </a:solidFill>
            </a:endParaRPr>
          </a:p>
          <a:p>
            <a:pPr marL="0" lvl="0" indent="0" algn="ctr">
              <a:buNone/>
            </a:pPr>
            <a:endParaRPr lang="en-US" sz="45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2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9705" y="381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Bible forbids drinking </a:t>
            </a: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if it </a:t>
            </a:r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offends </a:t>
            </a: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others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1447800"/>
            <a:ext cx="9067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…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sz="3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20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Do not destroy the work of God for the sake of food. All food is clean, but it is wrong for a man to eat anything that causes someone else to stumble. </a:t>
            </a:r>
            <a:r>
              <a:rPr lang="en-US" sz="3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21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It is better not to eat meat or drink wine or to do anything else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that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will cause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your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brother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to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fall.</a:t>
            </a:r>
            <a:endParaRPr lang="en-US" sz="3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67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9705" y="381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Bible forbids drinking </a:t>
            </a: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if it </a:t>
            </a:r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offends </a:t>
            </a: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others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1371600"/>
            <a:ext cx="9067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1 Corinthians 10:31-33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(NLT)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31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So whether you eat or drink, or whatever you do, do it all for the glory of God.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32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Don’t give offense to Jews or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Gentiles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or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church of God.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33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I, too, try to please everyone in everything I do. I don’t just do what is best for me; I do what is best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for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others so that many may be saved. </a:t>
            </a: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015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9705" y="381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Bible </a:t>
            </a: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warns that </a:t>
            </a:r>
            <a:b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drinking is deceptive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1447800"/>
            <a:ext cx="9067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Proverbs 23:29-32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(NIV) 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29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Who has woe? Who has sorrow?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has strife? Who has complaints?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has needless bruises? Who has bloodshot eyes? </a:t>
            </a:r>
            <a:r>
              <a:rPr lang="en-US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30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Those who linger over wine,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who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go to sample bowls of mixed wine. </a:t>
            </a:r>
            <a:r>
              <a:rPr lang="en-US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31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Do not gaze at wine when it is red,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when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it sparkles in the cup,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when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it goes down smoothly! </a:t>
            </a:r>
            <a:r>
              <a:rPr lang="en-US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32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In the end it bites like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snake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poisons like a viper. </a:t>
            </a: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endParaRPr lang="en-US" sz="3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30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37005" y="762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Some stats…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8900" y="838200"/>
            <a:ext cx="9067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Each year, a typical young person in the United States is inundated with more than 1,000 commercials for beer and wine coolers and several thousand fictional drinking incidents on television.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Alcohol is involved in 50% of all driving fatalities.</a:t>
            </a:r>
          </a:p>
          <a:p>
            <a:pPr>
              <a:spcBef>
                <a:spcPts val="0"/>
              </a:spcBef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In the United States, every 30 </a:t>
            </a:r>
            <a:b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minutes someone is killed in an </a:t>
            </a:r>
            <a:b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alcohol related traffic accident.</a:t>
            </a:r>
          </a:p>
        </p:txBody>
      </p:sp>
    </p:spTree>
    <p:extLst>
      <p:ext uri="{BB962C8B-B14F-4D97-AF65-F5344CB8AC3E}">
        <p14:creationId xmlns:p14="http://schemas.microsoft.com/office/powerpoint/2010/main" val="28795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0" y="228600"/>
            <a:ext cx="9144000" cy="655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Each year students spend $5.5 billion on alcohol, more then they spend on soft drinks, tea, milk, juice, coffee, or books combined.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Four in ten criminal offenders report alcohol as a factor in violence.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Among spouse violence victims, three out of four incidents were reported to have involved alcohol use by the offender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.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0" y="152400"/>
            <a:ext cx="9144000" cy="662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One quarter of all emergency room admissions, one-third of all suicides and more than half of all homicides and incidents of domestic violence are alcohol related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Alcohol is a legal drug, by far the most commonly used drug in the world.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43% of Americans have been exposed to alcoholism in their families.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Over 15 million Americans are dependent on alcohol. </a:t>
            </a:r>
          </a:p>
        </p:txBody>
      </p:sp>
    </p:spTree>
    <p:extLst>
      <p:ext uri="{BB962C8B-B14F-4D97-AF65-F5344CB8AC3E}">
        <p14:creationId xmlns:p14="http://schemas.microsoft.com/office/powerpoint/2010/main" val="8372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37005" y="762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Questions to consider…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914400"/>
            <a:ext cx="90805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How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many mistakes have you made in the past where alcohol was directly involved?</a:t>
            </a:r>
          </a:p>
          <a:p>
            <a:pPr lvl="0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If alcohol was removed from your life would there be a hole? Why?</a:t>
            </a:r>
          </a:p>
          <a:p>
            <a:pPr lvl="0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Why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do you drink?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Medicinal? Enjoyment?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escape?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mask pain?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forget?</a:t>
            </a:r>
          </a:p>
        </p:txBody>
      </p:sp>
    </p:spTree>
    <p:extLst>
      <p:ext uri="{BB962C8B-B14F-4D97-AF65-F5344CB8AC3E}">
        <p14:creationId xmlns:p14="http://schemas.microsoft.com/office/powerpoint/2010/main" val="8502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9705" y="381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Whistling Pines’ stance </a:t>
            </a:r>
            <a:b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on alcohol consumption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1447800"/>
            <a:ext cx="9067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Ephesians 5:18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(NIV)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Do not get drunk on wine, which leads to debauchery. Instead, be filled with the Spirit.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1 Corinthians 6:12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(NASB)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All things are lawful for me, but not all things are profitable. All things are lawful for me, but I will not be mastered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by anything.</a:t>
            </a:r>
          </a:p>
          <a:p>
            <a:endParaRPr lang="en-US" sz="3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880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9705" y="381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Whistling Pines’ stance </a:t>
            </a:r>
            <a:b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on alcohol consumption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1447800"/>
            <a:ext cx="9067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Consumption of small quantities of alcohol is a matter of Christian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freedom and is not sin. 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Drunkenness, excess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and addiction are sin. 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  <a:sym typeface="Wingdings" pitchFamily="2" charset="2"/>
            </a:endParaRPr>
          </a:p>
          <a:p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  <a:sym typeface="Wingdings" pitchFamily="2" charset="2"/>
              </a:rPr>
              <a:t>Causing someone to stumble by exercising your freedom is </a:t>
            </a:r>
            <a:b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  <a:sym typeface="Wingdings" pitchFamily="2" charset="2"/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  <a:sym typeface="Wingdings" pitchFamily="2" charset="2"/>
              </a:rPr>
              <a:t>sin.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9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37005" y="762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When it comes down to it…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762000"/>
            <a:ext cx="91567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Due to biblical concerns regarding alcohol and its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effects;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due to the easy temptation to consume alcohol in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excess;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and due to the possibility of causing offense and/or stumbling of others, it is probably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 better choice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for a Christian to abstain from drinking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alcohol in our specific culture, though biblically there is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freedom to do so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.</a:t>
            </a:r>
          </a:p>
          <a:p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disadvantages outweigh </a:t>
            </a:r>
            <a:b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advantages! 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49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9705" y="381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Bible speaks well</a:t>
            </a:r>
            <a:b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of alcohol at times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1447800"/>
            <a:ext cx="90678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Proverbs 3:9-10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(NLT) </a:t>
            </a:r>
            <a:r>
              <a:rPr lang="en-US" sz="3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9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Honor the LORD with your wealth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and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with the best part of everything you produce.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10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Then he will fill your barns with grain,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and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your vats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will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overflow with good wine. </a:t>
            </a:r>
            <a:endParaRPr 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pPr>
              <a:spcBef>
                <a:spcPts val="0"/>
              </a:spcBef>
            </a:pP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Ecclesiastes 9:7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(NLT) 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So go ahead. </a:t>
            </a:r>
            <a:b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Eat your food with joy, and drink </a:t>
            </a:r>
            <a:b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your wine with a happy heart,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for God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approves of this!</a:t>
            </a:r>
          </a:p>
          <a:p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95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6670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John </a:t>
            </a:r>
            <a:b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2:1-11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33800" y="304800"/>
            <a:ext cx="5257800" cy="6400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3</a:t>
            </a:r>
            <a:r>
              <a:rPr lang="en-US" sz="37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rd</a:t>
            </a:r>
            <a:r>
              <a:rPr lang="en-US" sz="3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day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 wedding</a:t>
            </a:r>
            <a:endParaRPr lang="en-US" sz="3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Six stone water jars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Religious vessels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Jesus brought the new wine of the gospel of grace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180 gallons of </a:t>
            </a:r>
            <a:b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wine!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66700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John </a:t>
            </a:r>
            <a:b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2:1-11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733800" y="114300"/>
            <a:ext cx="5257800" cy="6629400"/>
          </a:xfrm>
        </p:spPr>
        <p:txBody>
          <a:bodyPr>
            <a:normAutofit lnSpcReduction="10000"/>
          </a:bodyPr>
          <a:lstStyle/>
          <a:p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he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quality of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Jesus’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wine and its timing; things served before this wine are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inferior</a:t>
            </a:r>
          </a:p>
          <a:p>
            <a:r>
              <a:rPr lang="en-US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Hebrews 8:13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When God speaks of a "new" covenant, it means he has made the first one obsolete. It is now out of date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and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will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soon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disappear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.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62865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This is the message of Cana: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Jesus is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able to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transform what we do religiously; our habits; and change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one substance into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another (in a moment)!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9705" y="381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Bible speaks well</a:t>
            </a:r>
            <a:b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of alcohol at times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1524000"/>
            <a:ext cx="9067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1 Timothy 5:23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(NIV)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Stop drinking only water, and use a little wine because of your stomach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and your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frequent illnesses. </a:t>
            </a:r>
            <a:endParaRPr 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Jesus uses a parable of new wine being poured into wineskins to equate the new work he came to do. </a:t>
            </a:r>
            <a:b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(Matt 9:16-17)</a:t>
            </a: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9705" y="381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Bible speaks well</a:t>
            </a:r>
            <a:b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of alcohol at times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1447800"/>
            <a:ext cx="90678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Matthew 26:27-29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(NIV)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Then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he took the cup, gave thanks and offered it to them, saying, "Drink from it, all of you.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This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is my blood of the covenant, which is poured out for many for the forgiveness of sins.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tell you, I will not drink of this fruit of the vine from now on until that day when I drink it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anew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with you in my Father's kingdom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."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076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9705" y="381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It appears that Jesus </a:t>
            </a:r>
            <a:b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drank alcohol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1524000"/>
            <a:ext cx="9067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During Passover meal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Luke 7:34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(NIV) </a:t>
            </a:r>
            <a:r>
              <a:rPr lang="en-US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Jesus said, 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“The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Son of Man came eating and drinking, and you say, 'Here is a glutton and a drunkard, a friend of tax collectors and "sinners</a:t>
            </a: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.“’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Turned water into wine</a:t>
            </a: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pPr>
              <a:spcBef>
                <a:spcPts val="600"/>
              </a:spcBef>
            </a:pPr>
            <a:endParaRPr lang="en-US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24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Bible forbids drunkenness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1066800"/>
            <a:ext cx="90678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1 Corinthians 6:9-10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(NIV) </a:t>
            </a:r>
            <a:r>
              <a:rPr lang="en-US" sz="3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9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Do you not know that the wicked will not inherit the kingdom of God? Do not be deceived: Neither the sexually immoral nor idolaters nor adulterers nor male prostitutes nor homosexual offenders </a:t>
            </a:r>
            <a:r>
              <a:rPr lang="en-US" sz="3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10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nor thieves nor the greedy </a:t>
            </a:r>
            <a:r>
              <a:rPr lang="en-US" sz="3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nor drunkards 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nor slanderers nor swindlers </a:t>
            </a:r>
            <a:r>
              <a:rPr lang="en-US" sz="3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will inherit the </a:t>
            </a:r>
            <a:br>
              <a:rPr lang="en-US" sz="3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kingdom </a:t>
            </a:r>
            <a:r>
              <a:rPr lang="en-US" sz="3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of God</a:t>
            </a:r>
            <a:r>
              <a:rPr lang="en-U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. </a:t>
            </a:r>
          </a:p>
          <a:p>
            <a:pPr lvl="0">
              <a:spcBef>
                <a:spcPts val="600"/>
              </a:spcBef>
            </a:pPr>
            <a:endParaRPr lang="en-US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542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Bible forbids drunkenness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939800"/>
            <a:ext cx="90678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Isaiah 5:11,22,24</a:t>
            </a:r>
            <a:r>
              <a:rPr 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(NIV) 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11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Woe to those who rise early in the morning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run after their drinks,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who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stay up late at night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till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they are inflamed with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wine… </a:t>
            </a:r>
            <a:r>
              <a:rPr lang="en-US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22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Woe to those who are heroes at drinking wine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and champions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at mixing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drinks… </a:t>
            </a:r>
            <a:r>
              <a:rPr lang="en-US" sz="36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24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…for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they have rejected the law of the LORD Almighty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and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spurned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word of the Holy One of Israel.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035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28600" y="1524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Bible forbids drunkenness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939800"/>
            <a:ext cx="90678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Ephesians 5:18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(NIV)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Do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not get drunk on wine, which leads to debauchery. Instead, be filled with the Spirit.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43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hawn McCracken\Desktop\text-conversations-with-john-get-lif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49705" y="381000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The Bible forbids drinking </a:t>
            </a: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/>
            </a:r>
            <a:b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</a:b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if it </a:t>
            </a:r>
            <a:r>
              <a:rPr lang="en-US" sz="42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offends </a:t>
            </a:r>
            <a:r>
              <a:rPr lang="en-US" sz="4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others</a:t>
            </a:r>
            <a:endParaRPr lang="en-US" sz="42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6200" y="1447800"/>
            <a:ext cx="90678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Romans 14:15-21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(NIV) </a:t>
            </a:r>
            <a:r>
              <a:rPr lang="en-US" sz="3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15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If your brother is distressed because of what you eat, you are no longer acting in love. Do not by your eating destroy your brother for whom Christ died. </a:t>
            </a:r>
            <a:r>
              <a:rPr lang="en-US" sz="3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16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 Do not allow what you consider good to be spoken of as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" pitchFamily="50" charset="0"/>
              </a:rPr>
              <a:t>evil…</a:t>
            </a:r>
          </a:p>
          <a:p>
            <a:endParaRPr lang="en-US" sz="4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0050" lvl="1" indent="0">
              <a:buFont typeface="Arial" pitchFamily="34" charset="0"/>
              <a:buNone/>
            </a:pPr>
            <a:endParaRPr lang="en-US" sz="3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672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16229</TotalTime>
  <Words>1101</Words>
  <Application>Microsoft Office PowerPoint</Application>
  <PresentationFormat>On-screen Show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Gotham</vt:lpstr>
      <vt:lpstr>Office Theme</vt:lpstr>
      <vt:lpstr>Conversations With John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 2:1-11 </vt:lpstr>
      <vt:lpstr>John  2:1-11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 McCracken</cp:lastModifiedBy>
  <cp:revision>166</cp:revision>
  <dcterms:created xsi:type="dcterms:W3CDTF">2011-12-15T15:57:33Z</dcterms:created>
  <dcterms:modified xsi:type="dcterms:W3CDTF">2012-02-05T20:41:13Z</dcterms:modified>
</cp:coreProperties>
</file>