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3" r:id="rId2"/>
    <p:sldId id="256" r:id="rId3"/>
    <p:sldId id="260" r:id="rId4"/>
    <p:sldId id="274" r:id="rId5"/>
    <p:sldId id="272" r:id="rId6"/>
    <p:sldId id="270" r:id="rId7"/>
    <p:sldId id="264" r:id="rId8"/>
    <p:sldId id="266" r:id="rId9"/>
    <p:sldId id="267" r:id="rId10"/>
    <p:sldId id="257" r:id="rId11"/>
    <p:sldId id="258" r:id="rId12"/>
    <p:sldId id="262" r:id="rId13"/>
    <p:sldId id="263" r:id="rId14"/>
    <p:sldId id="271" r:id="rId15"/>
    <p:sldId id="265" r:id="rId16"/>
    <p:sldId id="268" r:id="rId17"/>
    <p:sldId id="25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B230"/>
    <a:srgbClr val="6BA42C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08" y="-8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58E729-7344-478B-B486-6299EC3397FD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C71882-E067-4B21-A8E0-487666638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452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250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598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084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767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33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86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274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5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036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223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44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8EF39-5C09-46CF-9F98-681C6D6F37D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76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9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rgbClr val="6BA42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Honor God with your money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270089" y="1219200"/>
            <a:ext cx="8492911" cy="54864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5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3:5-10</a:t>
            </a:r>
            <a:endParaRPr lang="en-US" sz="4500" b="1" u="sng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80000"/>
              </a:lnSpc>
              <a:spcBef>
                <a:spcPts val="1200"/>
              </a:spcBef>
              <a:buNone/>
            </a:pPr>
            <a:r>
              <a:rPr lang="en-US" sz="4500" b="1" baseline="30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5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Trust in the Lord with all your heart and lean not on your own understanding; </a:t>
            </a:r>
            <a:r>
              <a:rPr lang="en-US" sz="4500" b="1" baseline="30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6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in all your ways </a:t>
            </a:r>
            <a:r>
              <a:rPr lang="en-US" sz="4500" b="1" dirty="0" smtClean="0">
                <a:solidFill>
                  <a:srgbClr val="74B230"/>
                </a:solidFill>
                <a:latin typeface="Calibri" panose="020F0502020204030204" pitchFamily="34" charset="0"/>
              </a:rPr>
              <a:t>submit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to him, and he will make your paths straight.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500" b="1" baseline="30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7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Do not be </a:t>
            </a:r>
            <a:b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wise in your own eyes; fear the Lord and shun evil…</a:t>
            </a:r>
          </a:p>
        </p:txBody>
      </p:sp>
    </p:spTree>
    <p:extLst>
      <p:ext uri="{BB962C8B-B14F-4D97-AF65-F5344CB8AC3E}">
        <p14:creationId xmlns:p14="http://schemas.microsoft.com/office/powerpoint/2010/main" val="2138330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rgbClr val="6BA42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Honor God with your money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270089" y="1219200"/>
            <a:ext cx="8492911" cy="54864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5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3:5-10</a:t>
            </a:r>
          </a:p>
          <a:p>
            <a:pPr marL="0" indent="0" algn="r">
              <a:lnSpc>
                <a:spcPct val="80000"/>
              </a:lnSpc>
              <a:spcBef>
                <a:spcPts val="1200"/>
              </a:spcBef>
              <a:buNone/>
            </a:pPr>
            <a:r>
              <a:rPr lang="en-US" sz="4500" b="1" baseline="30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8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This will bring health to your body and nourishment to your bones. </a:t>
            </a:r>
            <a:r>
              <a:rPr lang="en-US" sz="4500" b="1" baseline="30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9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500" b="1" dirty="0" smtClean="0">
                <a:solidFill>
                  <a:srgbClr val="74B230"/>
                </a:solidFill>
                <a:latin typeface="Calibri" panose="020F0502020204030204" pitchFamily="34" charset="0"/>
              </a:rPr>
              <a:t>Honor the Lord with your wealth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, with the </a:t>
            </a:r>
            <a:r>
              <a:rPr lang="en-US" sz="4500" b="1" dirty="0" err="1" smtClean="0">
                <a:solidFill>
                  <a:srgbClr val="74B230"/>
                </a:solidFill>
                <a:latin typeface="Calibri" panose="020F0502020204030204" pitchFamily="34" charset="0"/>
              </a:rPr>
              <a:t>firstfruits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of all your crops; </a:t>
            </a:r>
            <a:r>
              <a:rPr lang="en-US" sz="4500" b="1" baseline="30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10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then your barns will </a:t>
            </a:r>
            <a:b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 be filled to overflowing, </a:t>
            </a:r>
            <a:b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  and your vats will brim over with new wine.</a:t>
            </a:r>
          </a:p>
        </p:txBody>
      </p:sp>
    </p:spTree>
    <p:extLst>
      <p:ext uri="{BB962C8B-B14F-4D97-AF65-F5344CB8AC3E}">
        <p14:creationId xmlns:p14="http://schemas.microsoft.com/office/powerpoint/2010/main" val="1585236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rgbClr val="6BA42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Honor God with your money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270089" y="1219200"/>
            <a:ext cx="8492911" cy="54864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5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Deuteronomy 8:18a</a:t>
            </a:r>
          </a:p>
          <a:p>
            <a:pPr marL="0" indent="0" algn="r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But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remember the LORD your God, for it is he who gives you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the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ability to produce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wealth…</a:t>
            </a:r>
            <a:endParaRPr lang="en-US" sz="4500" b="1" u="sng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>
              <a:lnSpc>
                <a:spcPct val="80000"/>
              </a:lnSpc>
              <a:spcBef>
                <a:spcPts val="2400"/>
              </a:spcBef>
              <a:buNone/>
            </a:pP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</a:t>
            </a:r>
            <a:r>
              <a:rPr lang="en-US" sz="45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Deuteronomy 14:23b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3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(TLB)</a:t>
            </a:r>
          </a:p>
          <a:p>
            <a:pPr marL="0" indent="0" algn="r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The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purpose of </a:t>
            </a:r>
            <a:r>
              <a:rPr lang="en-US" sz="4500" b="1" dirty="0">
                <a:solidFill>
                  <a:srgbClr val="74B230"/>
                </a:solidFill>
                <a:latin typeface="Calibri" panose="020F0502020204030204" pitchFamily="34" charset="0"/>
              </a:rPr>
              <a:t>tithing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 is to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 teach you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always to put God first in your lives.</a:t>
            </a:r>
            <a:endParaRPr lang="en-US" sz="4500" b="1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61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rgbClr val="6BA42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Honor God with your money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270089" y="1066800"/>
            <a:ext cx="8492911" cy="56388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5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14:31</a:t>
            </a:r>
          </a:p>
          <a:p>
            <a:pPr marL="0" indent="0" algn="r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He who oppresses the poor shows contempt for their Maker, but </a:t>
            </a:r>
            <a:r>
              <a:rPr lang="en-US" sz="4500" b="1" dirty="0">
                <a:solidFill>
                  <a:srgbClr val="74B230"/>
                </a:solidFill>
                <a:latin typeface="Calibri" panose="020F0502020204030204" pitchFamily="34" charset="0"/>
              </a:rPr>
              <a:t>whoever is kind to the needy honors God.    </a:t>
            </a:r>
            <a:endParaRPr lang="en-US" sz="4500" b="1" dirty="0" smtClean="0">
              <a:solidFill>
                <a:srgbClr val="74B230"/>
              </a:solidFill>
              <a:latin typeface="Calibri" panose="020F0502020204030204" pitchFamily="34" charset="0"/>
            </a:endParaRPr>
          </a:p>
          <a:p>
            <a:pPr marL="0" indent="0">
              <a:lnSpc>
                <a:spcPct val="50000"/>
              </a:lnSpc>
              <a:spcBef>
                <a:spcPts val="0"/>
              </a:spcBef>
              <a:buNone/>
            </a:pP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</a:t>
            </a:r>
            <a:r>
              <a:rPr lang="en-US" sz="45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19:17</a:t>
            </a:r>
            <a:endParaRPr lang="en-US" sz="3500" b="1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He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who is kind to the poor lends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to the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LORD, and he will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  reward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him for what he has done.</a:t>
            </a:r>
            <a:endParaRPr lang="en-US" sz="4500" b="1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171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rgbClr val="6BA42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It’s about the heart!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270089" y="1219200"/>
            <a:ext cx="8569111" cy="5486400"/>
          </a:xfrm>
        </p:spPr>
        <p:txBody>
          <a:bodyPr>
            <a:noAutofit/>
          </a:bodyPr>
          <a:lstStyle/>
          <a:p>
            <a: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48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11:3-4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</a:p>
          <a:p>
            <a:pPr marL="0" indent="0" algn="r">
              <a:lnSpc>
                <a:spcPct val="85000"/>
              </a:lnSpc>
              <a:spcBef>
                <a:spcPts val="0"/>
              </a:spcBef>
              <a:buNone/>
            </a:pPr>
            <a:r>
              <a:rPr lang="en-US" sz="4800" b="1" baseline="30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3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The integrity of the upright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guides them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, but the unfaithful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are destroyed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by their </a:t>
            </a:r>
            <a:r>
              <a:rPr lang="en-US" sz="4800" b="1" dirty="0" smtClean="0">
                <a:solidFill>
                  <a:srgbClr val="74B230"/>
                </a:solidFill>
                <a:latin typeface="Calibri" panose="020F0502020204030204" pitchFamily="34" charset="0"/>
              </a:rPr>
              <a:t>duplicity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.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800" b="1" baseline="30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4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Wealth is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worthless in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the day of wrath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, but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righteousness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delivers from death.</a:t>
            </a:r>
            <a:endParaRPr lang="en-US" sz="4800" b="1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243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rgbClr val="6BA42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It’s about the heart!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270089" y="1219200"/>
            <a:ext cx="8492911" cy="54864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800" b="1" u="sng" dirty="0">
                <a:solidFill>
                  <a:schemeClr val="bg1"/>
                </a:solidFill>
                <a:latin typeface="Calibri" panose="020F0502020204030204" pitchFamily="34" charset="0"/>
              </a:rPr>
              <a:t>Matthew 6:24</a:t>
            </a:r>
          </a:p>
          <a:p>
            <a:pPr marL="0" indent="0" algn="r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sz="4800" b="1" dirty="0">
                <a:solidFill>
                  <a:srgbClr val="74B230"/>
                </a:solidFill>
                <a:latin typeface="Calibri" panose="020F0502020204030204" pitchFamily="34" charset="0"/>
              </a:rPr>
              <a:t>No one can serve two masters.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 Either he will hate the one and love the other, or he will be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devoted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to the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one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and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despise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the other.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You </a:t>
            </a:r>
            <a:b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       cannot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serve both God and Money.</a:t>
            </a:r>
            <a:endParaRPr lang="en-US" sz="54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85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rgbClr val="6BA42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It’s about the heart!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838200" y="1371600"/>
            <a:ext cx="7467600" cy="5334000"/>
          </a:xfrm>
        </p:spPr>
        <p:txBody>
          <a:bodyPr>
            <a:noAutofit/>
          </a:bodyPr>
          <a:lstStyle/>
          <a:p>
            <a:pPr marL="0" indent="0" algn="ct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58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Matthew 6:21</a:t>
            </a:r>
          </a:p>
          <a:p>
            <a:pPr marL="0" indent="0" algn="ctr">
              <a:lnSpc>
                <a:spcPct val="80000"/>
              </a:lnSpc>
              <a:spcBef>
                <a:spcPts val="1200"/>
              </a:spcBef>
              <a:buNone/>
            </a:pPr>
            <a:r>
              <a:rPr lang="en-US" sz="6000" b="1" dirty="0" smtClean="0">
                <a:solidFill>
                  <a:srgbClr val="92D050"/>
                </a:solidFill>
                <a:latin typeface="Calibri" panose="020F0502020204030204" pitchFamily="34" charset="0"/>
              </a:rPr>
              <a:t>“For </a:t>
            </a:r>
            <a:r>
              <a:rPr lang="en-US" sz="6000" b="1" dirty="0">
                <a:solidFill>
                  <a:srgbClr val="92D050"/>
                </a:solidFill>
                <a:latin typeface="Calibri" panose="020F0502020204030204" pitchFamily="34" charset="0"/>
              </a:rPr>
              <a:t>where your treasure is, there your heart will be also</a:t>
            </a:r>
            <a:r>
              <a:rPr lang="en-US" sz="6000" b="1" dirty="0" smtClean="0">
                <a:solidFill>
                  <a:srgbClr val="92D050"/>
                </a:solidFill>
                <a:latin typeface="Calibri" panose="020F0502020204030204" pitchFamily="34" charset="0"/>
              </a:rPr>
              <a:t>.” </a:t>
            </a:r>
            <a:endParaRPr lang="en-US" sz="6000" b="1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341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rgbClr val="6BA42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Our prayer regarding money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2286000" y="1219200"/>
            <a:ext cx="6629400" cy="54864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ts val="1200"/>
              </a:spcBef>
              <a:buClr>
                <a:srgbClr val="74B230"/>
              </a:buClr>
              <a:buFont typeface="Wingdings" panose="05000000000000000000" pitchFamily="2" charset="2"/>
              <a:buChar char="ü"/>
            </a:pP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Integrity</a:t>
            </a:r>
          </a:p>
          <a:p>
            <a:pPr>
              <a:lnSpc>
                <a:spcPct val="80000"/>
              </a:lnSpc>
              <a:spcBef>
                <a:spcPts val="1200"/>
              </a:spcBef>
              <a:buClr>
                <a:srgbClr val="74B230"/>
              </a:buClr>
              <a:buFont typeface="Wingdings" panose="05000000000000000000" pitchFamily="2" charset="2"/>
              <a:buChar char="ü"/>
            </a:pP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Our daily bread</a:t>
            </a:r>
          </a:p>
          <a:p>
            <a:pPr>
              <a:lnSpc>
                <a:spcPct val="80000"/>
              </a:lnSpc>
              <a:spcBef>
                <a:spcPts val="1200"/>
              </a:spcBef>
              <a:buClr>
                <a:srgbClr val="74B230"/>
              </a:buClr>
              <a:buFont typeface="Wingdings" panose="05000000000000000000" pitchFamily="2" charset="2"/>
              <a:buChar char="ü"/>
            </a:pP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Wisdom</a:t>
            </a:r>
          </a:p>
          <a:p>
            <a:pPr>
              <a:lnSpc>
                <a:spcPct val="80000"/>
              </a:lnSpc>
              <a:spcBef>
                <a:spcPts val="1200"/>
              </a:spcBef>
              <a:buClr>
                <a:srgbClr val="74B230"/>
              </a:buClr>
              <a:buFont typeface="Wingdings" panose="05000000000000000000" pitchFamily="2" charset="2"/>
              <a:buChar char="ü"/>
            </a:pP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Increase</a:t>
            </a:r>
          </a:p>
          <a:p>
            <a:pPr>
              <a:lnSpc>
                <a:spcPct val="80000"/>
              </a:lnSpc>
              <a:spcBef>
                <a:spcPts val="1200"/>
              </a:spcBef>
              <a:buClr>
                <a:srgbClr val="74B230"/>
              </a:buClr>
              <a:buFont typeface="Wingdings" panose="05000000000000000000" pitchFamily="2" charset="2"/>
              <a:buChar char="ü"/>
            </a:pP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Compassionate &amp; </a:t>
            </a:r>
            <a:b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passionate givers</a:t>
            </a:r>
          </a:p>
          <a:p>
            <a:pPr>
              <a:lnSpc>
                <a:spcPct val="80000"/>
              </a:lnSpc>
              <a:spcBef>
                <a:spcPts val="1200"/>
              </a:spcBef>
              <a:buClr>
                <a:srgbClr val="74B230"/>
              </a:buClr>
              <a:buFont typeface="Wingdings" panose="05000000000000000000" pitchFamily="2" charset="2"/>
              <a:buChar char="ü"/>
            </a:pP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Be a blessing</a:t>
            </a:r>
          </a:p>
          <a:p>
            <a:pPr>
              <a:lnSpc>
                <a:spcPct val="80000"/>
              </a:lnSpc>
              <a:spcBef>
                <a:spcPts val="600"/>
              </a:spcBef>
              <a:buClr>
                <a:srgbClr val="74B230"/>
              </a:buClr>
              <a:buFont typeface="Wingdings" panose="05000000000000000000" pitchFamily="2" charset="2"/>
              <a:buChar char="ü"/>
            </a:pPr>
            <a:endParaRPr lang="en-US" sz="4800" b="1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626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6781799" y="2895599"/>
            <a:ext cx="2203017" cy="1497023"/>
          </a:xfrm>
          <a:prstGeom prst="roundRect">
            <a:avLst/>
          </a:prstGeom>
          <a:solidFill>
            <a:srgbClr val="6BA42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781800" y="3053795"/>
            <a:ext cx="2203017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50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  <a:latin typeface="+mj-lt"/>
              </a:rPr>
              <a:t>Week 8 </a:t>
            </a:r>
          </a:p>
          <a:p>
            <a:pPr algn="ctr">
              <a:lnSpc>
                <a:spcPct val="80000"/>
              </a:lnSpc>
            </a:pPr>
            <a:r>
              <a:rPr lang="en-US" sz="50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  <a:latin typeface="+mj-lt"/>
              </a:rPr>
              <a:t>Money</a:t>
            </a:r>
            <a:endParaRPr lang="en-US" sz="50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  <a:latin typeface="+mj-lt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4800" y="14377"/>
            <a:ext cx="7885184" cy="6121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955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rgbClr val="6BA42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Money Matters!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2133600" y="1828800"/>
            <a:ext cx="6553200" cy="4876800"/>
          </a:xfrm>
        </p:spPr>
        <p:txBody>
          <a:bodyPr>
            <a:noAutofit/>
          </a:bodyPr>
          <a:lstStyle/>
          <a:p>
            <a:pPr marL="0" indent="0">
              <a:lnSpc>
                <a:spcPct val="7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0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Luke </a:t>
            </a:r>
            <a:br>
              <a:rPr lang="en-US" sz="100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10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12:13-21</a:t>
            </a:r>
            <a:endParaRPr lang="en-US" sz="10000" b="1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708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rgbClr val="6BA42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Temptation of money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270089" y="1219200"/>
            <a:ext cx="8416711" cy="54864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48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27:20</a:t>
            </a:r>
            <a:endParaRPr lang="en-US" sz="4800" b="1" u="sng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Death and Destruction are </a:t>
            </a:r>
            <a:r>
              <a:rPr lang="en-US" sz="4800" b="1" dirty="0">
                <a:solidFill>
                  <a:srgbClr val="74B230"/>
                </a:solidFill>
                <a:latin typeface="Calibri" panose="020F0502020204030204" pitchFamily="34" charset="0"/>
              </a:rPr>
              <a:t>never satisfied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, and neither are the eyes of man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.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8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16:8</a:t>
            </a:r>
          </a:p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Better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a little with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righteousness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than much gain with injustice.</a:t>
            </a:r>
            <a:endParaRPr lang="en-US" sz="4800" b="1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5107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rgbClr val="6BA42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Temptation of money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270089" y="1143000"/>
            <a:ext cx="8569111" cy="55626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800" b="1" u="sng" dirty="0">
                <a:solidFill>
                  <a:schemeClr val="bg1"/>
                </a:solidFill>
                <a:latin typeface="Calibri" panose="020F0502020204030204" pitchFamily="34" charset="0"/>
              </a:rPr>
              <a:t>Proverbs 13:11 </a:t>
            </a:r>
            <a:endParaRPr lang="en-US" sz="4800" b="1" u="sng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Dishonest money dwindles away, but he who gathers </a:t>
            </a:r>
            <a:b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money little by little makes it grow.</a:t>
            </a:r>
          </a:p>
          <a:p>
            <a:pPr marL="0" indent="0">
              <a:lnSpc>
                <a:spcPct val="4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</a:t>
            </a:r>
            <a:r>
              <a:rPr lang="en-US" sz="48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</a:t>
            </a:r>
            <a:r>
              <a:rPr lang="en-US" sz="4800" b="1" u="sng" dirty="0">
                <a:solidFill>
                  <a:schemeClr val="bg1"/>
                </a:solidFill>
                <a:latin typeface="Calibri" panose="020F0502020204030204" pitchFamily="34" charset="0"/>
              </a:rPr>
              <a:t>21:6</a:t>
            </a:r>
          </a:p>
          <a:p>
            <a:pPr marL="0" indent="0" algn="r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A fortune made by a lying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 tongue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is a fleeting vapor and a deadly snare. 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</a:t>
            </a:r>
            <a:endParaRPr lang="en-US" sz="48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821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rgbClr val="6BA42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Temptation of money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270089" y="1219200"/>
            <a:ext cx="8492911" cy="5486400"/>
          </a:xfrm>
        </p:spPr>
        <p:txBody>
          <a:bodyPr>
            <a:noAutofit/>
          </a:bodyPr>
          <a:lstStyle/>
          <a:p>
            <a: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48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23:4-5</a:t>
            </a:r>
          </a:p>
          <a:p>
            <a:pPr marL="0" indent="0" algn="r">
              <a:lnSpc>
                <a:spcPct val="85000"/>
              </a:lnSpc>
              <a:spcBef>
                <a:spcPts val="0"/>
              </a:spcBef>
              <a:buNone/>
            </a:pPr>
            <a:r>
              <a:rPr lang="en-US" sz="4800" b="1" baseline="30000" dirty="0">
                <a:solidFill>
                  <a:srgbClr val="74B230"/>
                </a:solidFill>
                <a:latin typeface="Calibri" panose="020F0502020204030204" pitchFamily="34" charset="0"/>
              </a:rPr>
              <a:t>4</a:t>
            </a:r>
            <a:r>
              <a:rPr lang="en-US" sz="4800" b="1" dirty="0">
                <a:solidFill>
                  <a:srgbClr val="74B230"/>
                </a:solidFill>
                <a:latin typeface="Calibri" panose="020F0502020204030204" pitchFamily="34" charset="0"/>
              </a:rPr>
              <a:t> Do not wear yourself out to get rich; have the wisdom to show restraint </a:t>
            </a:r>
            <a:r>
              <a:rPr lang="en-US" sz="48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5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 Cast but a glance at riches, and they are gone, for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they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will surely sprout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wings and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fly off to the sky like an eagle.</a:t>
            </a:r>
            <a:endParaRPr lang="en-US" sz="4800" b="1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578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rgbClr val="6BA42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Money is not evil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270089" y="1371600"/>
            <a:ext cx="8492911" cy="53340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8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1 Timothy 6:10</a:t>
            </a:r>
            <a:endParaRPr lang="en-US" sz="4800" b="1" u="sng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For </a:t>
            </a:r>
            <a:r>
              <a:rPr lang="en-US" sz="4800" b="1" dirty="0">
                <a:solidFill>
                  <a:srgbClr val="74B230"/>
                </a:solidFill>
                <a:latin typeface="Calibri" panose="020F0502020204030204" pitchFamily="34" charset="0"/>
              </a:rPr>
              <a:t>the love of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money is a root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of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all kinds of evil. Some people, eager for money, have wandered from the faith and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pierced themselves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with many griefs.</a:t>
            </a:r>
            <a:endParaRPr lang="en-US" sz="4800" b="1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275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rgbClr val="6BA42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Money is not evil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270089" y="1295400"/>
            <a:ext cx="8492911" cy="54102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48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30:7-9</a:t>
            </a:r>
            <a:endParaRPr lang="en-US" sz="4800" b="1" u="sng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8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7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“Two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things I ask of you,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O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LORD; do not refuse me before I die: </a:t>
            </a:r>
            <a:r>
              <a:rPr lang="en-US" sz="48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8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 Keep falsehood and lies far from me; give me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neither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poverty nor riches,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  but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give me only my daily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bread… </a:t>
            </a:r>
          </a:p>
        </p:txBody>
      </p:sp>
    </p:spTree>
    <p:extLst>
      <p:ext uri="{BB962C8B-B14F-4D97-AF65-F5344CB8AC3E}">
        <p14:creationId xmlns:p14="http://schemas.microsoft.com/office/powerpoint/2010/main" val="1709724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rgbClr val="6BA42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Money is not evil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270089" y="1295400"/>
            <a:ext cx="8492911" cy="54102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48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30:7-9</a:t>
            </a:r>
            <a:endParaRPr lang="en-US" sz="4800" b="1" u="sng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…</a:t>
            </a:r>
            <a:r>
              <a:rPr lang="en-US" sz="4800" b="1" baseline="30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9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Otherwise, I may have too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much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and disown you and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say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, 'Who is the LORD?' Or I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may become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poor and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 steal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, and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so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dishonor the name of my God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.”</a:t>
            </a:r>
            <a:endParaRPr lang="en-US" sz="48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844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1826</TotalTime>
  <Words>380</Words>
  <Application>Microsoft Office PowerPoint</Application>
  <PresentationFormat>On-screen Show (4:3)</PresentationFormat>
  <Paragraphs>74</Paragraphs>
  <Slides>17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Money Matters!</vt:lpstr>
      <vt:lpstr>Temptation of money</vt:lpstr>
      <vt:lpstr>Temptation of money</vt:lpstr>
      <vt:lpstr>Temptation of money</vt:lpstr>
      <vt:lpstr>Money is not evil</vt:lpstr>
      <vt:lpstr>Money is not evil</vt:lpstr>
      <vt:lpstr>Money is not evil</vt:lpstr>
      <vt:lpstr>Honor God with your money</vt:lpstr>
      <vt:lpstr>Honor God with your money</vt:lpstr>
      <vt:lpstr>Honor God with your money</vt:lpstr>
      <vt:lpstr>Honor God with your money</vt:lpstr>
      <vt:lpstr>It’s about the heart!</vt:lpstr>
      <vt:lpstr>It’s about the heart!</vt:lpstr>
      <vt:lpstr>It’s about the heart!</vt:lpstr>
      <vt:lpstr>Our prayer regarding money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Shawn McCracken</dc:creator>
  <cp:lastModifiedBy>Shawn</cp:lastModifiedBy>
  <cp:revision>42</cp:revision>
  <dcterms:created xsi:type="dcterms:W3CDTF">2015-01-19T14:26:11Z</dcterms:created>
  <dcterms:modified xsi:type="dcterms:W3CDTF">2015-04-26T10:54:28Z</dcterms:modified>
</cp:coreProperties>
</file>