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3" r:id="rId2"/>
    <p:sldId id="256" r:id="rId3"/>
    <p:sldId id="291" r:id="rId4"/>
    <p:sldId id="295" r:id="rId5"/>
    <p:sldId id="260" r:id="rId6"/>
    <p:sldId id="290" r:id="rId7"/>
    <p:sldId id="275" r:id="rId8"/>
    <p:sldId id="283" r:id="rId9"/>
    <p:sldId id="284" r:id="rId10"/>
    <p:sldId id="285" r:id="rId11"/>
    <p:sldId id="286" r:id="rId12"/>
    <p:sldId id="281" r:id="rId13"/>
    <p:sldId id="276" r:id="rId14"/>
    <p:sldId id="287" r:id="rId15"/>
    <p:sldId id="292" r:id="rId16"/>
    <p:sldId id="293" r:id="rId17"/>
    <p:sldId id="277" r:id="rId18"/>
    <p:sldId id="288" r:id="rId19"/>
    <p:sldId id="294" r:id="rId20"/>
    <p:sldId id="278" r:id="rId21"/>
    <p:sldId id="289" r:id="rId22"/>
    <p:sldId id="259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A42C"/>
    <a:srgbClr val="74B23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90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58E729-7344-478B-B486-6299EC3397FD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71882-E067-4B21-A8E0-4876666381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4526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5439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C71882-E067-4B21-A8E0-4876666381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70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EF39-5C09-46CF-9F98-681C6D6F37D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09BD-2737-4635-A5DA-7ACF5AD0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5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EF39-5C09-46CF-9F98-681C6D6F37D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09BD-2737-4635-A5DA-7ACF5AD0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59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EF39-5C09-46CF-9F98-681C6D6F37D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09BD-2737-4635-A5DA-7ACF5AD0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08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EF39-5C09-46CF-9F98-681C6D6F37D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09BD-2737-4635-A5DA-7ACF5AD0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767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EF39-5C09-46CF-9F98-681C6D6F37D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09BD-2737-4635-A5DA-7ACF5AD0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30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EF39-5C09-46CF-9F98-681C6D6F37D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09BD-2737-4635-A5DA-7ACF5AD0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786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EF39-5C09-46CF-9F98-681C6D6F37D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09BD-2737-4635-A5DA-7ACF5AD0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740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EF39-5C09-46CF-9F98-681C6D6F37D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09BD-2737-4635-A5DA-7ACF5AD0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2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EF39-5C09-46CF-9F98-681C6D6F37D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09BD-2737-4635-A5DA-7ACF5AD0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36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EF39-5C09-46CF-9F98-681C6D6F37D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09BD-2737-4635-A5DA-7ACF5AD0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22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8EF39-5C09-46CF-9F98-681C6D6F37D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E809BD-2737-4635-A5DA-7ACF5AD0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54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8EF39-5C09-46CF-9F98-681C6D6F37D3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809BD-2737-4635-A5DA-7ACF5AD0F5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76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9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31:13-24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70089" y="1219200"/>
            <a:ext cx="8416711" cy="5486400"/>
          </a:xfrm>
        </p:spPr>
        <p:txBody>
          <a:bodyPr>
            <a:noAutofit/>
          </a:bodyPr>
          <a:lstStyle/>
          <a:p>
            <a:pPr marL="0" indent="0" algn="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4600" b="1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19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In her hand she holds the distaff and grasps the spindle with her fingers. </a:t>
            </a:r>
            <a:r>
              <a:rPr lang="en-US" sz="46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20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She opens her arms to the poor and </a:t>
            </a:r>
            <a:r>
              <a:rPr lang="en-US" sz="4600" b="1" dirty="0">
                <a:solidFill>
                  <a:schemeClr val="accent2"/>
                </a:solidFill>
                <a:latin typeface="Calibri" panose="020F0502020204030204" pitchFamily="34" charset="0"/>
              </a:rPr>
              <a:t>extends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her hands to the needy. </a:t>
            </a:r>
            <a:r>
              <a:rPr lang="en-US" sz="46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21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When it snows, she has no fear for her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   household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; for all of them are clothed in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scarlet.</a:t>
            </a:r>
            <a:endParaRPr lang="en-US" sz="48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14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31:13-24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152401" y="1219200"/>
            <a:ext cx="8610600" cy="5486400"/>
          </a:xfrm>
        </p:spPr>
        <p:txBody>
          <a:bodyPr>
            <a:noAutofit/>
          </a:bodyPr>
          <a:lstStyle/>
          <a:p>
            <a:pPr marL="0" indent="0" algn="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4500" b="1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22</a:t>
            </a:r>
            <a:r>
              <a:rPr lang="en-US" sz="45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She makes coverings for her bed; she is clothed in fine linen and purple. </a:t>
            </a:r>
            <a:r>
              <a:rPr lang="en-US" sz="45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23</a:t>
            </a: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 Her husband is respected at the city gate, where he takes his seat among the elders of the land. </a:t>
            </a:r>
            <a:r>
              <a:rPr lang="en-US" sz="45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24</a:t>
            </a: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 She makes linen garments and sells them, and supplies the merchants with sashes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en-US" sz="48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47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52400" y="6603558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31:13-24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64" y="1176730"/>
            <a:ext cx="7759272" cy="5318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354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31:25-26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133600" y="1524000"/>
            <a:ext cx="6553200" cy="518160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0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Her Strength</a:t>
            </a:r>
          </a:p>
        </p:txBody>
      </p:sp>
    </p:spTree>
    <p:extLst>
      <p:ext uri="{BB962C8B-B14F-4D97-AF65-F5344CB8AC3E}">
        <p14:creationId xmlns:p14="http://schemas.microsoft.com/office/powerpoint/2010/main" val="316369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31:25-26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Autofit/>
          </a:bodyPr>
          <a:lstStyle/>
          <a:p>
            <a:pPr marL="0" indent="0" algn="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4600" b="1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25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She is clothed with strength and dignity; she can laugh at the days to come. </a:t>
            </a:r>
            <a:r>
              <a:rPr lang="en-US" sz="46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26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She speaks with wisdom, and faithful instruction is on her tongue. </a:t>
            </a:r>
            <a:endParaRPr lang="en-US" sz="48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220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31:25-26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133600" y="1524000"/>
            <a:ext cx="6553200" cy="518160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0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Her Strength</a:t>
            </a:r>
          </a:p>
          <a:p>
            <a:pPr marL="0" indent="0" algn="r">
              <a:lnSpc>
                <a:spcPct val="7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4500" b="1" u="sng" dirty="0">
                <a:solidFill>
                  <a:schemeClr val="bg1"/>
                </a:solidFill>
                <a:latin typeface="Calibri" panose="020F0502020204030204" pitchFamily="34" charset="0"/>
              </a:rPr>
              <a:t>Proverbs </a:t>
            </a:r>
            <a:r>
              <a:rPr lang="en-US" sz="4500" b="1" u="sng" dirty="0" smtClean="0">
                <a:solidFill>
                  <a:schemeClr val="bg1"/>
                </a:solidFill>
                <a:latin typeface="Calibri" panose="020F0502020204030204" pitchFamily="34" charset="0"/>
              </a:rPr>
              <a:t>19:14</a:t>
            </a:r>
            <a:endParaRPr lang="en-US" sz="4500" b="1" u="sng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 algn="r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Houses and wealth are inherited from parents, </a:t>
            </a:r>
            <a:r>
              <a:rPr lang="en-US" sz="45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n-US" sz="45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45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but </a:t>
            </a: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a </a:t>
            </a:r>
            <a:r>
              <a:rPr lang="en-US" sz="4500" b="1" dirty="0">
                <a:solidFill>
                  <a:schemeClr val="accent2"/>
                </a:solidFill>
                <a:latin typeface="Calibri" panose="020F0502020204030204" pitchFamily="34" charset="0"/>
              </a:rPr>
              <a:t>prudent</a:t>
            </a: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 wife is from the LORD.</a:t>
            </a:r>
            <a:endParaRPr lang="en-US" sz="30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197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31:25-26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133600" y="1524000"/>
            <a:ext cx="6553200" cy="518160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10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Her Strength</a:t>
            </a:r>
          </a:p>
          <a:p>
            <a:pPr marL="0" indent="0" algn="r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4500" b="1" dirty="0" smtClean="0">
                <a:solidFill>
                  <a:schemeClr val="accent2"/>
                </a:solidFill>
                <a:latin typeface="Calibri" panose="020F0502020204030204" pitchFamily="34" charset="0"/>
              </a:rPr>
              <a:t>Prudent</a:t>
            </a: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: acute mental discernment and keen practical sense in adapting means to </a:t>
            </a:r>
            <a:r>
              <a:rPr lang="en-US" sz="45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ends; </a:t>
            </a: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discreet; sensible; frugal; </a:t>
            </a:r>
            <a:r>
              <a:rPr lang="en-US" sz="45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not </a:t>
            </a: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extravagant</a:t>
            </a:r>
          </a:p>
          <a:p>
            <a:pPr marL="0" indent="0" algn="r">
              <a:lnSpc>
                <a:spcPct val="70000"/>
              </a:lnSpc>
              <a:spcBef>
                <a:spcPts val="1200"/>
              </a:spcBef>
              <a:spcAft>
                <a:spcPts val="600"/>
              </a:spcAft>
              <a:buNone/>
            </a:pPr>
            <a:endParaRPr lang="en-US" sz="4500" b="1" u="sng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301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31:27-29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133600" y="1524000"/>
            <a:ext cx="6553200" cy="518160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0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Her Investment</a:t>
            </a:r>
          </a:p>
        </p:txBody>
      </p:sp>
    </p:spTree>
    <p:extLst>
      <p:ext uri="{BB962C8B-B14F-4D97-AF65-F5344CB8AC3E}">
        <p14:creationId xmlns:p14="http://schemas.microsoft.com/office/powerpoint/2010/main" val="2211477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31:27-29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Autofit/>
          </a:bodyPr>
          <a:lstStyle/>
          <a:p>
            <a:pPr marL="0" indent="0" algn="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4600" b="1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27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She watches over the affairs of her household and does not eat the bread of idleness. </a:t>
            </a:r>
            <a:r>
              <a:rPr lang="en-US" sz="46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28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Her children arise and call her blessed; her husband also, and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he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praises her: </a:t>
            </a:r>
            <a:r>
              <a:rPr lang="en-US" sz="46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29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“Many women </a:t>
            </a:r>
            <a:b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do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noble things, but you surpass them all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.” </a:t>
            </a:r>
            <a:endParaRPr lang="en-US" sz="48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420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31:27-29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133600" y="1524000"/>
            <a:ext cx="6553200" cy="518160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0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Her Investment</a:t>
            </a:r>
          </a:p>
          <a:p>
            <a:pPr marL="0" indent="0" algn="r">
              <a:lnSpc>
                <a:spcPct val="7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4500" b="1" u="sng" dirty="0">
                <a:solidFill>
                  <a:schemeClr val="bg1"/>
                </a:solidFill>
                <a:latin typeface="Calibri" panose="020F0502020204030204" pitchFamily="34" charset="0"/>
              </a:rPr>
              <a:t>Proverbs </a:t>
            </a:r>
            <a:r>
              <a:rPr lang="en-US" sz="4500" b="1" u="sng" dirty="0" smtClean="0">
                <a:solidFill>
                  <a:schemeClr val="bg1"/>
                </a:solidFill>
                <a:latin typeface="Calibri" panose="020F0502020204030204" pitchFamily="34" charset="0"/>
              </a:rPr>
              <a:t>14:1</a:t>
            </a:r>
            <a:endParaRPr lang="en-US" sz="4500" b="1" u="sng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 algn="r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The wise woman </a:t>
            </a:r>
            <a:r>
              <a:rPr lang="en-US" sz="4500" b="1" dirty="0">
                <a:solidFill>
                  <a:schemeClr val="accent2"/>
                </a:solidFill>
                <a:latin typeface="Calibri" panose="020F0502020204030204" pitchFamily="34" charset="0"/>
              </a:rPr>
              <a:t>builds her house</a:t>
            </a: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, but with her </a:t>
            </a:r>
            <a:r>
              <a:rPr lang="en-US" sz="45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n-US" sz="45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45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own </a:t>
            </a: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hands the foolish one tears hers down.</a:t>
            </a:r>
            <a:endParaRPr lang="en-US" sz="30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453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ounded Rectangle 22"/>
          <p:cNvSpPr/>
          <p:nvPr/>
        </p:nvSpPr>
        <p:spPr>
          <a:xfrm>
            <a:off x="6781799" y="2895599"/>
            <a:ext cx="2203017" cy="173267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781798" y="2971799"/>
            <a:ext cx="2203017" cy="1656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42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  <a:latin typeface="+mj-lt"/>
              </a:rPr>
              <a:t>Week 9 </a:t>
            </a:r>
          </a:p>
          <a:p>
            <a:pPr algn="ctr">
              <a:lnSpc>
                <a:spcPct val="80000"/>
              </a:lnSpc>
            </a:pPr>
            <a:r>
              <a:rPr lang="en-US" sz="42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  <a:latin typeface="+mj-lt"/>
              </a:rPr>
              <a:t>Virtuous Woman</a:t>
            </a:r>
            <a:endParaRPr lang="en-US" sz="42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  <a:latin typeface="+mj-lt"/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800" y="14377"/>
            <a:ext cx="7885184" cy="6121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6955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31:30-31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133600" y="1524000"/>
            <a:ext cx="6553200" cy="518160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0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She is worthy </a:t>
            </a:r>
            <a:br>
              <a:rPr lang="en-US" sz="100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10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of honor!</a:t>
            </a:r>
          </a:p>
        </p:txBody>
      </p:sp>
    </p:spTree>
    <p:extLst>
      <p:ext uri="{BB962C8B-B14F-4D97-AF65-F5344CB8AC3E}">
        <p14:creationId xmlns:p14="http://schemas.microsoft.com/office/powerpoint/2010/main" val="3392913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</a:t>
            </a: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31:30-31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Autofit/>
          </a:bodyPr>
          <a:lstStyle/>
          <a:p>
            <a:pPr marL="0" indent="0" algn="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4600" b="1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30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4600" b="1" dirty="0">
                <a:solidFill>
                  <a:schemeClr val="accent2"/>
                </a:solidFill>
                <a:latin typeface="Calibri" panose="020F0502020204030204" pitchFamily="34" charset="0"/>
              </a:rPr>
              <a:t>Charm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is deceptive, and </a:t>
            </a:r>
            <a:r>
              <a:rPr lang="en-US" sz="4600" b="1" dirty="0">
                <a:solidFill>
                  <a:schemeClr val="accent2"/>
                </a:solidFill>
                <a:latin typeface="Calibri" panose="020F0502020204030204" pitchFamily="34" charset="0"/>
              </a:rPr>
              <a:t>beauty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is fleeting; but a woman who </a:t>
            </a:r>
            <a:r>
              <a:rPr lang="en-US" sz="4600" b="1" dirty="0">
                <a:solidFill>
                  <a:schemeClr val="accent2"/>
                </a:solidFill>
                <a:latin typeface="Calibri" panose="020F0502020204030204" pitchFamily="34" charset="0"/>
              </a:rPr>
              <a:t>fears the LORD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is to be praised. </a:t>
            </a:r>
            <a:r>
              <a:rPr lang="en-US" sz="46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31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Give her the reward she has earned, and let her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    works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bring her praise at the city gate.</a:t>
            </a:r>
            <a:endParaRPr lang="en-US" sz="48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236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Our prayer for women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286000" y="1295400"/>
            <a:ext cx="6629400" cy="5410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4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Remove condemnation</a:t>
            </a:r>
          </a:p>
          <a:p>
            <a:pPr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4800" b="1" dirty="0">
                <a:solidFill>
                  <a:schemeClr val="bg1"/>
                </a:solidFill>
                <a:latin typeface="Calibri" panose="020F0502020204030204" pitchFamily="34" charset="0"/>
              </a:rPr>
              <a:t>R</a:t>
            </a:r>
            <a:r>
              <a:rPr lang="en-US" sz="4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elationships</a:t>
            </a:r>
          </a:p>
          <a:p>
            <a:pPr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4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Balance</a:t>
            </a:r>
          </a:p>
          <a:p>
            <a:pPr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4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Strength</a:t>
            </a:r>
          </a:p>
          <a:p>
            <a:pPr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4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Provision</a:t>
            </a:r>
          </a:p>
          <a:p>
            <a:pPr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4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Healing</a:t>
            </a:r>
          </a:p>
          <a:p>
            <a:pPr>
              <a:lnSpc>
                <a:spcPct val="80000"/>
              </a:lnSpc>
              <a:spcBef>
                <a:spcPts val="1200"/>
              </a:spcBef>
              <a:buClr>
                <a:schemeClr val="accent2"/>
              </a:buClr>
              <a:buFont typeface="Wingdings" panose="05000000000000000000" pitchFamily="2" charset="2"/>
              <a:buChar char="ü"/>
            </a:pPr>
            <a:r>
              <a:rPr lang="en-US" sz="48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Loved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74B230"/>
              </a:buClr>
              <a:buFont typeface="Wingdings" panose="05000000000000000000" pitchFamily="2" charset="2"/>
              <a:buChar char="ü"/>
            </a:pPr>
            <a:endParaRPr lang="en-US" sz="48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62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Turn to Proverbs 31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133600" y="1524000"/>
            <a:ext cx="6553200" cy="518160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100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0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Potential</a:t>
            </a:r>
          </a:p>
        </p:txBody>
      </p:sp>
    </p:spTree>
    <p:extLst>
      <p:ext uri="{BB962C8B-B14F-4D97-AF65-F5344CB8AC3E}">
        <p14:creationId xmlns:p14="http://schemas.microsoft.com/office/powerpoint/2010/main" val="486078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31:10-12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133600" y="1524000"/>
            <a:ext cx="6553200" cy="518160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0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Her Character</a:t>
            </a:r>
          </a:p>
        </p:txBody>
      </p:sp>
    </p:spTree>
    <p:extLst>
      <p:ext uri="{BB962C8B-B14F-4D97-AF65-F5344CB8AC3E}">
        <p14:creationId xmlns:p14="http://schemas.microsoft.com/office/powerpoint/2010/main" val="394554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31:10-12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Autofit/>
          </a:bodyPr>
          <a:lstStyle/>
          <a:p>
            <a:pPr marL="0" indent="0" algn="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46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10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A wife of noble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character </a:t>
            </a:r>
            <a:r>
              <a:rPr lang="en-US" sz="46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Calibri" panose="020F0502020204030204" pitchFamily="34" charset="0"/>
              </a:rPr>
              <a:t>(virtuous wife)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who can find? She is worth far more than rubies. </a:t>
            </a:r>
            <a:r>
              <a:rPr lang="en-US" sz="46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11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Her husband has </a:t>
            </a:r>
            <a:r>
              <a:rPr lang="en-US" sz="4600" b="1" dirty="0">
                <a:solidFill>
                  <a:schemeClr val="accent2"/>
                </a:solidFill>
                <a:latin typeface="Calibri" panose="020F0502020204030204" pitchFamily="34" charset="0"/>
              </a:rPr>
              <a:t>full confidence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in her and lacks nothing of value. </a:t>
            </a:r>
            <a:r>
              <a:rPr lang="en-US" sz="4600" b="1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12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She brings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      him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good,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not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harm, all the days of her life</a:t>
            </a:r>
            <a:r>
              <a:rPr lang="en-US" sz="4800" b="1" dirty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endParaRPr lang="en-US" sz="48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708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31:10-12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133600" y="1524000"/>
            <a:ext cx="6553200" cy="518160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00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Her Character</a:t>
            </a:r>
          </a:p>
          <a:p>
            <a:pPr marL="0" indent="0" algn="r">
              <a:lnSpc>
                <a:spcPct val="70000"/>
              </a:lnSpc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4500" b="1" u="sng" dirty="0">
                <a:solidFill>
                  <a:schemeClr val="bg1"/>
                </a:solidFill>
                <a:latin typeface="Calibri" panose="020F0502020204030204" pitchFamily="34" charset="0"/>
              </a:rPr>
              <a:t>Proverbs 12:4</a:t>
            </a:r>
          </a:p>
          <a:p>
            <a:pPr marL="0" indent="0" algn="r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A wife of noble character is </a:t>
            </a:r>
            <a:r>
              <a:rPr lang="en-US" sz="4500" b="1" dirty="0">
                <a:solidFill>
                  <a:schemeClr val="accent2"/>
                </a:solidFill>
                <a:latin typeface="Calibri" panose="020F0502020204030204" pitchFamily="34" charset="0"/>
              </a:rPr>
              <a:t>her husband's crown</a:t>
            </a:r>
            <a:r>
              <a:rPr lang="en-US" sz="4500" b="1" dirty="0">
                <a:solidFill>
                  <a:schemeClr val="bg1"/>
                </a:solidFill>
                <a:latin typeface="Calibri" panose="020F0502020204030204" pitchFamily="34" charset="0"/>
              </a:rPr>
              <a:t>, but a disgraceful wife is like decay in his bones.</a:t>
            </a:r>
          </a:p>
          <a:p>
            <a:pPr marL="0" indent="0">
              <a:lnSpc>
                <a:spcPct val="7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US" sz="30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425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 smtClean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31:13-24</a:t>
            </a:r>
            <a:endParaRPr lang="en-US" sz="4800" b="1" dirty="0">
              <a:solidFill>
                <a:schemeClr val="bg1"/>
              </a:solidFill>
              <a:effectLst>
                <a:glow rad="76200">
                  <a:schemeClr val="tx1">
                    <a:alpha val="75000"/>
                  </a:schemeClr>
                </a:glow>
              </a:effectLst>
            </a:endParaRP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2133600" y="1524000"/>
            <a:ext cx="5638800" cy="518160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sz="105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Her</a:t>
            </a:r>
            <a:br>
              <a:rPr lang="en-US" sz="105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105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Role</a:t>
            </a:r>
          </a:p>
        </p:txBody>
      </p:sp>
    </p:spTree>
    <p:extLst>
      <p:ext uri="{BB962C8B-B14F-4D97-AF65-F5344CB8AC3E}">
        <p14:creationId xmlns:p14="http://schemas.microsoft.com/office/powerpoint/2010/main" val="710352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31:13-24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Autofit/>
          </a:bodyPr>
          <a:lstStyle/>
          <a:p>
            <a:pPr marL="0" indent="0" algn="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4600" b="1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13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She selects wool and flax and </a:t>
            </a:r>
            <a:r>
              <a:rPr lang="en-US" sz="4600" b="1" dirty="0">
                <a:solidFill>
                  <a:schemeClr val="accent2"/>
                </a:solidFill>
                <a:latin typeface="Calibri" panose="020F0502020204030204" pitchFamily="34" charset="0"/>
              </a:rPr>
              <a:t>works with eager hands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r>
              <a:rPr lang="en-US" sz="46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14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She is like the merchant ships, bringing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her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food from afar. </a:t>
            </a:r>
            <a:r>
              <a:rPr lang="en-US" sz="46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15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She gets up while it is still dark;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she </a:t>
            </a:r>
            <a:b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     provides food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for her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             family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and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portions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for her servant girls. </a:t>
            </a:r>
            <a:endParaRPr lang="en-US" sz="48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0576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ounded Rectangle 30"/>
          <p:cNvSpPr/>
          <p:nvPr/>
        </p:nvSpPr>
        <p:spPr>
          <a:xfrm>
            <a:off x="270089" y="228600"/>
            <a:ext cx="8569111" cy="7620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6200" y="4846542"/>
            <a:ext cx="2590802" cy="2011458"/>
          </a:xfrm>
          <a:prstGeom prst="rect">
            <a:avLst/>
          </a:prstGeom>
        </p:spPr>
      </p:pic>
      <p:cxnSp>
        <p:nvCxnSpPr>
          <p:cNvPr id="18" name="Straight Connector 17"/>
          <p:cNvCxnSpPr/>
          <p:nvPr/>
        </p:nvCxnSpPr>
        <p:spPr>
          <a:xfrm flipV="1">
            <a:off x="152400" y="152400"/>
            <a:ext cx="0" cy="480060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52400" y="152400"/>
            <a:ext cx="88392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991600" y="152400"/>
            <a:ext cx="0" cy="6451158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286000" y="6603558"/>
            <a:ext cx="6705600" cy="0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25"/>
          <p:cNvSpPr>
            <a:spLocks noGrp="1"/>
          </p:cNvSpPr>
          <p:nvPr>
            <p:ph type="title"/>
          </p:nvPr>
        </p:nvSpPr>
        <p:spPr>
          <a:xfrm>
            <a:off x="346288" y="228600"/>
            <a:ext cx="8416711" cy="872566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4800" b="1" dirty="0">
                <a:solidFill>
                  <a:schemeClr val="bg1"/>
                </a:solidFill>
                <a:effectLst>
                  <a:glow rad="76200">
                    <a:schemeClr val="tx1">
                      <a:alpha val="75000"/>
                    </a:schemeClr>
                  </a:glow>
                </a:effectLst>
              </a:rPr>
              <a:t>Proverbs 31:13-24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Autofit/>
          </a:bodyPr>
          <a:lstStyle/>
          <a:p>
            <a:pPr marL="0" indent="0" algn="r">
              <a:lnSpc>
                <a:spcPct val="90000"/>
              </a:lnSpc>
              <a:spcBef>
                <a:spcPts val="0"/>
              </a:spcBef>
              <a:buNone/>
            </a:pPr>
            <a:r>
              <a:rPr lang="en-US" sz="4600" b="1" baseline="30000" dirty="0" smtClean="0">
                <a:solidFill>
                  <a:schemeClr val="bg1"/>
                </a:solidFill>
                <a:latin typeface="Calibri" panose="020F0502020204030204" pitchFamily="34" charset="0"/>
              </a:rPr>
              <a:t>16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She considers a field and buys it; out of her earnings she plants a vineyard. </a:t>
            </a:r>
            <a:r>
              <a:rPr lang="en-US" sz="46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17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She sets about her work vigorously; her arms are </a:t>
            </a:r>
            <a:r>
              <a:rPr lang="en-US" sz="4600" b="1" dirty="0">
                <a:solidFill>
                  <a:schemeClr val="accent2"/>
                </a:solidFill>
                <a:latin typeface="Calibri" panose="020F0502020204030204" pitchFamily="34" charset="0"/>
              </a:rPr>
              <a:t>strong for </a:t>
            </a:r>
            <a:r>
              <a:rPr lang="en-US" sz="46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her</a:t>
            </a:r>
            <a:r>
              <a:rPr lang="en-US" sz="4600" b="1" dirty="0">
                <a:solidFill>
                  <a:schemeClr val="accent2"/>
                </a:solidFill>
                <a:latin typeface="Calibri" panose="020F0502020204030204" pitchFamily="34" charset="0"/>
              </a:rPr>
              <a:t> tasks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. </a:t>
            </a:r>
            <a:r>
              <a:rPr lang="en-US" sz="4600" b="1" baseline="30000" dirty="0">
                <a:solidFill>
                  <a:schemeClr val="bg1"/>
                </a:solidFill>
                <a:latin typeface="Calibri" panose="020F0502020204030204" pitchFamily="34" charset="0"/>
              </a:rPr>
              <a:t>18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 She sees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that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her trading is profitable, </a:t>
            </a: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sz="4600" b="1" dirty="0" smtClean="0">
                <a:solidFill>
                  <a:schemeClr val="bg1"/>
                </a:solidFill>
                <a:latin typeface="Calibri" panose="020F0502020204030204" pitchFamily="34" charset="0"/>
              </a:rPr>
              <a:t>       and </a:t>
            </a:r>
            <a:r>
              <a:rPr lang="en-US" sz="4600" b="1" dirty="0">
                <a:solidFill>
                  <a:schemeClr val="bg1"/>
                </a:solidFill>
                <a:latin typeface="Calibri" panose="020F0502020204030204" pitchFamily="34" charset="0"/>
              </a:rPr>
              <a:t>her lamp does not go out at night.</a:t>
            </a:r>
            <a:endParaRPr lang="en-US" sz="4800" b="1" dirty="0" smtClean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764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2244</TotalTime>
  <Words>465</Words>
  <Application>Microsoft Office PowerPoint</Application>
  <PresentationFormat>On-screen Show (4:3)</PresentationFormat>
  <Paragraphs>76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Turn to Proverbs 31</vt:lpstr>
      <vt:lpstr>Proverbs 31:10-12</vt:lpstr>
      <vt:lpstr>Proverbs 31:10-12</vt:lpstr>
      <vt:lpstr>Proverbs 31:10-12</vt:lpstr>
      <vt:lpstr>Proverbs 31:13-24</vt:lpstr>
      <vt:lpstr>Proverbs 31:13-24</vt:lpstr>
      <vt:lpstr>Proverbs 31:13-24</vt:lpstr>
      <vt:lpstr>Proverbs 31:13-24</vt:lpstr>
      <vt:lpstr>Proverbs 31:13-24</vt:lpstr>
      <vt:lpstr>Proverbs 31:13-24</vt:lpstr>
      <vt:lpstr>Proverbs 31:25-26</vt:lpstr>
      <vt:lpstr>Proverbs 31:25-26</vt:lpstr>
      <vt:lpstr>Proverbs 31:25-26</vt:lpstr>
      <vt:lpstr>Proverbs 31:25-26</vt:lpstr>
      <vt:lpstr>Proverbs 31:27-29</vt:lpstr>
      <vt:lpstr>Proverbs 31:27-29</vt:lpstr>
      <vt:lpstr>Proverbs 31:27-29</vt:lpstr>
      <vt:lpstr>Proverbs 31:30-31</vt:lpstr>
      <vt:lpstr>Proverbs 31:30-31</vt:lpstr>
      <vt:lpstr>Our prayer for women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Shawn McCracken</dc:creator>
  <cp:lastModifiedBy>Shawn McCracken</cp:lastModifiedBy>
  <cp:revision>69</cp:revision>
  <dcterms:created xsi:type="dcterms:W3CDTF">2015-01-19T14:26:11Z</dcterms:created>
  <dcterms:modified xsi:type="dcterms:W3CDTF">2018-04-03T16:41:46Z</dcterms:modified>
</cp:coreProperties>
</file>