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19"/>
  </p:notesMasterIdLst>
  <p:handoutMasterIdLst>
    <p:handoutMasterId r:id="rId20"/>
  </p:handoutMasterIdLst>
  <p:sldIdLst>
    <p:sldId id="281" r:id="rId3"/>
    <p:sldId id="299" r:id="rId4"/>
    <p:sldId id="282" r:id="rId5"/>
    <p:sldId id="291" r:id="rId6"/>
    <p:sldId id="292" r:id="rId7"/>
    <p:sldId id="289" r:id="rId8"/>
    <p:sldId id="290" r:id="rId9"/>
    <p:sldId id="288" r:id="rId10"/>
    <p:sldId id="293" r:id="rId11"/>
    <p:sldId id="294" r:id="rId12"/>
    <p:sldId id="296" r:id="rId13"/>
    <p:sldId id="297" r:id="rId14"/>
    <p:sldId id="300" r:id="rId15"/>
    <p:sldId id="295" r:id="rId16"/>
    <p:sldId id="298" r:id="rId17"/>
    <p:sldId id="286" r:id="rId18"/>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31">
          <p15:clr>
            <a:srgbClr val="A4A3A4"/>
          </p15:clr>
        </p15:guide>
        <p15:guide id="3" orient="horz" pos="3859">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53" autoAdjust="0"/>
  </p:normalViewPr>
  <p:slideViewPr>
    <p:cSldViewPr snapToGrid="0">
      <p:cViewPr varScale="1">
        <p:scale>
          <a:sx n="93" d="100"/>
          <a:sy n="93" d="100"/>
        </p:scale>
        <p:origin x="1998" y="84"/>
      </p:cViewPr>
      <p:guideLst>
        <p:guide orient="horz" pos="2160"/>
        <p:guide orient="horz" pos="1231"/>
        <p:guide orient="horz" pos="3859"/>
        <p:guide pos="2880"/>
      </p:guideLst>
    </p:cSldViewPr>
  </p:slideViewPr>
  <p:notesTextViewPr>
    <p:cViewPr>
      <p:scale>
        <a:sx n="1" d="1"/>
        <a:sy n="1" d="1"/>
      </p:scale>
      <p:origin x="0" y="0"/>
    </p:cViewPr>
  </p:notesTextViewPr>
  <p:sorterViewPr>
    <p:cViewPr>
      <p:scale>
        <a:sx n="168" d="100"/>
        <a:sy n="168"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4F4B9-0189-49FE-A80F-05884EB8C951}" type="datetimeFigureOut">
              <a:rPr lang="en-US" smtClean="0"/>
              <a:t>6/4/2017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F936A4-2C93-48C2-9221-0FDBF7E74F4F}" type="slidenum">
              <a:rPr lang="en-US" smtClean="0"/>
              <a:t>‹#›</a:t>
            </a:fld>
            <a:endParaRPr lang="en-US"/>
          </a:p>
        </p:txBody>
      </p:sp>
    </p:spTree>
    <p:extLst>
      <p:ext uri="{BB962C8B-B14F-4D97-AF65-F5344CB8AC3E}">
        <p14:creationId xmlns:p14="http://schemas.microsoft.com/office/powerpoint/2010/main" val="75244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76727-6A19-4DE8-B47E-7FD6EA47E672}" type="datetimeFigureOut">
              <a:rPr lang="en-US" smtClean="0"/>
              <a:t>6/4/2017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BBE4E-8AFD-45B3-8A52-6FC96354F416}" type="slidenum">
              <a:rPr lang="en-US" smtClean="0"/>
              <a:t>‹#›</a:t>
            </a:fld>
            <a:endParaRPr lang="en-US"/>
          </a:p>
        </p:txBody>
      </p:sp>
    </p:spTree>
    <p:extLst>
      <p:ext uri="{BB962C8B-B14F-4D97-AF65-F5344CB8AC3E}">
        <p14:creationId xmlns:p14="http://schemas.microsoft.com/office/powerpoint/2010/main" val="36033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Grasslands</a:t>
            </a:r>
          </a:p>
          <a:p>
            <a:r>
              <a:rPr lang="en-US" dirty="0"/>
              <a:t>(Basic)</a:t>
            </a:r>
          </a:p>
          <a:p>
            <a:endParaRPr lang="en-US" dirty="0"/>
          </a:p>
          <a:p>
            <a:pPr marL="0" indent="0">
              <a:buFont typeface="Arial" pitchFamily="34" charset="0"/>
              <a:buNone/>
            </a:pPr>
            <a:r>
              <a:rPr lang="en-US" b="1" dirty="0"/>
              <a:t>Note: </a:t>
            </a:r>
            <a:r>
              <a:rPr lang="en-US" dirty="0"/>
              <a:t>This template is optimized </a:t>
            </a:r>
            <a:r>
              <a:rPr lang="en-US" b="0" dirty="0"/>
              <a:t>for PowerPoint 2010</a:t>
            </a:r>
            <a:r>
              <a:rPr lang="en-US" b="0" baseline="0" dirty="0"/>
              <a:t> and </a:t>
            </a:r>
            <a:r>
              <a:rPr lang="en-US" dirty="0"/>
              <a:t>uses a </a:t>
            </a:r>
            <a:r>
              <a:rPr lang="en-US" b="0" dirty="0"/>
              <a:t>video background. </a:t>
            </a:r>
            <a:r>
              <a:rPr lang="en-US" dirty="0"/>
              <a:t>If used in PowerPoint 2007, video elements will play, but all content will be covered by video background when in slideshow. If used in PowerPoint 2003, video will not play, but the poster frame of the videos will remain in place as a</a:t>
            </a:r>
            <a:r>
              <a:rPr lang="en-US" baseline="0" dirty="0"/>
              <a:t> static</a:t>
            </a:r>
            <a:r>
              <a:rPr lang="en-US" dirty="0"/>
              <a:t> image. </a:t>
            </a:r>
            <a:br>
              <a:rPr lang="en-US" dirty="0"/>
            </a:br>
            <a:endParaRPr lang="en-US" dirty="0"/>
          </a:p>
          <a:p>
            <a:pPr marL="0" lvl="0" indent="0">
              <a:buFont typeface="+mj-lt"/>
              <a:buNone/>
            </a:pPr>
            <a:r>
              <a:rPr lang="en-US" baseline="0" dirty="0"/>
              <a:t>The</a:t>
            </a:r>
            <a:r>
              <a:rPr lang="en-US" b="0" baseline="0" dirty="0"/>
              <a:t> v</a:t>
            </a:r>
            <a:r>
              <a:rPr lang="en-US" b="0" dirty="0"/>
              <a:t>ideo:</a:t>
            </a:r>
            <a:endParaRPr lang="en-US" b="0" baseline="0" dirty="0"/>
          </a:p>
          <a:p>
            <a:pPr marL="685800" lvl="1" indent="-228600">
              <a:buFont typeface="+mj-lt"/>
              <a:buAutoNum type="arabicPeriod"/>
            </a:pPr>
            <a:r>
              <a:rPr lang="en-US" baseline="0" dirty="0"/>
              <a:t>Plays automatically after each slide transition.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Is 30 seconds long.</a:t>
            </a:r>
            <a:endParaRPr lang="en-US" dirty="0"/>
          </a:p>
          <a:p>
            <a:pPr marL="685800" lvl="1" indent="-228600">
              <a:buFont typeface="+mj-lt"/>
              <a:buAutoNum type="arabicPeriod"/>
            </a:pPr>
            <a:r>
              <a:rPr lang="en-US" baseline="0" dirty="0"/>
              <a:t>Seamlessly loops for infinite playback.</a:t>
            </a:r>
            <a:br>
              <a:rPr lang="en-US" baseline="0" dirty="0"/>
            </a:br>
            <a:endParaRPr lang="en-US" baseline="0" dirty="0"/>
          </a:p>
          <a:p>
            <a:pPr marL="0" lvl="0" indent="0">
              <a:buFont typeface="+mj-lt"/>
              <a:buNone/>
            </a:pPr>
            <a:r>
              <a:rPr lang="en-US" baseline="0" dirty="0"/>
              <a:t>To </a:t>
            </a:r>
            <a:r>
              <a:rPr lang="en-US" b="0" baseline="0" dirty="0"/>
              <a:t>add slides or change layout, do the following:</a:t>
            </a:r>
          </a:p>
          <a:p>
            <a:pPr marL="685800" lvl="1" indent="-228600">
              <a:buFont typeface="+mj-lt"/>
              <a:buAutoNum type="arabicPeriod"/>
            </a:pPr>
            <a:r>
              <a:rPr lang="en-US" baseline="0" dirty="0"/>
              <a:t>To add a new slide, </a:t>
            </a:r>
            <a:r>
              <a:rPr lang="en-US" sz="1200" kern="1200" baseline="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the arrow under </a:t>
            </a:r>
            <a:r>
              <a:rPr lang="en-US" sz="1200" b="1" kern="1200" dirty="0">
                <a:solidFill>
                  <a:schemeClr val="tx1"/>
                </a:solidFill>
                <a:effectLst/>
                <a:latin typeface="+mn-lt"/>
                <a:ea typeface="+mn-ea"/>
                <a:cs typeface="+mn-cs"/>
              </a:rPr>
              <a:t>New Slide</a:t>
            </a:r>
            <a:r>
              <a:rPr lang="en-US" sz="1200" kern="1200" dirty="0">
                <a:solidFill>
                  <a:schemeClr val="tx1"/>
                </a:solidFill>
                <a:effectLst/>
                <a:latin typeface="+mn-lt"/>
                <a:ea typeface="+mn-ea"/>
                <a:cs typeface="+mn-cs"/>
              </a:rPr>
              <a:t>, then click under </a:t>
            </a:r>
            <a:r>
              <a:rPr lang="en-US" sz="1200" b="1" kern="1200" dirty="0">
                <a:solidFill>
                  <a:schemeClr val="tx1"/>
                </a:solidFill>
                <a:effectLst/>
                <a:latin typeface="+mn-lt"/>
                <a:ea typeface="+mn-ea"/>
                <a:cs typeface="+mn-cs"/>
              </a:rPr>
              <a:t>Motion Background Theme</a:t>
            </a:r>
            <a:r>
              <a:rPr lang="en-US" sz="1200" kern="1200" dirty="0">
                <a:solidFill>
                  <a:schemeClr val="tx1"/>
                </a:solidFill>
                <a:effectLst/>
                <a:latin typeface="+mn-lt"/>
                <a:ea typeface="+mn-ea"/>
                <a:cs typeface="+mn-cs"/>
              </a:rPr>
              <a:t> select the desired</a:t>
            </a:r>
            <a:r>
              <a:rPr lang="en-US" sz="1200" kern="1200" baseline="0" dirty="0">
                <a:solidFill>
                  <a:schemeClr val="tx1"/>
                </a:solidFill>
                <a:effectLst/>
                <a:latin typeface="+mn-lt"/>
                <a:ea typeface="+mn-ea"/>
                <a:cs typeface="+mn-cs"/>
              </a:rPr>
              <a:t> layout</a:t>
            </a:r>
            <a:r>
              <a:rPr lang="en-US" sz="1200" kern="1200" dirty="0">
                <a:solidFill>
                  <a:schemeClr val="tx1"/>
                </a:solidFill>
                <a:effectLst/>
                <a:latin typeface="+mn-lt"/>
                <a:ea typeface="+mn-ea"/>
                <a:cs typeface="+mn-cs"/>
              </a:rPr>
              <a:t>.</a:t>
            </a:r>
          </a:p>
          <a:p>
            <a:pPr marL="685800" lvl="1" indent="-228600">
              <a:buFont typeface="+mj-lt"/>
              <a:buAutoNum type="arabicPeriod"/>
            </a:pPr>
            <a:r>
              <a:rPr lang="en-US" sz="1200" kern="1200" baseline="0" dirty="0">
                <a:solidFill>
                  <a:schemeClr val="tx1"/>
                </a:solidFill>
                <a:effectLst/>
                <a:latin typeface="+mn-lt"/>
                <a:ea typeface="+mn-ea"/>
                <a:cs typeface="+mn-cs"/>
              </a:rPr>
              <a:t>To change the layout of an existing slide, 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Layout</a:t>
            </a:r>
            <a:r>
              <a:rPr lang="en-US" sz="1200" kern="1200" dirty="0">
                <a:solidFill>
                  <a:schemeClr val="tx1"/>
                </a:solidFill>
                <a:effectLst/>
                <a:latin typeface="+mn-lt"/>
                <a:ea typeface="+mn-ea"/>
                <a:cs typeface="+mn-cs"/>
              </a:rPr>
              <a:t>, then select the desired</a:t>
            </a:r>
            <a:r>
              <a:rPr lang="en-US" sz="1200" kern="1200" baseline="0" dirty="0">
                <a:solidFill>
                  <a:schemeClr val="tx1"/>
                </a:solidFill>
                <a:effectLst/>
                <a:latin typeface="+mn-lt"/>
                <a:ea typeface="+mn-ea"/>
                <a:cs typeface="+mn-cs"/>
              </a:rPr>
              <a:t> layout</a:t>
            </a:r>
            <a:r>
              <a:rPr lang="en-US" sz="1200" kern="1200" dirty="0">
                <a:solidFill>
                  <a:schemeClr val="tx1"/>
                </a:solidFill>
                <a:effectLst/>
                <a:latin typeface="+mn-lt"/>
                <a:ea typeface="+mn-ea"/>
                <a:cs typeface="+mn-cs"/>
              </a:rPr>
              <a:t>.</a:t>
            </a:r>
          </a:p>
          <a:p>
            <a:pPr marL="228600" lvl="0" indent="-228600">
              <a:buFont typeface="+mj-lt"/>
              <a:buAutoNum type="arabicPeriod"/>
            </a:pPr>
            <a:endParaRPr lang="en-US" kern="1200" baseline="0" dirty="0">
              <a:solidFill>
                <a:schemeClr val="tx1"/>
              </a:solidFill>
              <a:effectLst/>
              <a:latin typeface="+mn-lt"/>
              <a:ea typeface="+mn-ea"/>
              <a:cs typeface="+mn-cs"/>
            </a:endParaRPr>
          </a:p>
          <a:p>
            <a:pPr marL="0" marR="0" lvl="0" indent="0">
              <a:lnSpc>
                <a:spcPct val="115000"/>
              </a:lnSpc>
              <a:spcBef>
                <a:spcPts val="0"/>
              </a:spcBef>
              <a:spcAft>
                <a:spcPts val="1000"/>
              </a:spcAft>
              <a:buFont typeface="+mj-lt"/>
              <a:buNone/>
              <a:tabLst>
                <a:tab pos="457200" algn="l"/>
              </a:tabLst>
            </a:pPr>
            <a:r>
              <a:rPr lang="en-US" sz="1200" dirty="0">
                <a:effectLst/>
                <a:latin typeface="Calibri"/>
                <a:ea typeface="Calibri"/>
                <a:cs typeface="Times New Roman"/>
              </a:rPr>
              <a:t>This template uses the “Pushpin” </a:t>
            </a:r>
            <a:r>
              <a:rPr lang="en-US" sz="1200" b="1" dirty="0">
                <a:effectLst/>
                <a:latin typeface="Calibri"/>
                <a:ea typeface="Calibri"/>
                <a:cs typeface="Times New Roman"/>
              </a:rPr>
              <a:t>Theme Font</a:t>
            </a:r>
            <a:r>
              <a:rPr lang="en-US" sz="1200" b="0" dirty="0">
                <a:effectLst/>
                <a:latin typeface="Calibri"/>
                <a:ea typeface="Calibri"/>
                <a:cs typeface="Times New Roman"/>
              </a:rPr>
              <a:t>.</a:t>
            </a:r>
            <a:r>
              <a:rPr lang="en-US" sz="1200" b="0" baseline="0" dirty="0">
                <a:effectLst/>
                <a:latin typeface="Calibri"/>
                <a:ea typeface="Calibri"/>
                <a:cs typeface="Times New Roman"/>
              </a:rPr>
              <a:t> </a:t>
            </a:r>
            <a:r>
              <a:rPr lang="en-US" sz="1200" dirty="0">
                <a:effectLst/>
                <a:latin typeface="Calibri"/>
                <a:ea typeface="Calibri"/>
                <a:cs typeface="Times New Roman"/>
              </a:rPr>
              <a:t>To access or change the </a:t>
            </a:r>
            <a:r>
              <a:rPr lang="en-US" sz="1200" b="1" dirty="0">
                <a:effectLst/>
                <a:latin typeface="Calibri"/>
                <a:ea typeface="Calibri"/>
                <a:cs typeface="Times New Roman"/>
              </a:rPr>
              <a:t>Theme Font</a:t>
            </a:r>
            <a:r>
              <a:rPr lang="en-US" sz="1200" dirty="0">
                <a:effectLst/>
                <a:latin typeface="Calibri"/>
                <a:ea typeface="Calibri"/>
                <a:cs typeface="Times New Roman"/>
              </a:rPr>
              <a:t>, do the following:</a:t>
            </a:r>
          </a:p>
          <a:p>
            <a:pPr marL="685800" marR="0" lvl="1" indent="-228600">
              <a:lnSpc>
                <a:spcPct val="115000"/>
              </a:lnSpc>
              <a:spcBef>
                <a:spcPts val="0"/>
              </a:spcBef>
              <a:spcAft>
                <a:spcPts val="1000"/>
              </a:spcAft>
              <a:buFont typeface="+mj-lt"/>
              <a:buAutoNum type="arabicPeriod"/>
              <a:tabLst>
                <a:tab pos="457200" algn="l"/>
              </a:tabLst>
            </a:pPr>
            <a:r>
              <a:rPr lang="en-US" sz="1200" baseline="0" dirty="0">
                <a:effectLst/>
                <a:latin typeface="Calibri"/>
                <a:ea typeface="Calibri"/>
                <a:cs typeface="Times New Roman"/>
              </a:rPr>
              <a:t>O</a:t>
            </a:r>
            <a:r>
              <a:rPr lang="en-US" sz="1200" dirty="0">
                <a:effectLst/>
                <a:latin typeface="Calibri"/>
                <a:ea typeface="Calibri"/>
                <a:cs typeface="Times New Roman"/>
              </a:rPr>
              <a:t>n the </a:t>
            </a:r>
            <a:r>
              <a:rPr lang="en-US" sz="1200" b="1" dirty="0">
                <a:effectLst/>
                <a:latin typeface="Calibri"/>
                <a:ea typeface="Calibri"/>
                <a:cs typeface="Times New Roman"/>
              </a:rPr>
              <a:t>View</a:t>
            </a:r>
            <a:r>
              <a:rPr lang="en-US" sz="1200" dirty="0">
                <a:effectLst/>
                <a:latin typeface="Calibri"/>
                <a:ea typeface="Calibri"/>
                <a:cs typeface="Times New Roman"/>
              </a:rPr>
              <a:t> tab in the </a:t>
            </a:r>
            <a:r>
              <a:rPr lang="en-US" sz="1200" b="1" dirty="0">
                <a:effectLst/>
                <a:latin typeface="Calibri"/>
                <a:ea typeface="Calibri"/>
                <a:cs typeface="Times New Roman"/>
              </a:rPr>
              <a:t>Master Views</a:t>
            </a:r>
            <a:r>
              <a:rPr lang="en-US" sz="1200" dirty="0">
                <a:effectLst/>
                <a:latin typeface="Calibri"/>
                <a:ea typeface="Calibri"/>
                <a:cs typeface="Times New Roman"/>
              </a:rPr>
              <a:t> group, select </a:t>
            </a:r>
            <a:r>
              <a:rPr lang="en-US" sz="1200" b="1" dirty="0">
                <a:effectLst/>
                <a:latin typeface="Calibri"/>
                <a:ea typeface="Calibri"/>
                <a:cs typeface="Times New Roman"/>
              </a:rPr>
              <a:t>Slide Master</a:t>
            </a:r>
            <a:r>
              <a:rPr lang="en-US" sz="1200" dirty="0">
                <a:effectLst/>
                <a:latin typeface="Calibri"/>
                <a:ea typeface="Calibri"/>
                <a:cs typeface="Times New Roman"/>
              </a:rPr>
              <a:t>. </a:t>
            </a:r>
          </a:p>
          <a:p>
            <a:pPr marL="685800" marR="0" lvl="1" indent="-228600">
              <a:lnSpc>
                <a:spcPct val="115000"/>
              </a:lnSpc>
              <a:spcBef>
                <a:spcPts val="0"/>
              </a:spcBef>
              <a:spcAft>
                <a:spcPts val="1000"/>
              </a:spcAft>
              <a:buFont typeface="+mj-lt"/>
              <a:buAutoNum type="arabicPeriod"/>
              <a:tabLst>
                <a:tab pos="457200" algn="l"/>
              </a:tabLst>
            </a:pPr>
            <a:r>
              <a:rPr lang="en-US" sz="1200" dirty="0">
                <a:effectLst/>
                <a:latin typeface="Calibri"/>
                <a:ea typeface="Calibri"/>
                <a:cs typeface="Times New Roman"/>
              </a:rPr>
              <a:t>In the Slide Master view, select</a:t>
            </a:r>
            <a:r>
              <a:rPr lang="en-US" sz="1200" baseline="0" dirty="0">
                <a:effectLst/>
                <a:latin typeface="Calibri"/>
                <a:ea typeface="Calibri"/>
                <a:cs typeface="Times New Roman"/>
              </a:rPr>
              <a:t> s</a:t>
            </a:r>
            <a:r>
              <a:rPr lang="en-US" sz="1200" dirty="0">
                <a:effectLst/>
                <a:latin typeface="Calibri"/>
                <a:ea typeface="Calibri"/>
                <a:cs typeface="Times New Roman"/>
              </a:rPr>
              <a:t>lide 1 (the Master Slide for</a:t>
            </a:r>
            <a:r>
              <a:rPr lang="en-US" sz="1200" baseline="0" dirty="0">
                <a:effectLst/>
                <a:latin typeface="Calibri"/>
                <a:ea typeface="Calibri"/>
                <a:cs typeface="Times New Roman"/>
              </a:rPr>
              <a:t> Master Layouts that use the video background).</a:t>
            </a:r>
          </a:p>
          <a:p>
            <a:pPr marL="685800" marR="0" lvl="1" indent="-228600">
              <a:lnSpc>
                <a:spcPct val="115000"/>
              </a:lnSpc>
              <a:spcBef>
                <a:spcPts val="0"/>
              </a:spcBef>
              <a:spcAft>
                <a:spcPts val="1000"/>
              </a:spcAft>
              <a:buFont typeface="+mj-lt"/>
              <a:buAutoNum type="arabicPeriod"/>
              <a:tabLst>
                <a:tab pos="457200" algn="l"/>
              </a:tabLst>
            </a:pPr>
            <a:r>
              <a:rPr lang="en-US" sz="1200" dirty="0">
                <a:effectLst/>
                <a:latin typeface="Calibri"/>
                <a:ea typeface="Calibri"/>
                <a:cs typeface="Times New Roman"/>
              </a:rPr>
              <a:t>On the </a:t>
            </a:r>
            <a:r>
              <a:rPr lang="en-US" sz="1200" b="1" dirty="0">
                <a:effectLst/>
                <a:latin typeface="Calibri"/>
                <a:ea typeface="Calibri"/>
                <a:cs typeface="Times New Roman"/>
              </a:rPr>
              <a:t>Slide Master</a:t>
            </a:r>
            <a:r>
              <a:rPr lang="en-US" sz="1200" dirty="0">
                <a:effectLst/>
                <a:latin typeface="Calibri"/>
                <a:ea typeface="Calibri"/>
                <a:cs typeface="Times New Roman"/>
              </a:rPr>
              <a:t> tab, in the </a:t>
            </a:r>
            <a:r>
              <a:rPr lang="en-US" sz="1200" b="1" dirty="0">
                <a:effectLst/>
                <a:latin typeface="Calibri"/>
                <a:ea typeface="Calibri"/>
                <a:cs typeface="Times New Roman"/>
              </a:rPr>
              <a:t>Edit Theme</a:t>
            </a:r>
            <a:r>
              <a:rPr lang="en-US" sz="1200" dirty="0">
                <a:effectLst/>
                <a:latin typeface="Calibri"/>
                <a:ea typeface="Calibri"/>
                <a:cs typeface="Times New Roman"/>
              </a:rPr>
              <a:t> group, click </a:t>
            </a:r>
            <a:r>
              <a:rPr lang="en-US" sz="1200" b="1" dirty="0">
                <a:effectLst/>
                <a:latin typeface="Calibri"/>
                <a:ea typeface="Calibri"/>
                <a:cs typeface="Times New Roman"/>
              </a:rPr>
              <a:t>Fonts,</a:t>
            </a:r>
            <a:r>
              <a:rPr lang="en-US" sz="1200" dirty="0">
                <a:effectLst/>
                <a:latin typeface="Calibri"/>
                <a:ea typeface="Calibri"/>
                <a:cs typeface="Times New Roman"/>
              </a:rPr>
              <a:t> and then select new theme fonts.</a:t>
            </a:r>
            <a:endParaRPr lang="en-US" kern="1200" baseline="0" dirty="0">
              <a:solidFill>
                <a:schemeClr val="tx1"/>
              </a:solidFill>
              <a:effectLst/>
              <a:latin typeface="+mn-lt"/>
              <a:ea typeface="+mn-ea"/>
              <a:cs typeface="+mn-cs"/>
            </a:endParaRPr>
          </a:p>
          <a:p>
            <a:pPr marL="228600" lvl="0" indent="-228600">
              <a:buFont typeface="+mj-lt"/>
              <a:buAutoNum type="arabicPeriod"/>
            </a:pPr>
            <a:endParaRPr lang="en-US" kern="1200" baseline="0" dirty="0">
              <a:solidFill>
                <a:schemeClr val="tx1"/>
              </a:solidFill>
              <a:effectLst/>
              <a:latin typeface="+mn-lt"/>
              <a:ea typeface="+mn-ea"/>
              <a:cs typeface="+mn-cs"/>
            </a:endParaRPr>
          </a:p>
          <a:p>
            <a:pPr marL="0" lvl="0" indent="0">
              <a:buFont typeface="+mj-lt"/>
              <a:buNone/>
            </a:pPr>
            <a:r>
              <a:rPr lang="en-US" kern="1200" baseline="0" dirty="0">
                <a:solidFill>
                  <a:schemeClr val="tx1"/>
                </a:solidFill>
                <a:effectLst/>
                <a:latin typeface="+mn-lt"/>
                <a:ea typeface="+mn-ea"/>
                <a:cs typeface="+mn-cs"/>
              </a:rPr>
              <a:t>Using </a:t>
            </a:r>
            <a:r>
              <a:rPr lang="en-US" b="0" kern="1200" baseline="0" dirty="0">
                <a:solidFill>
                  <a:schemeClr val="tx1"/>
                </a:solidFill>
                <a:effectLst/>
                <a:latin typeface="+mn-lt"/>
                <a:ea typeface="+mn-ea"/>
                <a:cs typeface="+mn-cs"/>
              </a:rPr>
              <a:t>animated elements:</a:t>
            </a:r>
          </a:p>
          <a:p>
            <a:pPr marL="685800" lvl="1" indent="-228600">
              <a:buFont typeface="+mj-lt"/>
              <a:buAutoNum type="arabicPeriod"/>
            </a:pPr>
            <a:r>
              <a:rPr lang="en-US" kern="1200" baseline="0" dirty="0">
                <a:solidFill>
                  <a:schemeClr val="tx1"/>
                </a:solidFill>
                <a:effectLst/>
                <a:latin typeface="+mn-lt"/>
                <a:ea typeface="+mn-ea"/>
                <a:cs typeface="+mn-cs"/>
              </a:rPr>
              <a:t>Any animated element will begin after the slide transition and the background video has started.</a:t>
            </a:r>
          </a:p>
          <a:p>
            <a:pPr marL="228600" lvl="0" indent="-228600">
              <a:buFont typeface="+mj-lt"/>
              <a:buAutoNum type="arabicPeriod"/>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FCA399-8879-45CA-8AF5-689E20F02446}"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t>13</a:t>
            </a:fld>
            <a:endParaRPr lang="en-US"/>
          </a:p>
        </p:txBody>
      </p:sp>
    </p:spTree>
    <p:extLst>
      <p:ext uri="{BB962C8B-B14F-4D97-AF65-F5344CB8AC3E}">
        <p14:creationId xmlns:p14="http://schemas.microsoft.com/office/powerpoint/2010/main" val="709584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320883" y="-1033399"/>
            <a:ext cx="2237017"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749357" y="-1461873"/>
            <a:ext cx="1380070" cy="8875816"/>
          </a:xfrm>
          <a:prstGeom prst="round2SameRect">
            <a:avLst>
              <a:gd name="adj1" fmla="val 23166"/>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3038" y="2334986"/>
            <a:ext cx="8517924" cy="1265464"/>
          </a:xfrm>
        </p:spPr>
        <p:txBody>
          <a:bodyPr anchor="ct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13038" y="3672013"/>
            <a:ext cx="8517924" cy="851006"/>
          </a:xfrm>
        </p:spPr>
        <p:txBody>
          <a:bodyPr anchor="ctr"/>
          <a:lstStyle>
            <a:lvl1pPr marL="0" indent="0" algn="ctr">
              <a:buNone/>
              <a:defRPr sz="2800">
                <a:solidFill>
                  <a:schemeClr val="tx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9651827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Full Frame">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4"/>
          <p:cNvSpPr>
            <a:spLocks noGrp="1" noChangeArrowheads="1"/>
          </p:cNvSpPr>
          <p:nvPr>
            <p:ph type="dt" sz="half" idx="10"/>
          </p:nvPr>
        </p:nvSpPr>
        <p:spPr>
          <a:ln/>
        </p:spPr>
        <p:txBody>
          <a:bodyPr/>
          <a:lstStyle>
            <a:lvl1pPr>
              <a:defRPr/>
            </a:lvl1pPr>
          </a:lstStyle>
          <a:p>
            <a:pPr>
              <a:defRPr/>
            </a:pPr>
            <a:fld id="{F19488C8-EBA2-4BF7-83E9-999E343168B8}" type="datetime1">
              <a:rPr lang="en-US" smtClean="0"/>
              <a:pPr>
                <a:defRPr/>
              </a:pPr>
              <a:t>6/4/2017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195701-3067-48B4-ACC8-8F90D08E3078}" type="slidenum">
              <a:rPr lang="en-US"/>
              <a:pPr>
                <a:defRPr/>
              </a:pPr>
              <a:t>‹#›</a:t>
            </a:fld>
            <a:endParaRPr lang="en-US"/>
          </a:p>
        </p:txBody>
      </p:sp>
      <p:sp>
        <p:nvSpPr>
          <p:cNvPr id="7" name="Round Same Side Corner Rectangle 6"/>
          <p:cNvSpPr/>
          <p:nvPr userDrawn="1"/>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26736989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313991788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427625" y="112926"/>
            <a:ext cx="2023533" cy="8875816"/>
          </a:xfrm>
          <a:prstGeom prst="round2SameRect">
            <a:avLst>
              <a:gd name="adj1" fmla="val 12220"/>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863658" y="548959"/>
            <a:ext cx="1151468" cy="8875816"/>
          </a:xfrm>
          <a:prstGeom prst="round2SameRect">
            <a:avLst>
              <a:gd name="adj1" fmla="val 21428"/>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1"/>
            <a:ext cx="7772400" cy="1155702"/>
          </a:xfrm>
        </p:spPr>
        <p:txBody>
          <a:bodyPr anchor="ct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547533"/>
            <a:ext cx="7772400" cy="859367"/>
          </a:xfrm>
        </p:spPr>
        <p:txBody>
          <a:bodyPr anchor="ctr"/>
          <a:lstStyle>
            <a:lvl1pPr marL="0" indent="0">
              <a:buNone/>
              <a:defRPr sz="2400">
                <a:solidFill>
                  <a:schemeClr val="tx2">
                    <a:lumMod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36985-8CAF-49A4-BC4C-142BC7CC0C14}" type="datetimeFigureOut">
              <a:rPr lang="en-US" smtClean="0"/>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829629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36985-8CAF-49A4-BC4C-142BC7CC0C14}"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576890958"/>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22863"/>
            <a:ext cx="4040188" cy="639762"/>
          </a:xfrm>
        </p:spPr>
        <p:txBody>
          <a:bodyPr anchor="b"/>
          <a:lstStyle>
            <a:lvl1pPr marL="0" marR="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a:pPr>
            <a:r>
              <a:rPr lang="en-US"/>
              <a:t>Click to edit Master text styles</a:t>
            </a:r>
          </a:p>
        </p:txBody>
      </p:sp>
      <p:sp>
        <p:nvSpPr>
          <p:cNvPr id="4" name="Content Placeholder 3"/>
          <p:cNvSpPr>
            <a:spLocks noGrp="1"/>
          </p:cNvSpPr>
          <p:nvPr>
            <p:ph sz="half" idx="2"/>
          </p:nvPr>
        </p:nvSpPr>
        <p:spPr>
          <a:xfrm>
            <a:off x="457200" y="2087118"/>
            <a:ext cx="4040188"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228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7118"/>
            <a:ext cx="4041775"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36985-8CAF-49A4-BC4C-142BC7CC0C14}" type="datetimeFigureOut">
              <a:rPr lang="en-US" smtClean="0"/>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28987397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36985-8CAF-49A4-BC4C-142BC7CC0C14}" type="datetimeFigureOut">
              <a:rPr lang="en-US" smtClean="0"/>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51613971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0C36985-8CAF-49A4-BC4C-142BC7CC0C14}" type="datetimeFigureOut">
              <a:rPr lang="en-US" smtClean="0"/>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98864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ound Same Side Corner Rectangle 8"/>
          <p:cNvSpPr/>
          <p:nvPr userDrawn="1"/>
        </p:nvSpPr>
        <p:spPr>
          <a:xfrm rot="5400000">
            <a:off x="-626537" y="2179859"/>
            <a:ext cx="4724400" cy="3471333"/>
          </a:xfrm>
          <a:prstGeom prst="round2SameRect">
            <a:avLst>
              <a:gd name="adj1" fmla="val 11307"/>
              <a:gd name="adj2" fmla="val 0"/>
            </a:avLst>
          </a:prstGeom>
          <a:solidFill>
            <a:schemeClr val="accent6">
              <a:lumMod val="40000"/>
              <a:lumOff val="60000"/>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1565725"/>
            <a:ext cx="5111750" cy="4560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06335"/>
            <a:ext cx="3008313" cy="441982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6/4/2017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99971425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10" name="Round Same Side Corner Rectangle 9"/>
          <p:cNvSpPr/>
          <p:nvPr userDrawn="1"/>
        </p:nvSpPr>
        <p:spPr>
          <a:xfrm rot="5400000">
            <a:off x="3533156" y="-3270412"/>
            <a:ext cx="1812473"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p:cNvSpPr>
            <a:spLocks noGrp="1"/>
          </p:cNvSpPr>
          <p:nvPr>
            <p:ph type="pic" idx="1"/>
          </p:nvPr>
        </p:nvSpPr>
        <p:spPr>
          <a:xfrm>
            <a:off x="457199" y="2111375"/>
            <a:ext cx="82380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199" y="1379764"/>
            <a:ext cx="8238067" cy="66916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a:t>Click to edit Master title style</a:t>
            </a:r>
            <a:endParaRPr lang="en-US" dirty="0"/>
          </a:p>
        </p:txBody>
      </p:sp>
      <p:sp>
        <p:nvSpPr>
          <p:cNvPr id="12" name="Round Same Side Corner Rectangle 11"/>
          <p:cNvSpPr/>
          <p:nvPr userDrawn="1"/>
        </p:nvSpPr>
        <p:spPr>
          <a:xfrm rot="5400000">
            <a:off x="3917948" y="-3663950"/>
            <a:ext cx="1041401" cy="8877301"/>
          </a:xfrm>
          <a:prstGeom prst="round2SameRect">
            <a:avLst>
              <a:gd name="adj1" fmla="val 29600"/>
              <a:gd name="adj2" fmla="val 0"/>
            </a:avLst>
          </a:prstGeom>
          <a:solidFill>
            <a:schemeClr val="tx1">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5480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a:videoFile r:link="rId13"/>
            <p:extLst>
              <p:ext uri="{DAA4B4D4-6D71-4841-9C94-3DE7FCFB9230}">
                <p14:media xmlns:p14="http://schemas.microsoft.com/office/powerpoint/2010/main" r:embed="rId12"/>
              </p:ext>
            </p:extLst>
          </p:nvPr>
        </p:nvPicPr>
        <p:blipFill>
          <a:blip r:embed="rId14"/>
          <a:stretch>
            <a:fillRect/>
          </a:stretch>
        </p:blipFill>
        <p:spPr>
          <a:xfrm>
            <a:off x="0" y="0"/>
            <a:ext cx="9144000" cy="6858000"/>
          </a:xfrm>
          <a:prstGeom prst="rect">
            <a:avLst/>
          </a:prstGeom>
        </p:spPr>
      </p:pic>
      <p:sp>
        <p:nvSpPr>
          <p:cNvPr id="12" name="Round Same Side Corner Rectangle 11"/>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3" name="Round Same Side Corner Rectangle 12"/>
          <p:cNvSpPr/>
          <p:nvPr/>
        </p:nvSpPr>
        <p:spPr>
          <a:xfrm rot="5400000">
            <a:off x="3917948" y="-3663950"/>
            <a:ext cx="1041401" cy="8877301"/>
          </a:xfrm>
          <a:prstGeom prst="round2SameRect">
            <a:avLst>
              <a:gd name="adj1" fmla="val 29600"/>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53998"/>
            <a:ext cx="8229600" cy="1041404"/>
          </a:xfrm>
          <a:prstGeom prst="rect">
            <a:avLst/>
          </a:prstGeom>
          <a:noFill/>
        </p:spPr>
        <p:txBody>
          <a:bodyPr wrap="square" rtlCol="0" anchor="ctr">
            <a:noAutofit/>
          </a:bodyPr>
          <a:lstStyle/>
          <a:p>
            <a:pPr lvl="0"/>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903" y="6496396"/>
            <a:ext cx="1169772" cy="365125"/>
          </a:xfrm>
          <a:prstGeom prst="rect">
            <a:avLst/>
          </a:prstGeom>
        </p:spPr>
        <p:txBody>
          <a:bodyPr vert="horz" lIns="91440" tIns="45720" rIns="91440" bIns="45720" rtlCol="0" anchor="b"/>
          <a:lstStyle>
            <a:lvl1pPr algn="l">
              <a:defRPr sz="1000">
                <a:solidFill>
                  <a:schemeClr val="tx1">
                    <a:tint val="75000"/>
                  </a:schemeClr>
                </a:solidFill>
              </a:defRPr>
            </a:lvl1pPr>
          </a:lstStyle>
          <a:p>
            <a:fld id="{10C36985-8CAF-49A4-BC4C-142BC7CC0C14}" type="datetimeFigureOut">
              <a:rPr lang="en-US" smtClean="0"/>
              <a:pPr/>
              <a:t>6/4/2017</a:t>
            </a:fld>
            <a:endParaRPr lang="en-US"/>
          </a:p>
        </p:txBody>
      </p:sp>
      <p:sp>
        <p:nvSpPr>
          <p:cNvPr id="5" name="Footer Placeholder 4"/>
          <p:cNvSpPr>
            <a:spLocks noGrp="1"/>
          </p:cNvSpPr>
          <p:nvPr>
            <p:ph type="ftr" sz="quarter" idx="3"/>
          </p:nvPr>
        </p:nvSpPr>
        <p:spPr>
          <a:xfrm>
            <a:off x="1285103" y="6496396"/>
            <a:ext cx="6573794" cy="365125"/>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93211" y="6496396"/>
            <a:ext cx="535458"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90343F-D056-4E24-BE3D-A305BDC1A23E}" type="slidenum">
              <a:rPr lang="en-US" smtClean="0"/>
              <a:pPr/>
              <a:t>‹#›</a:t>
            </a:fld>
            <a:endParaRPr lang="en-US"/>
          </a:p>
        </p:txBody>
      </p:sp>
    </p:spTree>
    <p:extLst>
      <p:ext uri="{BB962C8B-B14F-4D97-AF65-F5344CB8AC3E}">
        <p14:creationId xmlns:p14="http://schemas.microsoft.com/office/powerpoint/2010/main" val="28530860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txStyles>
    <p:titleStyle>
      <a:lvl1pPr algn="l" defTabSz="914400" rtl="0" eaLnBrk="1" latinLnBrk="0" hangingPunct="1">
        <a:lnSpc>
          <a:spcPct val="90000"/>
        </a:lnSpc>
        <a:spcBef>
          <a:spcPct val="0"/>
        </a:spcBef>
        <a:buNone/>
        <a:defRPr lang="en-US" sz="3600" b="1" kern="1200" dirty="0">
          <a:solidFill>
            <a:schemeClr val="accent2">
              <a:lumMod val="20000"/>
              <a:lumOff val="80000"/>
            </a:schemeClr>
          </a:solidFill>
          <a:effectLst>
            <a:outerShdw blurRad="50800" dist="38100" dir="2700000" algn="tl" rotWithShape="0">
              <a:prstClr val="black">
                <a:alpha val="40000"/>
              </a:prstClr>
            </a:outerShdw>
          </a:effectLst>
          <a:latin typeface="Constantia" pitchFamily="18" charset="0"/>
          <a:ea typeface="+mn-ea"/>
          <a:cs typeface="+mn-cs"/>
        </a:defRPr>
      </a:lvl1pPr>
    </p:titleStyle>
    <p:bodyStyle>
      <a:lvl1pPr marL="342900" indent="-342900" algn="l" defTabSz="914400" rtl="0" eaLnBrk="1" latinLnBrk="0" hangingPunct="1">
        <a:lnSpc>
          <a:spcPct val="90000"/>
        </a:lnSpc>
        <a:spcBef>
          <a:spcPts val="1200"/>
        </a:spcBef>
        <a:buClr>
          <a:schemeClr val="accent2"/>
        </a:buClr>
        <a:buSzPct val="75000"/>
        <a:buFont typeface="Wingdings" pitchFamily="2" charset="2"/>
        <a:buChar char="v"/>
        <a:defRPr sz="2800" kern="1200">
          <a:solidFill>
            <a:schemeClr val="tx1"/>
          </a:solidFill>
          <a:latin typeface="+mn-lt"/>
          <a:ea typeface="+mn-ea"/>
          <a:cs typeface="+mn-cs"/>
        </a:defRPr>
      </a:lvl1pPr>
      <a:lvl2pPr marL="742950" indent="-285750" algn="l" defTabSz="914400" rtl="0" eaLnBrk="1" latinLnBrk="0" hangingPunct="1">
        <a:lnSpc>
          <a:spcPct val="90000"/>
        </a:lnSpc>
        <a:spcBef>
          <a:spcPts val="300"/>
        </a:spcBef>
        <a:buClr>
          <a:schemeClr val="accent2"/>
        </a:buClr>
        <a:buSzPct val="75000"/>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chemeClr val="accent2"/>
        </a:buClr>
        <a:buSzPct val="75000"/>
        <a:buFont typeface="Wingdings"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Wheat and Tares</a:t>
            </a:r>
          </a:p>
        </p:txBody>
      </p:sp>
    </p:spTree>
    <p:extLst>
      <p:ext uri="{BB962C8B-B14F-4D97-AF65-F5344CB8AC3E}">
        <p14:creationId xmlns:p14="http://schemas.microsoft.com/office/powerpoint/2010/main" val="111414027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Tares are False teaching/beliefs</a:t>
            </a:r>
          </a:p>
        </p:txBody>
      </p:sp>
      <p:sp>
        <p:nvSpPr>
          <p:cNvPr id="3" name="Content Placeholder 2"/>
          <p:cNvSpPr>
            <a:spLocks noGrp="1"/>
          </p:cNvSpPr>
          <p:nvPr>
            <p:ph idx="1"/>
          </p:nvPr>
        </p:nvSpPr>
        <p:spPr/>
        <p:txBody>
          <a:bodyPr/>
          <a:lstStyle/>
          <a:p>
            <a:r>
              <a:rPr lang="en-US" dirty="0"/>
              <a:t>Spiritual wheat and tares grow alike within God's church, identical in appearance, and to attempt to uproot the tares would result in uprooting some of the wheat as well. </a:t>
            </a:r>
          </a:p>
          <a:p>
            <a:r>
              <a:rPr lang="en-US" dirty="0"/>
              <a:t>Just as the difference between the mature fruit of wheat and darnel is different, only by the fruit may the teaching of truth be known (Matthew 7:15-20). </a:t>
            </a:r>
          </a:p>
          <a:p>
            <a:r>
              <a:rPr lang="en-US" dirty="0"/>
              <a:t>Even after maturity, God Himself—and no one else—will have the tares removed and will destroy them in the furnace (Matthew 13:30).</a:t>
            </a:r>
          </a:p>
        </p:txBody>
      </p:sp>
    </p:spTree>
    <p:extLst>
      <p:ext uri="{BB962C8B-B14F-4D97-AF65-F5344CB8AC3E}">
        <p14:creationId xmlns:p14="http://schemas.microsoft.com/office/powerpoint/2010/main" val="38638939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Tree and Its Fruit</a:t>
            </a:r>
            <a:br>
              <a:rPr lang="en-US" dirty="0"/>
            </a:br>
            <a:endParaRPr lang="en-US" dirty="0"/>
          </a:p>
        </p:txBody>
      </p:sp>
      <p:sp>
        <p:nvSpPr>
          <p:cNvPr id="3" name="Content Placeholder 2"/>
          <p:cNvSpPr>
            <a:spLocks noGrp="1"/>
          </p:cNvSpPr>
          <p:nvPr>
            <p:ph idx="1"/>
          </p:nvPr>
        </p:nvSpPr>
        <p:spPr/>
        <p:txBody>
          <a:bodyPr/>
          <a:lstStyle/>
          <a:p>
            <a:pPr marL="0" indent="0">
              <a:buNone/>
            </a:pPr>
            <a:r>
              <a:rPr lang="en-US" b="1" baseline="30000" dirty="0"/>
              <a:t> </a:t>
            </a:r>
            <a:r>
              <a:rPr lang="en-US" dirty="0"/>
              <a:t>“Beware of false prophets, who come to you in sheep's clothing but inwardly are ravenous wolves. </a:t>
            </a:r>
            <a:r>
              <a:rPr lang="en-US" b="1" baseline="30000" dirty="0"/>
              <a:t> </a:t>
            </a:r>
            <a:r>
              <a:rPr lang="en-US" dirty="0"/>
              <a:t>You will recognize them by their fruits. Are grapes gathered from thorn-bushes, or figs from thistles? </a:t>
            </a:r>
            <a:r>
              <a:rPr lang="en-US" b="1" baseline="30000" dirty="0"/>
              <a:t> </a:t>
            </a:r>
            <a:r>
              <a:rPr lang="en-US" dirty="0"/>
              <a:t>So, every healthy tree bears good fruit, but the diseased tree bears bad fruit. </a:t>
            </a:r>
            <a:r>
              <a:rPr lang="en-US" b="1" baseline="30000" dirty="0"/>
              <a:t> </a:t>
            </a:r>
            <a:r>
              <a:rPr lang="en-US" dirty="0"/>
              <a:t>A healthy tree cannot bear bad fruit, nor can a diseased tree bear good fruit. </a:t>
            </a:r>
            <a:r>
              <a:rPr lang="en-US" b="1" baseline="30000" dirty="0"/>
              <a:t> </a:t>
            </a:r>
            <a:r>
              <a:rPr lang="en-US" dirty="0"/>
              <a:t>Every tree that does not bear good fruit is cut down and thrown into the fire. Thus you will recognize them by their fruits.   Matthew 7:15</a:t>
            </a:r>
          </a:p>
        </p:txBody>
      </p:sp>
    </p:spTree>
    <p:extLst>
      <p:ext uri="{BB962C8B-B14F-4D97-AF65-F5344CB8AC3E}">
        <p14:creationId xmlns:p14="http://schemas.microsoft.com/office/powerpoint/2010/main" val="365472420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Never Knew You</a:t>
            </a:r>
            <a:br>
              <a:rPr lang="en-US" dirty="0"/>
            </a:br>
            <a:endParaRPr lang="en-US" dirty="0"/>
          </a:p>
        </p:txBody>
      </p:sp>
      <p:sp>
        <p:nvSpPr>
          <p:cNvPr id="3" name="Content Placeholder 2"/>
          <p:cNvSpPr>
            <a:spLocks noGrp="1"/>
          </p:cNvSpPr>
          <p:nvPr>
            <p:ph idx="1"/>
          </p:nvPr>
        </p:nvSpPr>
        <p:spPr/>
        <p:txBody>
          <a:bodyPr/>
          <a:lstStyle/>
          <a:p>
            <a:pPr marL="0" indent="0">
              <a:buNone/>
            </a:pPr>
            <a:r>
              <a:rPr lang="en-US" b="1" baseline="30000" dirty="0"/>
              <a:t> </a:t>
            </a:r>
            <a:r>
              <a:rPr lang="en-US" dirty="0"/>
              <a:t>“Not everyone who says to me, ‘Lord, Lord,’ will enter the kingdom of heaven, but the one who does the will of my Father who is in heaven.</a:t>
            </a:r>
            <a:r>
              <a:rPr lang="en-US" b="1" baseline="30000" dirty="0"/>
              <a:t> </a:t>
            </a:r>
            <a:r>
              <a:rPr lang="en-US" dirty="0"/>
              <a:t>On that day many will say to me, ‘Lord, Lord, did we not prophesy in your name, and cast out demons in your name, and do many mighty works in your name?’ </a:t>
            </a:r>
            <a:r>
              <a:rPr lang="en-US" b="1" baseline="30000" dirty="0"/>
              <a:t> </a:t>
            </a:r>
            <a:r>
              <a:rPr lang="en-US" dirty="0"/>
              <a:t>And then will I declare to them, ‘I never knew you; depart from me, you workers of lawlessness.’     Matthew 7:21</a:t>
            </a:r>
          </a:p>
          <a:p>
            <a:pPr marL="0" indent="0">
              <a:buNone/>
            </a:pPr>
            <a:endParaRPr lang="en-US" dirty="0"/>
          </a:p>
          <a:p>
            <a:endParaRPr lang="en-US" dirty="0"/>
          </a:p>
        </p:txBody>
      </p:sp>
    </p:spTree>
    <p:extLst>
      <p:ext uri="{BB962C8B-B14F-4D97-AF65-F5344CB8AC3E}">
        <p14:creationId xmlns:p14="http://schemas.microsoft.com/office/powerpoint/2010/main" val="363155233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2 Peter 2:1-3, 9 </a:t>
            </a:r>
            <a:r>
              <a:rPr lang="en-US" sz="2000" dirty="0"/>
              <a:t>(excerpts from The Message)</a:t>
            </a:r>
            <a:endParaRPr lang="en-US" dirty="0"/>
          </a:p>
        </p:txBody>
      </p:sp>
      <p:sp>
        <p:nvSpPr>
          <p:cNvPr id="3" name="Content Placeholder 2"/>
          <p:cNvSpPr>
            <a:spLocks noGrp="1"/>
          </p:cNvSpPr>
          <p:nvPr>
            <p:ph idx="1"/>
          </p:nvPr>
        </p:nvSpPr>
        <p:spPr>
          <a:xfrm>
            <a:off x="419100" y="1295400"/>
            <a:ext cx="8229600" cy="5448300"/>
          </a:xfrm>
        </p:spPr>
        <p:txBody>
          <a:bodyPr/>
          <a:lstStyle/>
          <a:p>
            <a:r>
              <a:rPr lang="en-US" sz="2400" dirty="0"/>
              <a:t>But there were also lying prophets among the people then, just as there will be lying religious teachers among you. They smuggle in destructive divisions, pitting you against each other…</a:t>
            </a:r>
          </a:p>
          <a:p>
            <a:r>
              <a:rPr lang="en-US" sz="2400" dirty="0"/>
              <a:t> They’ve put themselves on a fast downhill slide to destruction, but not before they recruit a crowd of mixed-up followers who can’t tell right from wrong.</a:t>
            </a:r>
          </a:p>
          <a:p>
            <a:r>
              <a:rPr lang="en-US" sz="2400" dirty="0"/>
              <a:t>They give the way of truth a bad name. ..</a:t>
            </a:r>
          </a:p>
          <a:p>
            <a:r>
              <a:rPr lang="en-US" sz="2400" dirty="0"/>
              <a:t> They’ll say anything, anything, that sounds good to exploit you. </a:t>
            </a:r>
          </a:p>
          <a:p>
            <a:r>
              <a:rPr lang="en-US" sz="2400" dirty="0"/>
              <a:t>God has never just stood by and let that kind of thing go on.</a:t>
            </a:r>
          </a:p>
          <a:p>
            <a:r>
              <a:rPr lang="en-US" sz="2400" dirty="0"/>
              <a:t>So God knows how to rescue the godly from evil trials. And he knows how to hold the feet of the wicked to the fire until Judgment Day.</a:t>
            </a:r>
            <a:endParaRPr lang="en-US" dirty="0"/>
          </a:p>
          <a:p>
            <a:endParaRPr lang="en-US" dirty="0"/>
          </a:p>
        </p:txBody>
      </p:sp>
    </p:spTree>
    <p:extLst>
      <p:ext uri="{BB962C8B-B14F-4D97-AF65-F5344CB8AC3E}">
        <p14:creationId xmlns:p14="http://schemas.microsoft.com/office/powerpoint/2010/main" val="4879063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24 &amp; 25</a:t>
            </a:r>
          </a:p>
        </p:txBody>
      </p:sp>
      <p:sp>
        <p:nvSpPr>
          <p:cNvPr id="3" name="Content Placeholder 2"/>
          <p:cNvSpPr>
            <a:spLocks noGrp="1"/>
          </p:cNvSpPr>
          <p:nvPr>
            <p:ph idx="1"/>
          </p:nvPr>
        </p:nvSpPr>
        <p:spPr/>
        <p:txBody>
          <a:bodyPr/>
          <a:lstStyle/>
          <a:p>
            <a:r>
              <a:rPr lang="en-US" dirty="0"/>
              <a:t>24:24  For there shall arise false Christs, and false prophets, and shall shew great signs and wonders; insomuch that, if it were possible, they shall deceive the very elect.</a:t>
            </a:r>
          </a:p>
          <a:p>
            <a:r>
              <a:rPr lang="en-US" dirty="0"/>
              <a:t>25:31  When the Son of Man comes in his glory, and all the angels with him, then he will sit on his glorious throne. Before him will be gathered all the nations, and he will separate people one from another as a shepherd separates the sheep from the goats.  And he will place the sheep on his right, but the goats on the left.</a:t>
            </a:r>
          </a:p>
          <a:p>
            <a:endParaRPr lang="en-US" dirty="0"/>
          </a:p>
        </p:txBody>
      </p:sp>
    </p:spTree>
    <p:extLst>
      <p:ext uri="{BB962C8B-B14F-4D97-AF65-F5344CB8AC3E}">
        <p14:creationId xmlns:p14="http://schemas.microsoft.com/office/powerpoint/2010/main" val="33478753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Kingdom of God</a:t>
            </a:r>
          </a:p>
        </p:txBody>
      </p:sp>
      <p:sp>
        <p:nvSpPr>
          <p:cNvPr id="3" name="Content Placeholder 2"/>
          <p:cNvSpPr>
            <a:spLocks noGrp="1"/>
          </p:cNvSpPr>
          <p:nvPr>
            <p:ph idx="1"/>
          </p:nvPr>
        </p:nvSpPr>
        <p:spPr/>
        <p:txBody>
          <a:bodyPr/>
          <a:lstStyle/>
          <a:p>
            <a:pPr marL="0" indent="0">
              <a:buNone/>
            </a:pPr>
            <a:r>
              <a:rPr lang="en-US" dirty="0"/>
              <a:t>I was hungry and you gave me food, I was thirsty and you gave me drink, I was a stranger and you welcomed me, </a:t>
            </a:r>
            <a:r>
              <a:rPr lang="en-US" b="1" baseline="30000" dirty="0"/>
              <a:t> </a:t>
            </a:r>
            <a:r>
              <a:rPr lang="en-US" dirty="0"/>
              <a:t>I was naked and you clothed me, I was sick and you visited me, I was in prison and you came to me.</a:t>
            </a:r>
            <a:r>
              <a:rPr lang="en-US" b="1" baseline="30000" dirty="0"/>
              <a:t> </a:t>
            </a:r>
            <a:r>
              <a:rPr lang="en-US" dirty="0"/>
              <a:t>Then the righteous will answer him, saying, ‘Lord, when did we see you hungry and feed you, or thirsty and give you drink? </a:t>
            </a:r>
            <a:r>
              <a:rPr lang="en-US" b="1" baseline="30000" dirty="0"/>
              <a:t> </a:t>
            </a:r>
            <a:r>
              <a:rPr lang="en-US" dirty="0"/>
              <a:t>And when did we see you a stranger and welcome you, or naked and clothe you? </a:t>
            </a:r>
            <a:r>
              <a:rPr lang="en-US" b="1" baseline="30000" dirty="0"/>
              <a:t> </a:t>
            </a:r>
            <a:r>
              <a:rPr lang="en-US" dirty="0"/>
              <a:t>And when did we see you sick or in prison and visit you?’ </a:t>
            </a:r>
            <a:r>
              <a:rPr lang="en-US" b="1" baseline="30000" dirty="0"/>
              <a:t> </a:t>
            </a:r>
            <a:r>
              <a:rPr lang="en-US" dirty="0"/>
              <a:t>And the King will answer them, ‘Truly, I say to you, as you did it to one of the least of these my brothers, you did it to me.’</a:t>
            </a:r>
          </a:p>
        </p:txBody>
      </p:sp>
    </p:spTree>
    <p:extLst>
      <p:ext uri="{BB962C8B-B14F-4D97-AF65-F5344CB8AC3E}">
        <p14:creationId xmlns:p14="http://schemas.microsoft.com/office/powerpoint/2010/main" val="711104626"/>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937001"/>
            <a:ext cx="7772400" cy="1155702"/>
          </a:xfrm>
        </p:spPr>
        <p:txBody>
          <a:bodyPr/>
          <a:lstStyle/>
          <a:p>
            <a:r>
              <a:rPr lang="en-US" dirty="0"/>
              <a:t>“Love them </a:t>
            </a:r>
            <a:r>
              <a:rPr lang="en-US"/>
              <a:t>all ,</a:t>
            </a:r>
            <a:br>
              <a:rPr lang="en-US" dirty="0"/>
            </a:br>
            <a:br>
              <a:rPr lang="en-US" dirty="0"/>
            </a:br>
            <a:r>
              <a:rPr lang="en-US" dirty="0"/>
              <a:t>I will sort them out later”</a:t>
            </a:r>
          </a:p>
        </p:txBody>
      </p:sp>
      <p:sp>
        <p:nvSpPr>
          <p:cNvPr id="2" name="Text Placeholder 1"/>
          <p:cNvSpPr>
            <a:spLocks noGrp="1"/>
          </p:cNvSpPr>
          <p:nvPr>
            <p:ph type="body" idx="1"/>
          </p:nvPr>
        </p:nvSpPr>
        <p:spPr>
          <a:xfrm>
            <a:off x="658813" y="546101"/>
            <a:ext cx="7772400" cy="2984500"/>
          </a:xfrm>
        </p:spPr>
        <p:txBody>
          <a:bodyPr/>
          <a:lstStyle/>
          <a:p>
            <a:r>
              <a:rPr lang="en-US" sz="3200" b="1" i="1" spc="300" dirty="0"/>
              <a:t>And the King will answer them, ‘Truly, I say to you, as you did it to one of the least of these my brothers, you did it to me.’</a:t>
            </a:r>
          </a:p>
          <a:p>
            <a:endParaRPr lang="en-US" dirty="0"/>
          </a:p>
        </p:txBody>
      </p:sp>
    </p:spTree>
    <p:extLst>
      <p:ext uri="{BB962C8B-B14F-4D97-AF65-F5344CB8AC3E}">
        <p14:creationId xmlns:p14="http://schemas.microsoft.com/office/powerpoint/2010/main" val="37814085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13:18-30</a:t>
            </a:r>
          </a:p>
        </p:txBody>
      </p:sp>
      <p:sp>
        <p:nvSpPr>
          <p:cNvPr id="3" name="Content Placeholder 2"/>
          <p:cNvSpPr>
            <a:spLocks noGrp="1"/>
          </p:cNvSpPr>
          <p:nvPr>
            <p:ph idx="1"/>
          </p:nvPr>
        </p:nvSpPr>
        <p:spPr/>
        <p:txBody>
          <a:bodyPr/>
          <a:lstStyle/>
          <a:p>
            <a:r>
              <a:rPr lang="en-US" dirty="0"/>
              <a:t>The Parable of the Sower explains that the seed is the Word of God</a:t>
            </a:r>
          </a:p>
          <a:p>
            <a:pPr marL="0" indent="0">
              <a:buNone/>
            </a:pPr>
            <a:endParaRPr lang="en-US" dirty="0"/>
          </a:p>
          <a:p>
            <a:r>
              <a:rPr lang="en-US" dirty="0"/>
              <a:t>The Parable of the Wheat and tares describe a “false” gospel being taught in midst of the t</a:t>
            </a:r>
            <a:r>
              <a:rPr lang="en-US" sz="3200" dirty="0"/>
              <a:t>r</a:t>
            </a:r>
            <a:r>
              <a:rPr lang="en-US" dirty="0"/>
              <a:t>uth</a:t>
            </a:r>
          </a:p>
        </p:txBody>
      </p:sp>
    </p:spTree>
    <p:extLst>
      <p:ext uri="{BB962C8B-B14F-4D97-AF65-F5344CB8AC3E}">
        <p14:creationId xmlns:p14="http://schemas.microsoft.com/office/powerpoint/2010/main" val="21405314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13:30</a:t>
            </a:r>
          </a:p>
        </p:txBody>
      </p:sp>
      <p:sp>
        <p:nvSpPr>
          <p:cNvPr id="3" name="Content Placeholder 2"/>
          <p:cNvSpPr>
            <a:spLocks noGrp="1"/>
          </p:cNvSpPr>
          <p:nvPr>
            <p:ph idx="1"/>
          </p:nvPr>
        </p:nvSpPr>
        <p:spPr/>
        <p:txBody>
          <a:bodyPr anchor="ctr"/>
          <a:lstStyle/>
          <a:p>
            <a:pPr marL="0" indent="0" algn="ctr">
              <a:buNone/>
            </a:pPr>
            <a:r>
              <a:rPr lang="en-US" sz="3600" dirty="0"/>
              <a:t>“ …  Let both grow together until the harvest, and  at the time of harvest I will say to the reapers, “First gather together the tares and bind them in bundles to burn them, but gather the wheat into my barn.”</a:t>
            </a:r>
          </a:p>
        </p:txBody>
      </p:sp>
    </p:spTree>
    <p:extLst>
      <p:ext uri="{BB962C8B-B14F-4D97-AF65-F5344CB8AC3E}">
        <p14:creationId xmlns:p14="http://schemas.microsoft.com/office/powerpoint/2010/main" val="40063935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 y="295498"/>
            <a:ext cx="8481060" cy="6151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96337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1" y="1668780"/>
            <a:ext cx="9600803" cy="384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58413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1041400"/>
          </a:xfrm>
        </p:spPr>
        <p:txBody>
          <a:bodyPr/>
          <a:lstStyle/>
          <a:p>
            <a:r>
              <a:rPr lang="en-US" dirty="0"/>
              <a:t>Which is wheat, which is tares?</a:t>
            </a: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1079500"/>
            <a:ext cx="9144000" cy="663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3292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tares?</a:t>
            </a:r>
          </a:p>
        </p:txBody>
      </p:sp>
      <p:sp>
        <p:nvSpPr>
          <p:cNvPr id="3" name="Content Placeholder 2"/>
          <p:cNvSpPr>
            <a:spLocks noGrp="1"/>
          </p:cNvSpPr>
          <p:nvPr>
            <p:ph idx="1"/>
          </p:nvPr>
        </p:nvSpPr>
        <p:spPr/>
        <p:txBody>
          <a:bodyPr/>
          <a:lstStyle/>
          <a:p>
            <a:r>
              <a:rPr lang="en-US" b="1" i="1" dirty="0" err="1"/>
              <a:t>Lolium</a:t>
            </a:r>
            <a:r>
              <a:rPr lang="en-US" b="1" i="1" dirty="0"/>
              <a:t> </a:t>
            </a:r>
            <a:r>
              <a:rPr lang="en-US" b="1" i="1" dirty="0" err="1"/>
              <a:t>temulentum</a:t>
            </a:r>
            <a:r>
              <a:rPr lang="en-US" dirty="0"/>
              <a:t>, typically known as </a:t>
            </a:r>
            <a:r>
              <a:rPr lang="en-US" b="1" dirty="0"/>
              <a:t>darnel</a:t>
            </a:r>
            <a:r>
              <a:rPr lang="en-US" dirty="0"/>
              <a:t>, </a:t>
            </a:r>
            <a:r>
              <a:rPr lang="en-US" b="1" dirty="0"/>
              <a:t>poison darnel</a:t>
            </a:r>
            <a:r>
              <a:rPr lang="en-US" dirty="0"/>
              <a:t>, </a:t>
            </a:r>
            <a:r>
              <a:rPr lang="en-US" b="1" dirty="0"/>
              <a:t>darnel ryegrass</a:t>
            </a:r>
            <a:r>
              <a:rPr lang="en-US" dirty="0"/>
              <a:t> or </a:t>
            </a:r>
            <a:r>
              <a:rPr lang="en-US" b="1" dirty="0"/>
              <a:t>cockle</a:t>
            </a:r>
            <a:r>
              <a:rPr lang="en-US" dirty="0"/>
              <a:t>, is an annual plant that can grow up to one meter tall, with inflorescence in the ears and purple grain. </a:t>
            </a:r>
          </a:p>
          <a:p>
            <a:r>
              <a:rPr lang="en-US" dirty="0"/>
              <a:t>The similarity between darnel and wheat is so great that in some regions, darnel is referred to as "false wheat". It bears a close resemblance to wheat until the ear appears.  The wheat will appear brown when ripe, whereas the darnel is black.</a:t>
            </a:r>
          </a:p>
        </p:txBody>
      </p:sp>
    </p:spTree>
    <p:extLst>
      <p:ext uri="{BB962C8B-B14F-4D97-AF65-F5344CB8AC3E}">
        <p14:creationId xmlns:p14="http://schemas.microsoft.com/office/powerpoint/2010/main" val="5588913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411" y="696402"/>
            <a:ext cx="8247389" cy="4832092"/>
          </a:xfrm>
          <a:prstGeom prst="rect">
            <a:avLst/>
          </a:prstGeom>
          <a:noFill/>
        </p:spPr>
        <p:txBody>
          <a:bodyPr wrap="square" rtlCol="0">
            <a:spAutoFit/>
          </a:bodyPr>
          <a:lstStyle/>
          <a:p>
            <a:pPr algn="ctr"/>
            <a:r>
              <a:rPr lang="en-US" sz="3000" dirty="0"/>
              <a:t>When darnel is ground into flour, baked in bread, and consumed while hot, the eater may experience symptoms similar to </a:t>
            </a:r>
            <a:r>
              <a:rPr lang="en-US" sz="3000" b="1" i="1" u="sng" dirty="0">
                <a:effectLst>
                  <a:outerShdw blurRad="38100" dist="38100" dir="2700000" algn="tl">
                    <a:srgbClr val="000000">
                      <a:alpha val="43137"/>
                    </a:srgbClr>
                  </a:outerShdw>
                </a:effectLst>
              </a:rPr>
              <a:t>drunkenness, including trembling, followed by an inability to walk, hindered speech, and vomiting</a:t>
            </a:r>
            <a:r>
              <a:rPr lang="en-US" sz="3000" dirty="0"/>
              <a:t>.  In addition, darnel is commonly infected by the ergot fungus, which can cause </a:t>
            </a:r>
            <a:r>
              <a:rPr lang="en-US" sz="3000" b="1" i="1" u="sng" dirty="0">
                <a:effectLst>
                  <a:outerShdw blurRad="38100" dist="38100" dir="2700000" algn="tl">
                    <a:srgbClr val="000000">
                      <a:alpha val="43137"/>
                    </a:srgbClr>
                  </a:outerShdw>
                </a:effectLst>
              </a:rPr>
              <a:t>hallucinations </a:t>
            </a:r>
            <a:r>
              <a:rPr lang="en-US" sz="3000" dirty="0"/>
              <a:t>when consumed in small doses, but in large doses can do heavy damage to the central nervous system causing numbness and sometimes blindness. </a:t>
            </a:r>
          </a:p>
        </p:txBody>
      </p:sp>
    </p:spTree>
    <p:extLst>
      <p:ext uri="{BB962C8B-B14F-4D97-AF65-F5344CB8AC3E}">
        <p14:creationId xmlns:p14="http://schemas.microsoft.com/office/powerpoint/2010/main" val="66984925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Tares are False teaching/beliefs</a:t>
            </a:r>
          </a:p>
        </p:txBody>
      </p:sp>
      <p:sp>
        <p:nvSpPr>
          <p:cNvPr id="3" name="Content Placeholder 2"/>
          <p:cNvSpPr>
            <a:spLocks noGrp="1"/>
          </p:cNvSpPr>
          <p:nvPr>
            <p:ph idx="1"/>
          </p:nvPr>
        </p:nvSpPr>
        <p:spPr/>
        <p:txBody>
          <a:bodyPr/>
          <a:lstStyle/>
          <a:p>
            <a:r>
              <a:rPr lang="en-US" dirty="0"/>
              <a:t>Many orthodox beliefs have been replaced by counterfeit versions of truth</a:t>
            </a:r>
          </a:p>
          <a:p>
            <a:r>
              <a:rPr lang="en-US" dirty="0"/>
              <a:t>Many people have ingested these beliefs, and become spiritually “toxic” or intoxicated</a:t>
            </a:r>
          </a:p>
          <a:p>
            <a:r>
              <a:rPr lang="en-US" dirty="0"/>
              <a:t>The results are blindness, vain imaginations, and rebellion against God; refusing to keep His commandments and rejecting the absolute authority of His Word. </a:t>
            </a:r>
          </a:p>
          <a:p>
            <a:endParaRPr lang="en-US" dirty="0"/>
          </a:p>
        </p:txBody>
      </p:sp>
    </p:spTree>
    <p:extLst>
      <p:ext uri="{BB962C8B-B14F-4D97-AF65-F5344CB8AC3E}">
        <p14:creationId xmlns:p14="http://schemas.microsoft.com/office/powerpoint/2010/main" val="27345074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rasslands_SHIP">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dirty="0" smtClean="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olidFill>
            <a:schemeClr val="accent2"/>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FBFC48-2A97-44CD-8DED-158D1545D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Grasslands_SHIP</Template>
  <TotalTime>0</TotalTime>
  <Words>692</Words>
  <Application>Microsoft Office PowerPoint</Application>
  <PresentationFormat>On-screen Show (4:3)</PresentationFormat>
  <Paragraphs>61</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Constantia</vt:lpstr>
      <vt:lpstr>Franklin Gothic Book</vt:lpstr>
      <vt:lpstr>Times New Roman</vt:lpstr>
      <vt:lpstr>Wingdings</vt:lpstr>
      <vt:lpstr>Grasslands_SHIP</vt:lpstr>
      <vt:lpstr>The Wheat and Tares</vt:lpstr>
      <vt:lpstr>Matthew 13:18-30</vt:lpstr>
      <vt:lpstr>Matthew 13:30</vt:lpstr>
      <vt:lpstr>PowerPoint Presentation</vt:lpstr>
      <vt:lpstr>PowerPoint Presentation</vt:lpstr>
      <vt:lpstr>Which is wheat, which is tares?</vt:lpstr>
      <vt:lpstr>What are tares?</vt:lpstr>
      <vt:lpstr>PowerPoint Presentation</vt:lpstr>
      <vt:lpstr>Tares are False teaching/beliefs</vt:lpstr>
      <vt:lpstr>Tares are False teaching/beliefs</vt:lpstr>
      <vt:lpstr>A Tree and Its Fruit </vt:lpstr>
      <vt:lpstr>I Never Knew You </vt:lpstr>
      <vt:lpstr> 2 Peter 2:1-3, 9 (excerpts from The Message)</vt:lpstr>
      <vt:lpstr>Matthew 24 &amp; 25</vt:lpstr>
      <vt:lpstr>The Kingdom of God</vt:lpstr>
      <vt:lpstr>“Love them all ,  I will sort them out later”</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2017-05-12T14:29:46Z</dcterms:created>
  <dcterms:modified xsi:type="dcterms:W3CDTF">2017-06-04T14:49:27Z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TC027420669991</vt:lpwstr>
  </property>
</Properties>
</file>