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26" r:id="rId3"/>
    <p:sldId id="315" r:id="rId4"/>
    <p:sldId id="335" r:id="rId5"/>
    <p:sldId id="329" r:id="rId6"/>
    <p:sldId id="338" r:id="rId7"/>
    <p:sldId id="339" r:id="rId8"/>
    <p:sldId id="336" r:id="rId9"/>
    <p:sldId id="340" r:id="rId10"/>
    <p:sldId id="347" r:id="rId11"/>
    <p:sldId id="346" r:id="rId12"/>
    <p:sldId id="341" r:id="rId13"/>
    <p:sldId id="342" r:id="rId14"/>
    <p:sldId id="345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B8"/>
    <a:srgbClr val="FF7D85"/>
    <a:srgbClr val="7A1414"/>
    <a:srgbClr val="9E1A1A"/>
    <a:srgbClr val="640E0E"/>
    <a:srgbClr val="560E0E"/>
    <a:srgbClr val="D58785"/>
    <a:srgbClr val="520E0E"/>
    <a:srgbClr val="D07876"/>
    <a:srgbClr val="3C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3" autoAdjust="0"/>
    <p:restoredTop sz="94660"/>
  </p:normalViewPr>
  <p:slideViewPr>
    <p:cSldViewPr snapToGrid="0">
      <p:cViewPr varScale="1">
        <p:scale>
          <a:sx n="49" d="100"/>
          <a:sy n="49" d="100"/>
        </p:scale>
        <p:origin x="66" y="15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4F4A-EFDC-457F-AE64-DF714BFA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4B243-6183-494F-BECE-5E7617986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10EA-482B-442F-A902-F0FCFB3C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7C58-6877-4637-AB75-2CDF45FC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23C73-16BF-4BC3-B401-DE4A786C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3974-B9A5-4046-B09A-59802D76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58519-305D-45AB-A381-A1E8BDFC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08FB-E814-4932-B483-C572FC90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C2D7-E927-44D0-82C5-0342D14B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5C89-66B5-437A-9B2C-13BC1689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C1732-E213-4AA8-915A-386ABF36C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BB9B-FF4E-466F-84E8-278E7F6B2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E7C7-D21F-4305-B682-8A51036A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757DB-F5A3-4222-A55B-8E7C0E66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3BB99-E6D4-4E1F-AD70-0EA31847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6D20-3D0D-4563-9D53-4CE5440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573B-53E7-4E30-B682-BE34BE51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6015-A63F-43E8-96A1-9C293971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71F0-57AE-4AD7-B64E-3ED9EABE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6831-CAC8-4B00-9DA5-593BD0B9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FE67-6740-406A-AEDC-D556379E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6DCAC-9433-4B9C-890D-86830CA9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4C30-D1A7-4978-BF4B-94EA26A7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D726-FFE3-436E-81BA-CD32581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F921-AB48-43E3-B939-894F2E3A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78A0-370C-4540-80FC-F260F832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EB36-03DA-4B8C-9F76-678BD04E7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0E416-EE55-4D05-9AC4-264503A0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804E-109C-40B0-B64E-C1B20232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F3B8-8712-4762-A1EF-C6B110BF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C9486-F907-4727-B069-2F5B55EC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889-9E8F-4AD0-AFE6-40D9C31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0E2D-848B-4017-8D10-9B09604D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092FE-F931-491C-BD48-8E8C563A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D8607-F1A3-42FB-9347-37B5D6328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48B6B-5165-44BE-9ADE-E349DC984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495D3-9280-40C9-AAD8-F03B22A1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CC6E4-BA13-4B20-9A9F-5BB7BF92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530C5-6797-4A86-BB30-ADFCE190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9F9F-D7AC-48A4-BA39-BB2B11FC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5D222-E019-4C0D-A52B-37AEA78C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B148A-CC1B-4B3A-A48D-11A197CD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149C-9DDF-43DD-A5F4-8BBC4A6F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EB64D-AC3F-4345-BA5C-A6A29C30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EFF1A-4235-4689-8EFB-596EE843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0FD5-0A90-43BF-BF29-20B396B1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9DFE-E3F1-46C2-AF39-BE15D127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A887-CD6B-4AA0-9E71-D5DBA58F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211C-16E4-4ED1-A75E-0428CC0E4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B5C0-6A18-4852-BEC5-04504F33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04EDF-A1E6-4754-8EFA-B496AEA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EDE03-46A3-49FB-B132-4FA4FC73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671F-BF0C-4C3D-898F-332AF22B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FAF5D-6D95-416C-A261-1E6AFE2D9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AE3E9-6988-478C-ACF7-1CE047ED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D85AB-F57A-4CB8-AF5F-752EB7F1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8A4C2-6182-44C8-98C2-C3A65FBA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B3B78-5BAF-42DE-9B0A-A7DA85A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D4C0F-283A-49AC-A80C-551609A5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1C59-24F5-48E2-AF76-5E332DD9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D015-A885-4B19-BD06-7409AFC8E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FEFF-D8C2-4B85-9AFC-0FA6B3B44544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9DB0A-4CB1-4756-BEB1-B9F81CD9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6252-5066-4448-910B-A3FA960D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8" y="1306080"/>
            <a:ext cx="11570371" cy="524482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F7D85"/>
              </a:buClr>
              <a:buSzPct val="100000"/>
            </a:pPr>
            <a:r>
              <a:rPr lang="en-US" sz="5000" u="sng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Ecclesiastes </a:t>
            </a:r>
            <a:r>
              <a:rPr lang="en-US" sz="5000" u="sng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4:9-10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F7D85"/>
              </a:buClr>
              <a:buSzPct val="100000"/>
            </a:pPr>
            <a:r>
              <a:rPr lang="en-US" sz="5000" baseline="30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9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Two are better than one, because they have a good return for their labor: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F7D85"/>
              </a:buClr>
              <a:buSzPct val="100000"/>
            </a:pPr>
            <a:r>
              <a:rPr lang="en-US" sz="5000" baseline="30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10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If either of them falls down, one can help the other up. But pity anyone who falls and has no one to help them up.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63657"/>
            <a:ext cx="12192000" cy="865945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Becoming Partners</a:t>
            </a:r>
            <a:endParaRPr lang="en-US" sz="5000" dirty="0">
              <a:ln w="15875">
                <a:noFill/>
              </a:ln>
              <a:solidFill>
                <a:srgbClr val="FF7D85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6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8" y="1306080"/>
            <a:ext cx="11570371" cy="524482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Life </a:t>
            </a:r>
            <a:r>
              <a:rPr lang="en-US" sz="50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Groups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are </a:t>
            </a:r>
            <a:r>
              <a:rPr lang="en-US" sz="5000" dirty="0" err="1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koin</a:t>
            </a:r>
            <a:r>
              <a:rPr lang="en-US" sz="5000" b="1" dirty="0" err="1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ō</a:t>
            </a:r>
            <a:r>
              <a:rPr lang="en-US" sz="5000" dirty="0" err="1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nía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vehicles that carry out the Great Commission to make </a:t>
            </a:r>
            <a:r>
              <a:rPr lang="en-US" sz="5000" dirty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disciples</a:t>
            </a:r>
            <a:endParaRPr lang="en-US" sz="5000" dirty="0" smtClean="0">
              <a:solidFill>
                <a:srgbClr val="FF7D85"/>
              </a:solidFill>
              <a:effectLst>
                <a:glow rad="88900">
                  <a:srgbClr val="640E0E">
                    <a:alpha val="74902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63657"/>
            <a:ext cx="12192000" cy="865945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Becoming Partners</a:t>
            </a:r>
            <a:endParaRPr lang="en-US" sz="5000" dirty="0">
              <a:ln w="15875">
                <a:noFill/>
              </a:ln>
              <a:solidFill>
                <a:srgbClr val="FF7D85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06" y="5924031"/>
            <a:ext cx="2786742" cy="7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7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01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2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2988500"/>
            <a:ext cx="12192000" cy="865945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ln w="15875">
                  <a:noFill/>
                </a:ln>
                <a:solidFill>
                  <a:schemeClr val="bg1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Why are you not getting in?</a:t>
            </a:r>
            <a:endParaRPr lang="en-US" dirty="0">
              <a:ln w="15875">
                <a:noFill/>
              </a:ln>
              <a:solidFill>
                <a:schemeClr val="bg1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06" y="5924031"/>
            <a:ext cx="2786742" cy="792428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460642" y="823793"/>
            <a:ext cx="11270716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0"/>
              </a:spcAft>
              <a:buClr>
                <a:srgbClr val="FF7D85"/>
              </a:buClr>
              <a:buSzPct val="100000"/>
            </a:pPr>
            <a:r>
              <a:rPr lang="en-US" sz="6500" baseline="30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6 </a:t>
            </a:r>
            <a:r>
              <a:rPr lang="en-US" sz="65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“I </a:t>
            </a:r>
            <a:r>
              <a:rPr lang="en-US" sz="65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pray that you may be </a:t>
            </a:r>
            <a:r>
              <a:rPr lang="en-US" sz="6500" dirty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active in sharing your faith</a:t>
            </a:r>
            <a:r>
              <a:rPr lang="en-US" sz="65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, </a:t>
            </a:r>
            <a:r>
              <a:rPr lang="en-US" sz="65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so that </a:t>
            </a:r>
            <a:r>
              <a:rPr lang="en-US" sz="65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you will have a full understanding of every good thing we have in Christ.”</a:t>
            </a:r>
            <a:endParaRPr lang="en-US" sz="6500" dirty="0">
              <a:solidFill>
                <a:srgbClr val="FF7D85"/>
              </a:solidFill>
              <a:effectLst>
                <a:glow rad="88900">
                  <a:srgbClr val="640E0E">
                    <a:alpha val="74902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2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" y="0"/>
            <a:ext cx="12164553" cy="686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23110" y="2899235"/>
            <a:ext cx="11345780" cy="2560269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FF7D85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fellowship, sharing,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community, participation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, partnership, communion</a:t>
            </a:r>
            <a:endParaRPr lang="en-US" sz="5000" dirty="0" smtClean="0">
              <a:solidFill>
                <a:schemeClr val="bg1"/>
              </a:solidFill>
              <a:effectLst>
                <a:glow rad="88900">
                  <a:srgbClr val="640E0E">
                    <a:alpha val="74902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  <a:p>
            <a:pPr>
              <a:spcBef>
                <a:spcPts val="1200"/>
              </a:spcBef>
              <a:buClr>
                <a:srgbClr val="FF7D85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Both 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inward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and 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outward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focused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277469"/>
            <a:ext cx="12192000" cy="1863307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3500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Koin</a:t>
            </a:r>
            <a:r>
              <a:rPr lang="en-US" sz="13500" b="1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ō</a:t>
            </a:r>
            <a:r>
              <a:rPr lang="en-US" sz="13500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nía</a:t>
            </a:r>
            <a:endParaRPr lang="en-US" sz="13500" dirty="0">
              <a:ln w="15875">
                <a:noFill/>
              </a:ln>
              <a:solidFill>
                <a:srgbClr val="FF7D85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748589"/>
            <a:ext cx="12192000" cy="3483336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13500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Philemon </a:t>
            </a:r>
            <a:br>
              <a:rPr lang="en-US" sz="13500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13500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15-21</a:t>
            </a:r>
            <a:endParaRPr lang="en-US" sz="13500" dirty="0">
              <a:ln w="15875">
                <a:noFill/>
              </a:ln>
              <a:solidFill>
                <a:srgbClr val="FF7D85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8" y="1169895"/>
            <a:ext cx="11570371" cy="524482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This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is what is required of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spirit-led community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rgbClr val="FF7D85"/>
              </a:buClr>
              <a:buSzPct val="100000"/>
            </a:pPr>
            <a:r>
              <a:rPr lang="en-US" sz="5000" u="sng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Col </a:t>
            </a:r>
            <a:r>
              <a:rPr lang="en-US" sz="5000" u="sng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3:11</a:t>
            </a:r>
            <a:r>
              <a:rPr lang="en-US" sz="35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(NLT)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In this new life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, it doesn’t matter if you are a Jew or a Gentile, circumcised or uncircumcised, barbaric, uncivilized, slave, or free. </a:t>
            </a:r>
            <a:r>
              <a:rPr lang="en-US" sz="50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Christ is all that matters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, and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lives in all of us. </a:t>
            </a:r>
            <a:endParaRPr lang="en-US" sz="5000" dirty="0" smtClean="0">
              <a:solidFill>
                <a:schemeClr val="bg1"/>
              </a:solidFill>
              <a:effectLst>
                <a:glow rad="88900">
                  <a:srgbClr val="640E0E">
                    <a:alpha val="74902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63657"/>
            <a:ext cx="12192000" cy="865945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Transformed relationships</a:t>
            </a:r>
            <a:endParaRPr lang="en-US" sz="5000" dirty="0">
              <a:ln w="15875">
                <a:noFill/>
              </a:ln>
              <a:solidFill>
                <a:srgbClr val="FF7D85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8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8" y="1169895"/>
            <a:ext cx="11570371" cy="524482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This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is what is required of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spirit-led community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F7D85"/>
              </a:buClr>
              <a:buSzPct val="100000"/>
            </a:pPr>
            <a:r>
              <a:rPr lang="en-US" sz="5000" u="sng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Galatians </a:t>
            </a:r>
            <a:r>
              <a:rPr lang="en-US" sz="5000" u="sng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3:28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There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is neither Jew nor Gentile, neither slave nor free, nor is there male and female, for you are all one in Christ Jesus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  <a:p>
            <a:pPr marL="685800" indent="-685800" algn="l">
              <a:spcBef>
                <a:spcPts val="0"/>
              </a:spcBef>
              <a:spcAft>
                <a:spcPts val="6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Becoming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others-centered </a:t>
            </a:r>
            <a:endParaRPr lang="en-US" sz="5000" dirty="0" smtClean="0">
              <a:solidFill>
                <a:srgbClr val="FFB3B8"/>
              </a:solidFill>
              <a:effectLst>
                <a:glow rad="88900">
                  <a:srgbClr val="640E0E">
                    <a:alpha val="74902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63657"/>
            <a:ext cx="12192000" cy="865945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Transformed relationships</a:t>
            </a:r>
            <a:endParaRPr lang="en-US" sz="5000" dirty="0">
              <a:ln w="15875">
                <a:noFill/>
              </a:ln>
              <a:solidFill>
                <a:srgbClr val="FF7D85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8" y="1169895"/>
            <a:ext cx="11570371" cy="524482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8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dirty="0" err="1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koin</a:t>
            </a:r>
            <a:r>
              <a:rPr lang="en-US" sz="5000" b="1" dirty="0" err="1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ō</a:t>
            </a:r>
            <a:r>
              <a:rPr lang="en-US" sz="5000" dirty="0" err="1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nía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stresses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the relational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aspect</a:t>
            </a:r>
          </a:p>
          <a:p>
            <a:pPr marL="685800" indent="-685800" algn="l">
              <a:spcBef>
                <a:spcPts val="0"/>
              </a:spcBef>
              <a:spcAft>
                <a:spcPts val="8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dirty="0" err="1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koin</a:t>
            </a:r>
            <a:r>
              <a:rPr lang="en-US" sz="5000" b="1" dirty="0" err="1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ō</a:t>
            </a:r>
            <a:r>
              <a:rPr lang="en-US" sz="5000" dirty="0" err="1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nós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directly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focuses on the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participant who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mutually belongs and shares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in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the work of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Jesus</a:t>
            </a:r>
          </a:p>
          <a:p>
            <a:pPr marL="685800" indent="-685800" algn="l">
              <a:spcBef>
                <a:spcPts val="0"/>
              </a:spcBef>
              <a:spcAft>
                <a:spcPts val="8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dirty="0" err="1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Onesimus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is no longer a slave but a 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brother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endParaRPr lang="en-US" sz="5000" dirty="0">
              <a:solidFill>
                <a:schemeClr val="bg1"/>
              </a:solidFill>
              <a:effectLst>
                <a:glow rad="88900">
                  <a:srgbClr val="640E0E">
                    <a:alpha val="74902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  <a:p>
            <a:pPr marL="685800" indent="-685800" algn="l">
              <a:spcBef>
                <a:spcPts val="0"/>
              </a:spcBef>
              <a:spcAft>
                <a:spcPts val="8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Also no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longer a slave but a </a:t>
            </a:r>
            <a:r>
              <a:rPr lang="en-US" sz="5000" dirty="0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partner</a:t>
            </a:r>
            <a:endParaRPr lang="en-US" sz="5000" dirty="0" smtClean="0">
              <a:solidFill>
                <a:schemeClr val="bg1"/>
              </a:solidFill>
              <a:effectLst>
                <a:glow rad="88900">
                  <a:srgbClr val="640E0E">
                    <a:alpha val="74902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63657"/>
            <a:ext cx="12192000" cy="865945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Becoming Partners</a:t>
            </a:r>
            <a:endParaRPr lang="en-US" sz="5000" dirty="0">
              <a:ln w="15875">
                <a:noFill/>
              </a:ln>
              <a:solidFill>
                <a:srgbClr val="FF7D85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9" y="1125096"/>
            <a:ext cx="11538286" cy="538511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buClr>
                <a:srgbClr val="FF7D85"/>
              </a:buClr>
              <a:buSzPct val="100000"/>
            </a:pPr>
            <a:r>
              <a:rPr lang="en-US" sz="4900" baseline="30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3</a:t>
            </a:r>
            <a:r>
              <a:rPr lang="en-US" sz="49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9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 thank my God every time I remember you. </a:t>
            </a:r>
            <a:r>
              <a:rPr lang="en-US" sz="4900" baseline="30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4</a:t>
            </a:r>
            <a:r>
              <a:rPr lang="en-US" sz="49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In all my prayers for all of you, I always pray with joy </a:t>
            </a:r>
            <a:r>
              <a:rPr lang="en-US" sz="4900" baseline="30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5</a:t>
            </a:r>
            <a:r>
              <a:rPr lang="en-US" sz="49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because of your </a:t>
            </a:r>
            <a:r>
              <a:rPr lang="en-US" sz="4900" dirty="0" err="1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koin</a:t>
            </a:r>
            <a:r>
              <a:rPr lang="en-US" sz="4900" b="1" dirty="0" err="1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ō</a:t>
            </a:r>
            <a:r>
              <a:rPr lang="en-US" sz="4900" dirty="0" err="1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nía</a:t>
            </a:r>
            <a:r>
              <a:rPr lang="en-US" sz="49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(</a:t>
            </a:r>
            <a:r>
              <a:rPr lang="en-US" sz="49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partnership</a:t>
            </a:r>
            <a:r>
              <a:rPr lang="en-US" sz="49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)</a:t>
            </a:r>
            <a:r>
              <a:rPr lang="en-US" sz="49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in the gospel </a:t>
            </a:r>
            <a:r>
              <a:rPr lang="en-US" sz="49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from the first day until now, </a:t>
            </a:r>
            <a:r>
              <a:rPr lang="en-US" sz="4900" baseline="30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6</a:t>
            </a:r>
            <a:r>
              <a:rPr lang="en-US" sz="49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being confident of this, that he who began a good work in you will carry it on to completion until the day of Christ Jesus.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95860"/>
            <a:ext cx="11345780" cy="865945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900" u="sng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Philippians </a:t>
            </a:r>
            <a:r>
              <a:rPr lang="en-US" sz="4900" u="sng" dirty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1:3-6</a:t>
            </a:r>
          </a:p>
        </p:txBody>
      </p:sp>
    </p:spTree>
    <p:extLst>
      <p:ext uri="{BB962C8B-B14F-4D97-AF65-F5344CB8AC3E}">
        <p14:creationId xmlns:p14="http://schemas.microsoft.com/office/powerpoint/2010/main" val="426592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8" y="1247715"/>
            <a:ext cx="11570371" cy="524482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Welcome a partner</a:t>
            </a:r>
          </a:p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The strategy of 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groups</a:t>
            </a:r>
          </a:p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u="sng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Shared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risks, effort, motivation, gifting, and success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63657"/>
            <a:ext cx="12192000" cy="865945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Becoming Partners</a:t>
            </a:r>
            <a:endParaRPr lang="en-US" sz="5000" dirty="0">
              <a:ln w="15875">
                <a:noFill/>
              </a:ln>
              <a:solidFill>
                <a:srgbClr val="FF7D85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645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3581</TotalTime>
  <Words>272</Words>
  <Application>Microsoft Office PowerPoint</Application>
  <PresentationFormat>Widescreen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Berlin Sans FB Demi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198</cp:revision>
  <dcterms:created xsi:type="dcterms:W3CDTF">2017-10-30T14:02:10Z</dcterms:created>
  <dcterms:modified xsi:type="dcterms:W3CDTF">2018-06-24T11:04:12Z</dcterms:modified>
</cp:coreProperties>
</file>