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58" r:id="rId3"/>
    <p:sldId id="357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CFBF45"/>
    <a:srgbClr val="CDA447"/>
    <a:srgbClr val="532200"/>
    <a:srgbClr val="CBB364"/>
    <a:srgbClr val="522100"/>
    <a:srgbClr val="E47B12"/>
    <a:srgbClr val="C66B10"/>
    <a:srgbClr val="FFCD2F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11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Only in Matthew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79" y="1068408"/>
            <a:ext cx="11619155" cy="515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Parables:</a:t>
            </a:r>
            <a:endParaRPr lang="en-US" sz="55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laborers in the vineyard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(20:1-16)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two sons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(21:28-32)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wedding banquet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(22:1-13)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ten virgins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(25:1-13)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talents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(25:14-30) </a:t>
            </a:r>
          </a:p>
        </p:txBody>
      </p:sp>
    </p:spTree>
    <p:extLst>
      <p:ext uri="{BB962C8B-B14F-4D97-AF65-F5344CB8AC3E}">
        <p14:creationId xmlns:p14="http://schemas.microsoft.com/office/powerpoint/2010/main" val="9911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Only in Matthew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79" y="1068408"/>
            <a:ext cx="11619155" cy="526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Miracles:</a:t>
            </a:r>
            <a:endParaRPr lang="en-US" sz="55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two blind men (9:27-31)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dumb demoniac (9:32-33)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1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1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coin in the fish’s mouth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(17:24-27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endParaRPr lang="en-US" sz="55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85000"/>
              </a:lnSpc>
              <a:spcBef>
                <a:spcPts val="3000"/>
              </a:spcBef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Only gospel where the word “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church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” appears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(16:18; 18:17) </a:t>
            </a:r>
            <a:endParaRPr lang="en-US" sz="50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1:1-17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68408"/>
            <a:ext cx="114498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Jesus-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LORD shall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save” </a:t>
            </a:r>
          </a:p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Christ </a:t>
            </a: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(Messiah)-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“Anointed One” </a:t>
            </a:r>
          </a:p>
          <a:p>
            <a:pPr marL="685800" indent="-685800">
              <a:lnSpc>
                <a:spcPct val="9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John </a:t>
            </a:r>
            <a:r>
              <a:rPr lang="en-US" sz="55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3:34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For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one whom God has sent speaks the words of God, for God gives the Spirit without limit. </a:t>
            </a:r>
            <a:endParaRPr lang="en-US" sz="57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1:1-17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68408"/>
            <a:ext cx="11449844" cy="546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Matthew-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traces Jesus’ lineage as far back as Abraham</a:t>
            </a:r>
          </a:p>
          <a:p>
            <a:pPr marL="685800" indent="-685800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Luke-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starts His lineage at Adam</a:t>
            </a: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genealogy traces the line of descent through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Joseph</a:t>
            </a: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Luke-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traces Jesus’ ancestry through Mary </a:t>
            </a:r>
            <a:endParaRPr lang="en-US" sz="55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Outline of Matthew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68408"/>
            <a:ext cx="1144984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5000"/>
              </a:lnSpc>
              <a:spcAft>
                <a:spcPts val="30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7 sections; each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the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center 5 ends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with the phrase,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“After Jesus had finished...”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(7:28, 11:1, 13:53, 19:1, 26:1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</a:p>
          <a:p>
            <a:pPr>
              <a:lnSpc>
                <a:spcPct val="85000"/>
              </a:lnSpc>
              <a:buClr>
                <a:srgbClr val="CFBF45"/>
              </a:buClr>
            </a:pP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Introduction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: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u="sng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Chs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1-2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en-US" sz="50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lvl="1">
              <a:lnSpc>
                <a:spcPct val="85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  Connects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 to the Old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Testament</a:t>
            </a:r>
          </a:p>
          <a:p>
            <a:pPr marL="914400" indent="-914400">
              <a:lnSpc>
                <a:spcPct val="85000"/>
              </a:lnSpc>
              <a:spcAft>
                <a:spcPts val="1200"/>
              </a:spcAft>
              <a:buClr>
                <a:srgbClr val="CFBF45"/>
              </a:buClr>
              <a:buFont typeface="+mj-lt"/>
              <a:buAutoNum type="arabicPeriod"/>
            </a:pPr>
            <a:r>
              <a:rPr lang="en-US" sz="5000" u="sng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Chs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3-7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Announcing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arrival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                 of God’s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Kingdom</a:t>
            </a:r>
          </a:p>
        </p:txBody>
      </p:sp>
    </p:spTree>
    <p:extLst>
      <p:ext uri="{BB962C8B-B14F-4D97-AF65-F5344CB8AC3E}">
        <p14:creationId xmlns:p14="http://schemas.microsoft.com/office/powerpoint/2010/main" val="2361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Outline of Matthew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79" y="1068408"/>
            <a:ext cx="11613029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85000"/>
              </a:lnSpc>
              <a:spcAft>
                <a:spcPts val="600"/>
              </a:spcAft>
              <a:buClr>
                <a:srgbClr val="CFBF45"/>
              </a:buClr>
              <a:buFont typeface="+mj-lt"/>
              <a:buAutoNum type="arabicPeriod" startAt="2"/>
            </a:pPr>
            <a:r>
              <a:rPr lang="en-US" sz="5000" u="sng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Chs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8-11:1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Power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 revealed</a:t>
            </a:r>
          </a:p>
          <a:p>
            <a:pPr marL="914400" indent="-914400">
              <a:lnSpc>
                <a:spcPct val="85000"/>
              </a:lnSpc>
              <a:spcAft>
                <a:spcPts val="600"/>
              </a:spcAft>
              <a:buClr>
                <a:srgbClr val="CFBF45"/>
              </a:buClr>
              <a:buFont typeface="+mj-lt"/>
              <a:buAutoNum type="arabicPeriod" startAt="2"/>
            </a:pPr>
            <a:r>
              <a:rPr lang="en-US" sz="5000" u="sng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Chs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11:2-13:53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Responses to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</a:t>
            </a:r>
          </a:p>
          <a:p>
            <a:pPr marL="914400" indent="-914400">
              <a:lnSpc>
                <a:spcPct val="85000"/>
              </a:lnSpc>
              <a:buClr>
                <a:srgbClr val="CFBF45"/>
              </a:buClr>
              <a:buFont typeface="+mj-lt"/>
              <a:buAutoNum type="arabicPeriod" startAt="2"/>
            </a:pPr>
            <a:r>
              <a:rPr lang="en-US" sz="5000" u="sng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Chs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13:54-19:1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b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Different expectations of the Messiah</a:t>
            </a:r>
            <a:endParaRPr lang="en-US" sz="50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914400" indent="-914400">
              <a:lnSpc>
                <a:spcPct val="85000"/>
              </a:lnSpc>
              <a:spcAft>
                <a:spcPts val="600"/>
              </a:spcAft>
              <a:buClr>
                <a:srgbClr val="CFBF45"/>
              </a:buClr>
              <a:buFont typeface="+mj-lt"/>
              <a:buAutoNum type="arabicPeriod" startAt="2"/>
            </a:pPr>
            <a:r>
              <a:rPr lang="en-US" sz="5000" u="sng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Chs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19:2-26:2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-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Clash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the two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kingdoms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Conclusion: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u="sng" dirty="0" err="1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Chs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0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26:3-28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-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     Passion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the Messiah accomplished</a:t>
            </a:r>
            <a:endParaRPr lang="en-US" sz="50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Challenges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68408"/>
            <a:ext cx="1143155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7:13-14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algn="ctr">
              <a:lnSpc>
                <a:spcPct val="80000"/>
              </a:lnSpc>
              <a:spcAft>
                <a:spcPts val="3000"/>
              </a:spcAft>
              <a:buClr>
                <a:srgbClr val="CFBF45"/>
              </a:buClr>
            </a:pPr>
            <a:r>
              <a:rPr lang="en-US" sz="55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13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“Enter through the narrow gate. For wide is the gate and broad is the road that leads to destruction, and many enter through it. </a:t>
            </a:r>
            <a:r>
              <a:rPr lang="en-US" sz="55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14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But small is the gate and narrow the road that leads to life, and only a few find it.</a:t>
            </a:r>
            <a:endParaRPr lang="en-US" sz="55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Challenges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37744" y="1013544"/>
            <a:ext cx="11704320" cy="548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48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10:37-39</a:t>
            </a:r>
            <a:r>
              <a:rPr lang="en-US" sz="48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algn="ctr">
              <a:lnSpc>
                <a:spcPct val="80000"/>
              </a:lnSpc>
              <a:spcAft>
                <a:spcPts val="3000"/>
              </a:spcAft>
              <a:buClr>
                <a:srgbClr val="CFBF45"/>
              </a:buClr>
            </a:pPr>
            <a:r>
              <a:rPr lang="en-US" sz="48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37</a:t>
            </a:r>
            <a:r>
              <a:rPr lang="en-US" sz="4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“Anyone who loves their father or mother more than me is not worthy of me; anyone who loves their son or daughter more than me is not worthy of me. </a:t>
            </a:r>
            <a:r>
              <a:rPr lang="en-US" sz="48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38</a:t>
            </a:r>
            <a:r>
              <a:rPr lang="en-US" sz="4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Whoever does not take up their cross and follow me is not worthy of me. </a:t>
            </a:r>
            <a:r>
              <a:rPr lang="en-US" sz="48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39</a:t>
            </a:r>
            <a:r>
              <a:rPr lang="en-US" sz="48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Whoever finds their life will lose it, and whoever loses their life for my sake will find it.</a:t>
            </a:r>
          </a:p>
        </p:txBody>
      </p:sp>
    </p:spTree>
    <p:extLst>
      <p:ext uri="{BB962C8B-B14F-4D97-AF65-F5344CB8AC3E}">
        <p14:creationId xmlns:p14="http://schemas.microsoft.com/office/powerpoint/2010/main" val="32378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Challenges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68408"/>
            <a:ext cx="1143155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11:28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algn="ctr">
              <a:lnSpc>
                <a:spcPct val="80000"/>
              </a:lnSpc>
              <a:spcAft>
                <a:spcPts val="3000"/>
              </a:spcAft>
              <a:buClr>
                <a:srgbClr val="CFBF45"/>
              </a:buClr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“Come to me, all you who are weary and burdened, and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give you rest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.”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13:51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endParaRPr lang="en-US" sz="5500" dirty="0">
              <a:solidFill>
                <a:schemeClr val="bg1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“Have you understood all these things?” Jesus asked. </a:t>
            </a:r>
            <a:endParaRPr lang="en-US" sz="55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Challenges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68408"/>
            <a:ext cx="114315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16:13-15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13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When Jesus came to the region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Caesarea Philippi, he asked his disciples, “Who do people say the Son of Man is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?” … </a:t>
            </a:r>
          </a:p>
          <a:p>
            <a:pPr algn="ctr">
              <a:lnSpc>
                <a:spcPct val="80000"/>
              </a:lnSpc>
              <a:spcAft>
                <a:spcPts val="3000"/>
              </a:spcAft>
              <a:buClr>
                <a:srgbClr val="CFBF45"/>
              </a:buClr>
            </a:pPr>
            <a:r>
              <a:rPr lang="en-US" sz="55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15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“But what about you?” he asked. “Who do you say I am?”</a:t>
            </a:r>
          </a:p>
        </p:txBody>
      </p:sp>
    </p:spTree>
    <p:extLst>
      <p:ext uri="{BB962C8B-B14F-4D97-AF65-F5344CB8AC3E}">
        <p14:creationId xmlns:p14="http://schemas.microsoft.com/office/powerpoint/2010/main" val="38268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Week 1</a:t>
            </a:r>
            <a:r>
              <a:rPr lang="en-US" sz="6000" b="1" dirty="0" smtClean="0">
                <a:solidFill>
                  <a:srgbClr val="FFFFDD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b="1" dirty="0" smtClean="0">
                <a:solidFill>
                  <a:srgbClr val="522100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|</a:t>
            </a:r>
            <a:r>
              <a:rPr lang="en-US" sz="6000" b="1" dirty="0" smtClean="0">
                <a:solidFill>
                  <a:srgbClr val="FFE9A3"/>
                </a:solidFill>
                <a:effectLst>
                  <a:glow rad="1397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Introduction to Matthew</a:t>
            </a: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65000"/>
                    </a:srgbClr>
                  </a:glow>
                </a:effectLst>
                <a:latin typeface="Berlin Sans FB Demi" panose="020E0802020502020306" pitchFamily="34" charset="0"/>
              </a:rPr>
              <a:t> </a:t>
            </a:r>
            <a:endParaRPr lang="en-US" sz="55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2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Challenges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31832"/>
            <a:ext cx="1143155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23:37-39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37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“Jerusalem, Jerusalem, you who kill the prophets and stone those sent to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you… </a:t>
            </a:r>
            <a:r>
              <a:rPr lang="en-US" sz="55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38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Look, your house is left to you desolate. </a:t>
            </a:r>
            <a:r>
              <a:rPr lang="en-US" sz="55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39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For I tell you, you will not see me again until you say, ‘Blessed is he who comes in the name of the Lord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29015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Challenges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68408"/>
            <a:ext cx="1143155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28:19-20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19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Therefore go and make disciples of all nations, baptizing them in the name of the Father and of the Son and of the Holy Spirit, </a:t>
            </a:r>
            <a:r>
              <a:rPr lang="en-US" sz="55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20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and teaching them to obey everything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have commanded you.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335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716025"/>
            <a:ext cx="12192000" cy="82638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3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Next Week</a:t>
            </a:r>
            <a:r>
              <a:rPr lang="en-US" sz="5300" b="1" dirty="0" smtClean="0">
                <a:solidFill>
                  <a:srgbClr val="FFFFDD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5300" b="1" dirty="0" smtClean="0">
                <a:solidFill>
                  <a:srgbClr val="522100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|</a:t>
            </a:r>
            <a:r>
              <a:rPr lang="en-US" sz="5300" b="1" dirty="0" smtClean="0">
                <a:solidFill>
                  <a:srgbClr val="FFE9A3"/>
                </a:solidFill>
                <a:effectLst>
                  <a:glow rad="1397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3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Immanuel—God with Us</a:t>
            </a:r>
            <a:endParaRPr lang="en-US" sz="53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Book of Matthew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68408"/>
            <a:ext cx="11449844" cy="554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Author-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Matthew / Levi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When-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between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A.D. </a:t>
            </a:r>
            <a:r>
              <a:rPr lang="en-US" sz="5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50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&amp; A.D. </a:t>
            </a:r>
            <a:r>
              <a:rPr lang="en-US" sz="5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70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1600200" lvl="2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perhaps first gospel written</a:t>
            </a:r>
          </a:p>
          <a:p>
            <a:pPr marL="685800" indent="-6858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Jesus is promised King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7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Mark-</a:t>
            </a:r>
            <a:r>
              <a:rPr lang="en-US" sz="57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Jesus is the Servant of </a:t>
            </a:r>
            <a:r>
              <a:rPr lang="en-US" sz="5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7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Luke-</a:t>
            </a:r>
            <a:r>
              <a:rPr lang="en-US" sz="5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Jesus is the Son of Man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7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John-</a:t>
            </a:r>
            <a:r>
              <a:rPr lang="en-US" sz="57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Jesus is God        </a:t>
            </a:r>
          </a:p>
        </p:txBody>
      </p:sp>
    </p:spTree>
    <p:extLst>
      <p:ext uri="{BB962C8B-B14F-4D97-AF65-F5344CB8AC3E}">
        <p14:creationId xmlns:p14="http://schemas.microsoft.com/office/powerpoint/2010/main" val="34710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Matthew’s Emphasis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068408"/>
            <a:ext cx="1144984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Synoptic</a:t>
            </a:r>
          </a:p>
          <a:p>
            <a:pPr marL="685800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opics &amp; themes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not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chronological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Continuation &amp; fulfillment of OT</a:t>
            </a:r>
          </a:p>
          <a:p>
            <a:pPr marL="1143000" lvl="1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Uses the term “fulfilled” 82 times</a:t>
            </a:r>
          </a:p>
          <a:p>
            <a:pPr marL="1143000" lvl="1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Quotes from OT over 60 times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Didactic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Gospel 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1143000" lvl="1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3/5 of Matthew is instruction</a:t>
            </a:r>
          </a:p>
        </p:txBody>
      </p:sp>
    </p:spTree>
    <p:extLst>
      <p:ext uri="{BB962C8B-B14F-4D97-AF65-F5344CB8AC3E}">
        <p14:creationId xmlns:p14="http://schemas.microsoft.com/office/powerpoint/2010/main" val="14272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Matthew’s Emphasis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215888"/>
            <a:ext cx="1144984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Kingdom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Gospel 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1143000" lvl="1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“kingdom of heaven” – 32x</a:t>
            </a:r>
          </a:p>
          <a:p>
            <a:pPr marL="1143000" lvl="1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“kingdom” – 50x</a:t>
            </a:r>
          </a:p>
          <a:p>
            <a:pPr marL="1143000" lvl="1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“Son of David” – 9x</a:t>
            </a:r>
          </a:p>
          <a:p>
            <a:pPr marL="1143000" lvl="1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“King of the Jews” – 4x</a:t>
            </a:r>
          </a:p>
          <a:p>
            <a:pPr marL="1143000" lvl="1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His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triumphal entry was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as king 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Matthew’s Emphasis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80" y="1215888"/>
            <a:ext cx="114498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Kingdom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Gospel </a:t>
            </a:r>
            <a:endParaRPr lang="en-US" sz="55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1143000" lvl="1" indent="-685800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5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 25:31</a:t>
            </a:r>
            <a:endParaRPr lang="en-US" sz="5500" u="sng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lvl="2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“When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Son of Man comes in his glory, and all the angels with him, he will sit on his throne in heavenly glory. </a:t>
            </a:r>
          </a:p>
        </p:txBody>
      </p:sp>
    </p:spTree>
    <p:extLst>
      <p:ext uri="{BB962C8B-B14F-4D97-AF65-F5344CB8AC3E}">
        <p14:creationId xmlns:p14="http://schemas.microsoft.com/office/powerpoint/2010/main" val="40565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Only in Matthew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79" y="1068408"/>
            <a:ext cx="11619155" cy="580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9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dream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Joseph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(1:20-24)</a:t>
            </a:r>
          </a:p>
          <a:p>
            <a:pPr marL="685800" indent="-685800">
              <a:lnSpc>
                <a:spcPct val="9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“…call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Him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Immanuel”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(1:23) </a:t>
            </a:r>
            <a:endParaRPr lang="en-US" sz="50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9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V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isit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the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Magi/wise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men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2:1-12)</a:t>
            </a:r>
          </a:p>
          <a:p>
            <a:pPr marL="685800" indent="-685800">
              <a:lnSpc>
                <a:spcPct val="9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Escape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Egypt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(2:13-15)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Herod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orders the killing of boys under 2 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(2:16)</a:t>
            </a:r>
          </a:p>
          <a:p>
            <a:pPr marL="685800" indent="-685800">
              <a:lnSpc>
                <a:spcPct val="9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death of Judas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(27:3-10)</a:t>
            </a:r>
          </a:p>
        </p:txBody>
      </p:sp>
    </p:spTree>
    <p:extLst>
      <p:ext uri="{BB962C8B-B14F-4D97-AF65-F5344CB8AC3E}">
        <p14:creationId xmlns:p14="http://schemas.microsoft.com/office/powerpoint/2010/main" val="25766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Only in Matthew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79" y="1068408"/>
            <a:ext cx="11619155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5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dream of Pilate’s wife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(27:19)</a:t>
            </a:r>
          </a:p>
          <a:p>
            <a:pPr marL="685800" indent="-685800">
              <a:lnSpc>
                <a:spcPct val="85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resurrection of many holy people at the crucifixion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(27:52)</a:t>
            </a:r>
          </a:p>
          <a:p>
            <a:pPr marL="685800" indent="-685800">
              <a:lnSpc>
                <a:spcPct val="85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bribery of the soldiers to say Jesus’ body was stolen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(28:12-15)</a:t>
            </a:r>
          </a:p>
          <a:p>
            <a:pPr marL="685800" indent="-685800">
              <a:lnSpc>
                <a:spcPct val="85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Great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Commission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(28:19-20) </a:t>
            </a:r>
          </a:p>
        </p:txBody>
      </p:sp>
    </p:spTree>
    <p:extLst>
      <p:ext uri="{BB962C8B-B14F-4D97-AF65-F5344CB8AC3E}">
        <p14:creationId xmlns:p14="http://schemas.microsoft.com/office/powerpoint/2010/main" val="28848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Only in Matthew</a:t>
            </a:r>
            <a:endParaRPr lang="en-US" sz="5500" b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00779" y="1068408"/>
            <a:ext cx="11619155" cy="5197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Parables:</a:t>
            </a:r>
            <a:endParaRPr lang="en-US" sz="55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weeds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(13:24-30, 36-43)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hidden treasure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(13:44)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pearl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(13:45-46)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dragnet (fishing net)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(13:47)</a:t>
            </a:r>
          </a:p>
          <a:p>
            <a:pPr marL="685800" indent="-685800"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unmerciful servant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(18:23-35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endParaRPr lang="en-US" sz="50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760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198</cp:revision>
  <dcterms:created xsi:type="dcterms:W3CDTF">2018-06-29T18:28:59Z</dcterms:created>
  <dcterms:modified xsi:type="dcterms:W3CDTF">2018-12-09T00:22:23Z</dcterms:modified>
</cp:coreProperties>
</file>