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58" r:id="rId3"/>
    <p:sldId id="379" r:id="rId4"/>
    <p:sldId id="360" r:id="rId5"/>
    <p:sldId id="357" r:id="rId6"/>
    <p:sldId id="391" r:id="rId7"/>
    <p:sldId id="380" r:id="rId8"/>
    <p:sldId id="384" r:id="rId9"/>
    <p:sldId id="392" r:id="rId10"/>
    <p:sldId id="393" r:id="rId11"/>
    <p:sldId id="394" r:id="rId12"/>
    <p:sldId id="395" r:id="rId13"/>
    <p:sldId id="396" r:id="rId14"/>
    <p:sldId id="397" r:id="rId15"/>
    <p:sldId id="399" r:id="rId16"/>
    <p:sldId id="398" r:id="rId17"/>
    <p:sldId id="400" r:id="rId18"/>
    <p:sldId id="401" r:id="rId19"/>
    <p:sldId id="390" r:id="rId20"/>
    <p:sldId id="3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F45"/>
    <a:srgbClr val="C1863C"/>
    <a:srgbClr val="FFFFDD"/>
    <a:srgbClr val="CDA447"/>
    <a:srgbClr val="532200"/>
    <a:srgbClr val="CBB364"/>
    <a:srgbClr val="522100"/>
    <a:srgbClr val="E47B12"/>
    <a:srgbClr val="C66B10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14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500" b="1" u="sng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us</a:t>
            </a:r>
            <a:r>
              <a:rPr lang="en-US" sz="5500" b="1" i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7200" y="1051124"/>
            <a:ext cx="114982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(preposition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Merriam </a:t>
            </a:r>
            <a:r>
              <a:rPr lang="en-US" sz="3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Webster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dictionary</a:t>
            </a:r>
            <a:endParaRPr lang="en-US" sz="38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>
              <a:lnSpc>
                <a:spcPct val="80000"/>
              </a:lnSpc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—used as a function word to indicate a participant in an action, transaction, or arrangement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46304" y="4111707"/>
            <a:ext cx="11699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//work</a:t>
            </a:r>
            <a:r>
              <a:rPr lang="en-US" sz="5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 </a:t>
            </a:r>
            <a:r>
              <a:rPr lang="en-US" sz="50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his mother</a:t>
            </a:r>
          </a:p>
          <a:p>
            <a:pPr algn="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//a tal</a:t>
            </a:r>
            <a:r>
              <a:rPr lang="en-US" sz="5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k </a:t>
            </a:r>
            <a:r>
              <a:rPr lang="en-US" sz="50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 friend</a:t>
            </a:r>
          </a:p>
          <a:p>
            <a:pPr algn="r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</a:t>
            </a:r>
            <a:r>
              <a:rPr lang="en-US" sz="5000" spc="-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50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us, draws people to Himself </a:t>
            </a:r>
            <a:endParaRPr lang="en-US" sz="50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500" b="1" u="sng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us</a:t>
            </a:r>
            <a:r>
              <a:rPr lang="en-US" sz="5500" b="1" i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7200" y="1051124"/>
            <a:ext cx="114982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(preposition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Merriam </a:t>
            </a:r>
            <a:r>
              <a:rPr lang="en-US" sz="3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Webster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dictionary</a:t>
            </a:r>
            <a:endParaRPr lang="en-US" sz="38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>
              <a:lnSpc>
                <a:spcPct val="80000"/>
              </a:lnSpc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—used as a function word to indicate the means, cause, agent, or instrumentality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46304" y="4111707"/>
            <a:ext cx="11699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//hit hi</a:t>
            </a:r>
            <a:r>
              <a:rPr lang="en-US" sz="5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 </a:t>
            </a:r>
            <a:r>
              <a:rPr lang="en-US" sz="50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 bal</a:t>
            </a:r>
            <a:r>
              <a:rPr lang="en-US" sz="5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 </a:t>
            </a:r>
            <a:r>
              <a:rPr lang="en-US" sz="50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anger</a:t>
            </a:r>
          </a:p>
          <a:p>
            <a:pPr algn="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//he amused the crow</a:t>
            </a:r>
            <a:r>
              <a:rPr lang="en-US" sz="5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 </a:t>
            </a:r>
            <a:r>
              <a:rPr lang="en-US" sz="50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his antics</a:t>
            </a:r>
          </a:p>
          <a:p>
            <a:pPr algn="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transforms u</a:t>
            </a:r>
            <a:r>
              <a:rPr lang="en-US" sz="5000" spc="-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 </a:t>
            </a:r>
            <a:r>
              <a:rPr lang="en-US" sz="50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His gospel</a:t>
            </a:r>
            <a:endParaRPr lang="en-US" sz="50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500" b="1" u="sng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us</a:t>
            </a:r>
            <a:r>
              <a:rPr lang="en-US" sz="5500" b="1" i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7200" y="1051124"/>
            <a:ext cx="1149823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(preposition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Merriam </a:t>
            </a:r>
            <a:r>
              <a:rPr lang="en-US" sz="3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Webster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dictionary</a:t>
            </a:r>
            <a:endParaRPr lang="en-US" sz="38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>
              <a:lnSpc>
                <a:spcPct val="80000"/>
              </a:lnSpc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—in the direction of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09728" y="3197307"/>
            <a:ext cx="116994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</a:t>
            </a:r>
            <a:r>
              <a:rPr lang="en-US" sz="55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5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5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wind</a:t>
            </a:r>
          </a:p>
          <a:p>
            <a:pPr algn="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</a:t>
            </a:r>
            <a:r>
              <a:rPr lang="en-US" sz="55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5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grain</a:t>
            </a:r>
          </a:p>
          <a:p>
            <a:pPr algn="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</a:t>
            </a:r>
            <a:r>
              <a:rPr lang="en-US" sz="5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leads </a:t>
            </a:r>
            <a:r>
              <a:rPr lang="en-US" sz="5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us</a:t>
            </a:r>
            <a:r>
              <a:rPr lang="en-US" sz="5500" spc="-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500" i="1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500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His Spirit</a:t>
            </a:r>
            <a:endParaRPr lang="en-US" sz="55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500" b="1" u="sng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us</a:t>
            </a:r>
            <a:r>
              <a:rPr lang="en-US" sz="5500" b="1" i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7200" y="1051124"/>
            <a:ext cx="1149823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(preposition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Merriam </a:t>
            </a:r>
            <a:r>
              <a:rPr lang="en-US" sz="3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Webster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dictionary</a:t>
            </a:r>
            <a:endParaRPr lang="en-US" sz="38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>
              <a:lnSpc>
                <a:spcPct val="80000"/>
              </a:lnSpc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—characterized or distinguished by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09728" y="3014427"/>
            <a:ext cx="11699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//a perso</a:t>
            </a:r>
            <a:r>
              <a:rPr lang="en-US" sz="55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 </a:t>
            </a:r>
            <a:r>
              <a:rPr lang="en-US" sz="55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5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5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 sharp nose</a:t>
            </a:r>
          </a:p>
          <a:p>
            <a:pPr algn="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//a ca</a:t>
            </a:r>
            <a:r>
              <a:rPr lang="en-US" sz="55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 </a:t>
            </a:r>
            <a:r>
              <a:rPr lang="en-US" sz="55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5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5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 bent axle</a:t>
            </a:r>
          </a:p>
          <a:p>
            <a:pPr algn="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</a:t>
            </a:r>
            <a:r>
              <a:rPr lang="en-US" sz="5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We are a peopl</a:t>
            </a:r>
            <a:r>
              <a:rPr lang="en-US" sz="5500" spc="-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 </a:t>
            </a:r>
            <a:r>
              <a:rPr lang="en-US" sz="55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500" i="1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500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God’s supernatural power</a:t>
            </a:r>
            <a:endParaRPr lang="en-US" sz="55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4825"/>
            <a:ext cx="12192000" cy="96895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34004"/>
            <a:ext cx="12192000" cy="79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Joshua 1:9</a:t>
            </a:r>
            <a:r>
              <a:rPr lang="en-US" sz="40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(NIV)</a:t>
            </a:r>
            <a:endParaRPr lang="en-US" sz="40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82492" y="1554741"/>
            <a:ext cx="114412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“Have I not commanded you? Be strong and courageous. </a:t>
            </a:r>
            <a: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Do </a:t>
            </a: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not be afraid; do not be discouraged, for the Lord your God will b</a:t>
            </a:r>
            <a:r>
              <a:rPr lang="en-US" sz="65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 </a:t>
            </a:r>
            <a:r>
              <a:rPr lang="en-US" sz="65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6500" i="1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65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 </a:t>
            </a:r>
            <a: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wherever </a:t>
            </a: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 go.” </a:t>
            </a:r>
            <a:endParaRPr lang="en-US" sz="6500" dirty="0" smtClean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4825"/>
            <a:ext cx="12192000" cy="96895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34004"/>
            <a:ext cx="12192000" cy="79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Deuteronomy 31:6</a:t>
            </a:r>
            <a:r>
              <a:rPr lang="en-US" sz="40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0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(NIV)</a:t>
            </a:r>
            <a:endParaRPr lang="en-US" sz="40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82492" y="1554741"/>
            <a:ext cx="114412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“Be strong and courageous. Do not be afraid or terrified because of them, for the Lord your God goe</a:t>
            </a:r>
            <a:r>
              <a:rPr lang="en-US" sz="65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 </a:t>
            </a:r>
            <a:r>
              <a:rPr lang="en-US" sz="65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6500" i="1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65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you; </a:t>
            </a:r>
            <a: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never leave you nor forsake you</a:t>
            </a:r>
            <a: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.” </a:t>
            </a:r>
            <a:endParaRPr lang="en-US" sz="6500" dirty="0" smtClean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2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4825"/>
            <a:ext cx="12192000" cy="96895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34004"/>
            <a:ext cx="12192000" cy="79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Isaiah </a:t>
            </a:r>
            <a:r>
              <a:rPr lang="en-US" sz="6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41:10</a:t>
            </a:r>
            <a:r>
              <a:rPr lang="en-US" sz="40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(NASB)</a:t>
            </a:r>
            <a:endParaRPr lang="en-US" sz="40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82492" y="1664469"/>
            <a:ext cx="11441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6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“Do not fear, for I a</a:t>
            </a:r>
            <a:r>
              <a:rPr lang="en-US" sz="6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 </a:t>
            </a:r>
            <a:r>
              <a:rPr lang="en-US" sz="60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6000" i="1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6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you; do not anxiously look about you, for I am your God. I will strengthen you, surely I will help you, surely I will uphold you with My righteous right hand.” </a:t>
            </a:r>
            <a:endParaRPr lang="en-US" sz="6000" dirty="0" smtClean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2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0505"/>
            <a:ext cx="12192000" cy="91451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9684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Isaiah 43:1-3</a:t>
            </a:r>
            <a:r>
              <a:rPr lang="en-US" sz="3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(NASB)</a:t>
            </a:r>
            <a:endParaRPr lang="en-US" sz="3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82492" y="1079253"/>
            <a:ext cx="114412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“Do not fear, for I have redeemed you; I have called you by name; you are Mine! “When you pass through the waters, I will b</a:t>
            </a:r>
            <a:r>
              <a:rPr lang="en-US" sz="5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 </a:t>
            </a:r>
            <a:r>
              <a:rPr lang="en-US" sz="50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you; and through the rivers, they will not overflow you. When you walk through the fire, you will not be scorched, nor will the flame burn you. For I am the Lord your God, the Holy One of Israel, your Savior…”</a:t>
            </a:r>
            <a:endParaRPr lang="en-US" sz="5000" dirty="0" smtClean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3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9961"/>
            <a:ext cx="12192000" cy="96895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79140"/>
            <a:ext cx="12192000" cy="79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Zephaniah 3:17</a:t>
            </a:r>
            <a:r>
              <a:rPr lang="en-US" sz="40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0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(NKJV)</a:t>
            </a:r>
            <a:endParaRPr lang="en-US" sz="40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82492" y="1536453"/>
            <a:ext cx="114412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“The Lord your Go</a:t>
            </a:r>
            <a:r>
              <a:rPr lang="en-US" sz="65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 </a:t>
            </a:r>
            <a:r>
              <a:rPr lang="en-US" sz="65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in your mids</a:t>
            </a:r>
            <a:r>
              <a:rPr lang="en-US" sz="6500" i="1" spc="6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</a:t>
            </a: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, the Mighty One, will save; He will rejoice over you with gladness, He will quiet you with His love, He will rejoice over you with singing.”</a:t>
            </a:r>
            <a:endParaRPr lang="en-US" sz="6500" dirty="0" smtClean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8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is…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409608"/>
            <a:ext cx="114498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90000"/>
              </a:lnSpc>
              <a:spcAft>
                <a:spcPts val="3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Christ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Messiah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– the anointed One</a:t>
            </a:r>
          </a:p>
          <a:p>
            <a:pPr marL="685800" indent="-685800">
              <a:lnSpc>
                <a:spcPct val="90000"/>
              </a:lnSpc>
              <a:spcAft>
                <a:spcPts val="3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– “he will save his people </a:t>
            </a:r>
            <a:b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             from their sins”</a:t>
            </a:r>
          </a:p>
          <a:p>
            <a:pPr marL="685800" indent="-685800">
              <a:lnSpc>
                <a:spcPct val="90000"/>
              </a:lnSpc>
              <a:spcAft>
                <a:spcPts val="3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Immanuel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 “God with us”</a:t>
            </a:r>
          </a:p>
        </p:txBody>
      </p:sp>
    </p:spTree>
    <p:extLst>
      <p:ext uri="{BB962C8B-B14F-4D97-AF65-F5344CB8AC3E}">
        <p14:creationId xmlns:p14="http://schemas.microsoft.com/office/powerpoint/2010/main" val="28605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Week 2</a:t>
            </a:r>
            <a:r>
              <a:rPr lang="en-US" sz="6000" b="1" dirty="0" smtClean="0">
                <a:solidFill>
                  <a:srgbClr val="FFFFDD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6000" b="1" dirty="0" smtClean="0">
                <a:solidFill>
                  <a:srgbClr val="522100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|</a:t>
            </a:r>
            <a:r>
              <a:rPr lang="en-US" sz="6000" b="1" dirty="0" smtClean="0">
                <a:solidFill>
                  <a:srgbClr val="FFE9A3"/>
                </a:solidFill>
                <a:effectLst>
                  <a:glow rad="1397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b="1" dirty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Immanuel—God with Us </a:t>
            </a:r>
            <a:endParaRPr lang="en-US" sz="5500" b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2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716025"/>
            <a:ext cx="12192000" cy="826380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3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Next Week</a:t>
            </a:r>
            <a:r>
              <a:rPr lang="en-US" sz="5300" b="1" dirty="0" smtClean="0">
                <a:solidFill>
                  <a:srgbClr val="FFFFDD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5300" b="1" dirty="0" smtClean="0">
                <a:solidFill>
                  <a:srgbClr val="522100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|</a:t>
            </a:r>
            <a:r>
              <a:rPr lang="en-US" sz="5300" b="1" dirty="0" smtClean="0">
                <a:solidFill>
                  <a:srgbClr val="FFE9A3"/>
                </a:solidFill>
                <a:effectLst>
                  <a:glow rad="1397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3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Battle for Kingship</a:t>
            </a:r>
            <a:endParaRPr lang="en-US" sz="5300" b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Matthew 1:18-25</a:t>
            </a:r>
            <a:endParaRPr lang="en-US" sz="6000" b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4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Virgin Birth made </a:t>
            </a: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possible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109352"/>
            <a:ext cx="11449844" cy="5412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2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Salvation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ultimately must come from the Lord and </a:t>
            </a:r>
            <a:r>
              <a:rPr lang="en-US" sz="5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can never come through human effort</a:t>
            </a:r>
          </a:p>
          <a:p>
            <a:pPr marL="685800" indent="-685800">
              <a:lnSpc>
                <a:spcPct val="82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Uniting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full deity and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full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humanity in one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Person 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82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Christ’s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true humanity </a:t>
            </a:r>
            <a:r>
              <a:rPr lang="en-US" sz="5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without inherited sin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from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Adam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1401"/>
            <a:ext cx="12192000" cy="96895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70580"/>
            <a:ext cx="12192000" cy="79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1:23</a:t>
            </a:r>
            <a:endParaRPr lang="en-US" sz="6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774197"/>
            <a:ext cx="114412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“The </a:t>
            </a:r>
            <a:r>
              <a:rPr lang="en-US" sz="6500" dirty="0">
                <a:solidFill>
                  <a:srgbClr val="C1863C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virgin will </a:t>
            </a:r>
            <a:r>
              <a:rPr lang="en-US" sz="6500" dirty="0" smtClean="0">
                <a:solidFill>
                  <a:srgbClr val="C1863C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 with child </a:t>
            </a: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and </a:t>
            </a:r>
            <a: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give </a:t>
            </a: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birth to a son, and they will call him </a:t>
            </a:r>
            <a:r>
              <a:rPr lang="en-US" sz="6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Immanuel</a:t>
            </a: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”</a:t>
            </a:r>
            <a:r>
              <a:rPr lang="en-US" sz="6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—which means </a:t>
            </a:r>
            <a:r>
              <a:rPr lang="en-US" sz="6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“God with </a:t>
            </a:r>
            <a:r>
              <a:rPr lang="en-US" sz="6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us.”</a:t>
            </a:r>
          </a:p>
        </p:txBody>
      </p:sp>
    </p:spTree>
    <p:extLst>
      <p:ext uri="{BB962C8B-B14F-4D97-AF65-F5344CB8AC3E}">
        <p14:creationId xmlns:p14="http://schemas.microsoft.com/office/powerpoint/2010/main" val="34710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500" b="1" u="sng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us</a:t>
            </a:r>
            <a:r>
              <a:rPr lang="en-US" sz="5500" b="1" i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8892" y="1109352"/>
            <a:ext cx="11595602" cy="688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Mary</a:t>
            </a:r>
          </a:p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Joseph</a:t>
            </a:r>
          </a:p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misfits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&amp; sinners</a:t>
            </a:r>
          </a:p>
          <a:p>
            <a:pPr marL="685800" indent="-685800">
              <a:lnSpc>
                <a:spcPct val="80000"/>
              </a:lnSpc>
              <a:spcAft>
                <a:spcPts val="30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</a:t>
            </a:r>
            <a:r>
              <a:rPr lang="en-US" sz="5500" i="1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  <a:endParaRPr lang="en-US" sz="55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“And surely I am</a:t>
            </a:r>
            <a:r>
              <a:rPr lang="en-US" sz="55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500" spc="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 always, to the very end of the age.”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(28:20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endParaRPr lang="en-US" sz="5500" i="1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endParaRPr lang="en-US" sz="40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82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500" b="1" u="sng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us</a:t>
            </a:r>
            <a:r>
              <a:rPr lang="en-US" sz="5500" b="1" i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8892" y="1109352"/>
            <a:ext cx="11568308" cy="542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5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500" i="1" u="sng" dirty="0" err="1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metá</a:t>
            </a:r>
            <a:r>
              <a:rPr lang="en-US" sz="5500" i="1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– </a:t>
            </a:r>
            <a:b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midst, with, among, accompaniment, expressing union</a:t>
            </a:r>
          </a:p>
          <a:p>
            <a:pPr lvl="2">
              <a:lnSpc>
                <a:spcPct val="85000"/>
              </a:lnSpc>
              <a:spcAft>
                <a:spcPts val="3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implying companionship, fellowship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, partnership </a:t>
            </a:r>
          </a:p>
          <a:p>
            <a:pPr lvl="1" algn="ctr">
              <a:lnSpc>
                <a:spcPct val="85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(Complete Greek </a:t>
            </a:r>
            <a:r>
              <a:rPr lang="en-US" sz="4000" dirty="0" err="1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Wordstudy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Dictionary 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by </a:t>
            </a:r>
            <a:r>
              <a:rPr lang="en-US" sz="4000" dirty="0" err="1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Spiros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000" dirty="0" err="1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Zodhiates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endParaRPr lang="en-US" sz="40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500" b="1" u="sng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us</a:t>
            </a:r>
            <a:r>
              <a:rPr lang="en-US" sz="5500" b="1" i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7200" y="1051124"/>
            <a:ext cx="114982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(preposition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Merriam </a:t>
            </a:r>
            <a:r>
              <a:rPr lang="en-US" sz="3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Webster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dictionary</a:t>
            </a:r>
            <a:endParaRPr lang="en-US" sz="38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>
              <a:lnSpc>
                <a:spcPct val="80000"/>
              </a:lnSpc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—used as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function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word to indicate combination, accompaniment, presence, or addition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46304" y="3910539"/>
            <a:ext cx="11699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//heat mil</a:t>
            </a:r>
            <a:r>
              <a:rPr lang="en-US" sz="5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k </a:t>
            </a:r>
            <a:r>
              <a:rPr lang="en-US" sz="50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honey</a:t>
            </a:r>
          </a:p>
          <a:p>
            <a:pPr algn="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//his money</a:t>
            </a:r>
            <a:r>
              <a:rPr lang="en-US" sz="5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50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his wife's,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 enough</a:t>
            </a:r>
            <a:endParaRPr lang="en-US" sz="50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We </a:t>
            </a: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have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peac</a:t>
            </a:r>
            <a:r>
              <a:rPr lang="en-US" sz="5000" spc="-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 </a:t>
            </a:r>
            <a:r>
              <a:rPr lang="en-US" sz="50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as we </a:t>
            </a:r>
            <a:b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endure pain</a:t>
            </a:r>
          </a:p>
        </p:txBody>
      </p:sp>
    </p:spTree>
    <p:extLst>
      <p:ext uri="{BB962C8B-B14F-4D97-AF65-F5344CB8AC3E}">
        <p14:creationId xmlns:p14="http://schemas.microsoft.com/office/powerpoint/2010/main" val="22400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500" b="1" u="sng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us</a:t>
            </a:r>
            <a:r>
              <a:rPr lang="en-US" sz="5500" b="1" i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7200" y="1051124"/>
            <a:ext cx="1149823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(preposition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Merriam </a:t>
            </a:r>
            <a:r>
              <a:rPr lang="en-US" sz="38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Webster </a:t>
            </a:r>
            <a:r>
              <a:rPr lang="en-US" sz="3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dictionary</a:t>
            </a:r>
            <a:endParaRPr lang="en-US" sz="38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>
              <a:lnSpc>
                <a:spcPct val="80000"/>
              </a:lnSpc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—used as a function word to express agreement or sympathy 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46304" y="3544779"/>
            <a:ext cx="116994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//must conclude,</a:t>
            </a:r>
            <a:r>
              <a:rPr lang="en-US" sz="5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you, that the painting is a forgery</a:t>
            </a:r>
          </a:p>
          <a:p>
            <a:pPr algn="r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//griev</a:t>
            </a:r>
            <a:r>
              <a:rPr lang="en-US" sz="5000" spc="-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 </a:t>
            </a:r>
            <a:r>
              <a:rPr lang="en-US" sz="5000" i="1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family at their loss</a:t>
            </a:r>
          </a:p>
          <a:p>
            <a:pPr algn="r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//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Answered prayers show He i</a:t>
            </a:r>
            <a:r>
              <a:rPr lang="en-US" sz="5000" spc="-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 </a:t>
            </a:r>
            <a:r>
              <a:rPr lang="en-US" sz="5000" i="1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</a:t>
            </a:r>
            <a:r>
              <a:rPr lang="en-US" sz="5000" i="1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</a:t>
            </a:r>
            <a:r>
              <a:rPr lang="en-US" sz="5000" spc="3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9729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634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234</cp:revision>
  <dcterms:created xsi:type="dcterms:W3CDTF">2018-06-29T18:28:59Z</dcterms:created>
  <dcterms:modified xsi:type="dcterms:W3CDTF">2018-12-15T19:13:16Z</dcterms:modified>
</cp:coreProperties>
</file>