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58" r:id="rId3"/>
    <p:sldId id="398" r:id="rId4"/>
    <p:sldId id="396" r:id="rId5"/>
    <p:sldId id="397" r:id="rId6"/>
    <p:sldId id="399" r:id="rId7"/>
    <p:sldId id="360" r:id="rId8"/>
    <p:sldId id="400" r:id="rId9"/>
    <p:sldId id="391" r:id="rId10"/>
    <p:sldId id="392" r:id="rId11"/>
    <p:sldId id="393" r:id="rId12"/>
    <p:sldId id="395" r:id="rId13"/>
    <p:sldId id="403" r:id="rId14"/>
    <p:sldId id="404" r:id="rId15"/>
    <p:sldId id="405" r:id="rId16"/>
    <p:sldId id="406" r:id="rId17"/>
    <p:sldId id="407" r:id="rId18"/>
    <p:sldId id="411" r:id="rId19"/>
    <p:sldId id="413" r:id="rId20"/>
    <p:sldId id="4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200"/>
    <a:srgbClr val="9A0009"/>
    <a:srgbClr val="CFBF45"/>
    <a:srgbClr val="FFFFDD"/>
    <a:srgbClr val="11180F"/>
    <a:srgbClr val="23251C"/>
    <a:srgbClr val="D4DDE4"/>
    <a:srgbClr val="C1863C"/>
    <a:srgbClr val="CDA447"/>
    <a:srgbClr val="CBB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125" y="6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12/28/2018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12/28/2018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12/28/2018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12/28/2018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79" y="1064196"/>
            <a:ext cx="11431829" cy="6514091"/>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from Sin,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to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God</a:t>
            </a:r>
          </a:p>
          <a:p>
            <a:pPr>
              <a:lnSpc>
                <a:spcPct val="85000"/>
              </a:lnSpc>
              <a:spcAft>
                <a:spcPts val="600"/>
              </a:spcAft>
              <a:buClr>
                <a:srgbClr val="CFBF45"/>
              </a:buClr>
            </a:pPr>
            <a:r>
              <a:rPr lang="en-US" sz="5000" u="sng"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Acts </a:t>
            </a: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3:19-20</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19</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Repent, then, and turn to God, </a:t>
            </a:r>
            <a:r>
              <a:rPr lang="en-US" sz="50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(1)</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so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that your sins may be wiped out, </a:t>
            </a:r>
            <a:r>
              <a:rPr lang="en-US" sz="50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(2)</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that </a:t>
            </a:r>
            <a:r>
              <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times of refreshing may come from the Lord</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20</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and that he </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may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send the Messiah, who has been appointed for you—even Jesus.</a:t>
            </a:r>
            <a:endPar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90000"/>
              </a:lnSpc>
              <a:spcAft>
                <a:spcPts val="1800"/>
              </a:spcAft>
              <a:buClr>
                <a:srgbClr val="CFBF45"/>
              </a:buClr>
            </a:pPr>
            <a:endParaRPr lang="en-US" sz="55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259926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79" y="1064196"/>
            <a:ext cx="11431829" cy="6520246"/>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from Sin,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to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God</a:t>
            </a:r>
          </a:p>
          <a:p>
            <a:pPr>
              <a:lnSpc>
                <a:spcPct val="85000"/>
              </a:lnSpc>
              <a:spcAft>
                <a:spcPts val="600"/>
              </a:spcAft>
              <a:buClr>
                <a:srgbClr val="CFBF45"/>
              </a:buClr>
            </a:pPr>
            <a:r>
              <a:rPr lang="en-US" sz="5000" u="sng"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Acts </a:t>
            </a: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3:19-20</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19</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Repent, then, and turn </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God, </a:t>
            </a:r>
            <a:r>
              <a:rPr lang="en-US" sz="50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(1)</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so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that your sins may be wiped out, </a:t>
            </a:r>
            <a:r>
              <a:rPr lang="en-US" sz="50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(2)</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that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times of refreshing may come from the Lord</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20</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and </a:t>
            </a:r>
            <a:r>
              <a:rPr lang="en-US" sz="50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(3)</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that </a:t>
            </a:r>
            <a:r>
              <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he may send the Messiah, who has been appointed for you—even Jesus</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endPar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90000"/>
              </a:lnSpc>
              <a:spcAft>
                <a:spcPts val="1800"/>
              </a:spcAft>
              <a:buClr>
                <a:srgbClr val="CFBF45"/>
              </a:buClr>
            </a:pPr>
            <a:endParaRPr lang="en-US" sz="55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472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4"/>
            <a:ext cx="12192000" cy="1325803"/>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164179"/>
            <a:ext cx="12192000" cy="1372683"/>
          </a:xfrm>
          <a:prstGeom prst="rect">
            <a:avLst/>
          </a:prstGeom>
          <a:noFill/>
        </p:spPr>
        <p:txBody>
          <a:bodyPr wrap="square" rtlCol="0">
            <a:spAutoFit/>
          </a:bodyPr>
          <a:lstStyle/>
          <a:p>
            <a:pPr algn="ctr">
              <a:lnSpc>
                <a:spcPct val="80000"/>
              </a:lnSpc>
            </a:pP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 prepares the way </a:t>
            </a:r>
            <a:b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b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FOR the Lord</a:t>
            </a:r>
            <a:r>
              <a:rPr lang="en-US" sz="5200" b="1" i="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a:t>
            </a:r>
            <a:endParaRPr lang="en-US" sz="52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541866" y="1730247"/>
            <a:ext cx="11211719" cy="4650504"/>
          </a:xfrm>
          <a:prstGeom prst="rect">
            <a:avLst/>
          </a:prstGeom>
          <a:noFill/>
        </p:spPr>
        <p:txBody>
          <a:bodyPr wrap="square" rtlCol="0">
            <a:spAutoFit/>
          </a:bodyPr>
          <a:lstStyle/>
          <a:p>
            <a:pPr>
              <a:lnSpc>
                <a:spcPct val="80000"/>
              </a:lnSpc>
              <a:spcAft>
                <a:spcPts val="600"/>
              </a:spcAft>
              <a:buClr>
                <a:srgbClr val="CFBF45"/>
              </a:buClr>
            </a:pP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Acts </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26:18</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p>
          <a:p>
            <a:pPr>
              <a:lnSpc>
                <a:spcPct val="80000"/>
              </a:lnSpc>
              <a:spcAft>
                <a:spcPts val="600"/>
              </a:spcAft>
              <a:buClr>
                <a:srgbClr val="CFBF45"/>
              </a:buClr>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open their eyes, so that they may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 from darkness to light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and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from the power of Satan to God</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that they may receive forgiveness of sins and a place among those who are </a:t>
            </a:r>
            <a:r>
              <a:rPr lang="en-US" sz="5200"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sanctified </a:t>
            </a:r>
            <a:r>
              <a:rPr lang="en-US" sz="5200" u="sng"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by faith in me</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39939393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4"/>
            <a:ext cx="12192000" cy="1325803"/>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164179"/>
            <a:ext cx="12192000" cy="1372683"/>
          </a:xfrm>
          <a:prstGeom prst="rect">
            <a:avLst/>
          </a:prstGeom>
          <a:noFill/>
        </p:spPr>
        <p:txBody>
          <a:bodyPr wrap="square" rtlCol="0">
            <a:spAutoFit/>
          </a:bodyPr>
          <a:lstStyle/>
          <a:p>
            <a:pPr algn="ctr">
              <a:lnSpc>
                <a:spcPct val="80000"/>
              </a:lnSpc>
            </a:pP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 prepares the way </a:t>
            </a:r>
            <a:b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b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FOR the Lord</a:t>
            </a:r>
            <a:r>
              <a:rPr lang="en-US" sz="5200" b="1" i="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a:t>
            </a:r>
            <a:endParaRPr lang="en-US" sz="52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14489" y="1730247"/>
            <a:ext cx="11785599" cy="4652812"/>
          </a:xfrm>
          <a:prstGeom prst="rect">
            <a:avLst/>
          </a:prstGeom>
          <a:noFill/>
        </p:spPr>
        <p:txBody>
          <a:bodyPr wrap="square" rtlCol="0">
            <a:spAutoFit/>
          </a:bodyPr>
          <a:lstStyle/>
          <a:p>
            <a:pPr>
              <a:lnSpc>
                <a:spcPct val="85000"/>
              </a:lnSpc>
              <a:spcAft>
                <a:spcPts val="1800"/>
              </a:spcAft>
              <a:buClr>
                <a:srgbClr val="CFBF45"/>
              </a:buClr>
            </a:pPr>
            <a:r>
              <a:rPr lang="en-US" sz="475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Ephesians 2:8-9</a:t>
            </a:r>
            <a:r>
              <a:rPr lang="en-US" sz="475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475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8</a:t>
            </a:r>
            <a:r>
              <a:rPr lang="en-US" sz="475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For it is by grace you </a:t>
            </a:r>
            <a:r>
              <a:rPr lang="en-US" sz="475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475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475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have </a:t>
            </a:r>
            <a:r>
              <a:rPr lang="en-US" sz="475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been saved, through faith—and </a:t>
            </a:r>
            <a:r>
              <a:rPr lang="en-US" sz="475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this </a:t>
            </a:r>
            <a:r>
              <a:rPr lang="en-US" sz="475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475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475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is </a:t>
            </a:r>
            <a:r>
              <a:rPr lang="en-US" sz="475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not from yourselves</a:t>
            </a:r>
            <a:r>
              <a:rPr lang="en-US" sz="475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it is the gift of God— </a:t>
            </a:r>
            <a:r>
              <a:rPr lang="en-US" sz="475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9</a:t>
            </a:r>
            <a:r>
              <a:rPr lang="en-US" sz="475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475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not by works</a:t>
            </a:r>
            <a:r>
              <a:rPr lang="en-US" sz="475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so that no one can boast</a:t>
            </a:r>
            <a:r>
              <a:rPr lang="en-US" sz="475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marL="685800" indent="-685800">
              <a:lnSpc>
                <a:spcPct val="85000"/>
              </a:lnSpc>
              <a:spcAft>
                <a:spcPts val="1800"/>
              </a:spcAft>
              <a:buClr>
                <a:srgbClr val="CFBF45"/>
              </a:buClr>
              <a:buFont typeface="Wingdings" panose="05000000000000000000" pitchFamily="2" charset="2"/>
              <a:buChar char="ü"/>
            </a:pPr>
            <a:r>
              <a:rPr lang="en-US" sz="47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 sinner can no more repent and </a:t>
            </a:r>
            <a:r>
              <a:rPr lang="en-US" sz="47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believe </a:t>
            </a:r>
            <a:r>
              <a:rPr lang="en-US" sz="47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without the Holy Spirit's aid than he can create a world</a:t>
            </a:r>
            <a:r>
              <a:rPr lang="en-US" sz="47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 Charles Spurgeon</a:t>
            </a:r>
            <a:endParaRPr lang="en-US" sz="47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4541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4"/>
            <a:ext cx="12192000" cy="1325803"/>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164179"/>
            <a:ext cx="12192000" cy="1372683"/>
          </a:xfrm>
          <a:prstGeom prst="rect">
            <a:avLst/>
          </a:prstGeom>
          <a:noFill/>
        </p:spPr>
        <p:txBody>
          <a:bodyPr wrap="square" rtlCol="0">
            <a:spAutoFit/>
          </a:bodyPr>
          <a:lstStyle/>
          <a:p>
            <a:pPr algn="ctr">
              <a:lnSpc>
                <a:spcPct val="80000"/>
              </a:lnSpc>
            </a:pP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 prepares the way </a:t>
            </a:r>
            <a:b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b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FOR the Lord</a:t>
            </a:r>
            <a:r>
              <a:rPr lang="en-US" sz="5200" b="1" i="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a:t>
            </a:r>
            <a:endParaRPr lang="en-US" sz="52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68740" y="1730247"/>
            <a:ext cx="11084845" cy="4650504"/>
          </a:xfrm>
          <a:prstGeom prst="rect">
            <a:avLst/>
          </a:prstGeom>
          <a:noFill/>
        </p:spPr>
        <p:txBody>
          <a:bodyPr wrap="square" rtlCol="0">
            <a:spAutoFit/>
          </a:bodyPr>
          <a:lstStyle/>
          <a:p>
            <a:pPr>
              <a:lnSpc>
                <a:spcPct val="80000"/>
              </a:lnSpc>
              <a:spcAft>
                <a:spcPts val="600"/>
              </a:spcAft>
              <a:buClr>
                <a:srgbClr val="CFBF45"/>
              </a:buClr>
            </a:pP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Titus 2:11-12</a:t>
            </a:r>
            <a:r>
              <a:rPr lang="en-US" sz="35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(ESV) </a:t>
            </a:r>
          </a:p>
          <a:p>
            <a:pPr>
              <a:lnSpc>
                <a:spcPct val="80000"/>
              </a:lnSpc>
              <a:spcAft>
                <a:spcPts val="600"/>
              </a:spcAft>
              <a:buClr>
                <a:srgbClr val="CFBF45"/>
              </a:buClr>
            </a:pP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For the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grace of God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has appeared,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bringing salvation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for all people,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training us to renounce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ungodliness and worldly passions,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and to live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self-controlled, upright, and godly lives in the present age.</a:t>
            </a:r>
          </a:p>
        </p:txBody>
      </p:sp>
    </p:spTree>
    <p:extLst>
      <p:ext uri="{BB962C8B-B14F-4D97-AF65-F5344CB8AC3E}">
        <p14:creationId xmlns:p14="http://schemas.microsoft.com/office/powerpoint/2010/main" val="25962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4"/>
            <a:ext cx="12192000" cy="1325803"/>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164179"/>
            <a:ext cx="12192000" cy="1655838"/>
          </a:xfrm>
          <a:prstGeom prst="rect">
            <a:avLst/>
          </a:prstGeom>
          <a:noFill/>
        </p:spPr>
        <p:txBody>
          <a:bodyPr wrap="square" rtlCol="0">
            <a:spAutoFit/>
          </a:bodyPr>
          <a:lstStyle/>
          <a:p>
            <a:pPr algn="ctr">
              <a:lnSpc>
                <a:spcPct val="80000"/>
              </a:lnSpc>
            </a:pP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 prepares the way </a:t>
            </a:r>
            <a:b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br>
            <a:r>
              <a:rPr lang="en-US" sz="52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FOR the </a:t>
            </a:r>
            <a:r>
              <a:rPr lang="en-US" sz="7500" b="1" dirty="0" smtClean="0">
                <a:solidFill>
                  <a:srgbClr val="9A0009"/>
                </a:solidFill>
                <a:effectLst>
                  <a:glow rad="101600">
                    <a:srgbClr val="FFFFDD"/>
                  </a:glow>
                  <a:outerShdw blurRad="38100" dist="38100" dir="2700000" algn="tl">
                    <a:srgbClr val="000000">
                      <a:alpha val="60000"/>
                    </a:srgbClr>
                  </a:outerShdw>
                </a:effectLst>
                <a:latin typeface="Berlin Sans FB Demi" panose="020E0802020502020306" pitchFamily="34" charset="0"/>
              </a:rPr>
              <a:t>LORD</a:t>
            </a:r>
            <a:r>
              <a:rPr lang="en-US" sz="7500" b="1" i="1" dirty="0" smtClean="0">
                <a:solidFill>
                  <a:srgbClr val="9A0009"/>
                </a:solidFill>
                <a:effectLst>
                  <a:glow rad="101600">
                    <a:srgbClr val="FFFFDD"/>
                  </a:glow>
                  <a:outerShdw blurRad="38100" dist="38100" dir="2700000" algn="tl">
                    <a:srgbClr val="000000">
                      <a:alpha val="60000"/>
                    </a:srgbClr>
                  </a:outerShdw>
                </a:effectLst>
                <a:latin typeface="Berlin Sans FB Demi" panose="020E0802020502020306" pitchFamily="34" charset="0"/>
              </a:rPr>
              <a:t>!</a:t>
            </a:r>
            <a:endParaRPr lang="en-US" sz="7500" b="1" i="1" dirty="0">
              <a:solidFill>
                <a:srgbClr val="9A0009"/>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68740" y="1730247"/>
            <a:ext cx="11084845" cy="4650504"/>
          </a:xfrm>
          <a:prstGeom prst="rect">
            <a:avLst/>
          </a:prstGeom>
          <a:noFill/>
        </p:spPr>
        <p:txBody>
          <a:bodyPr wrap="square" rtlCol="0">
            <a:spAutoFit/>
          </a:bodyPr>
          <a:lstStyle/>
          <a:p>
            <a:pPr>
              <a:lnSpc>
                <a:spcPct val="80000"/>
              </a:lnSpc>
              <a:spcAft>
                <a:spcPts val="600"/>
              </a:spcAft>
              <a:buClr>
                <a:srgbClr val="CFBF45"/>
              </a:buClr>
            </a:pP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Titus 2:11-12</a:t>
            </a:r>
            <a:r>
              <a:rPr lang="en-US" sz="35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(ESV) </a:t>
            </a:r>
          </a:p>
          <a:p>
            <a:pPr>
              <a:lnSpc>
                <a:spcPct val="80000"/>
              </a:lnSpc>
              <a:spcAft>
                <a:spcPts val="600"/>
              </a:spcAft>
              <a:buClr>
                <a:srgbClr val="CFBF45"/>
              </a:buClr>
            </a:pP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For the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grace of God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has appeared,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bringing salvation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for all people,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training us to renounce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ungodliness and worldly passions,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and to live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self-controlled, upright, and godly lives in the present age.</a:t>
            </a:r>
          </a:p>
        </p:txBody>
      </p:sp>
    </p:spTree>
    <p:extLst>
      <p:ext uri="{BB962C8B-B14F-4D97-AF65-F5344CB8AC3E}">
        <p14:creationId xmlns:p14="http://schemas.microsoft.com/office/powerpoint/2010/main" val="224498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Confess your sins</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459124" cy="5533823"/>
          </a:xfrm>
          <a:prstGeom prst="rect">
            <a:avLst/>
          </a:prstGeom>
          <a:noFill/>
        </p:spPr>
        <p:txBody>
          <a:bodyPr wrap="square" rtlCol="0">
            <a:spAutoFit/>
          </a:bodyPr>
          <a:lstStyle/>
          <a:p>
            <a:pPr>
              <a:lnSpc>
                <a:spcPct val="85000"/>
              </a:lnSpc>
              <a:spcAft>
                <a:spcPts val="600"/>
              </a:spcAft>
              <a:buClr>
                <a:srgbClr val="CFBF45"/>
              </a:buClr>
            </a:pP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1 </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John 1:8-10</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baseline="30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8</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If we claim to be without sin, we deceive ourselves and the truth is not in us. </a:t>
            </a: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9</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If we confess our sins, he is faithful and just and will forgive us our sins and purify us from all unrighteousness. </a:t>
            </a: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10</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If we claim we have not sinned, we make him out to be a liar and his word is not in us.</a:t>
            </a:r>
          </a:p>
        </p:txBody>
      </p:sp>
    </p:spTree>
    <p:extLst>
      <p:ext uri="{BB962C8B-B14F-4D97-AF65-F5344CB8AC3E}">
        <p14:creationId xmlns:p14="http://schemas.microsoft.com/office/powerpoint/2010/main" val="6403528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Confess your sins</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268916"/>
            <a:ext cx="11513716" cy="2890022"/>
          </a:xfrm>
          <a:prstGeom prst="rect">
            <a:avLst/>
          </a:prstGeom>
          <a:noFill/>
        </p:spPr>
        <p:txBody>
          <a:bodyPr wrap="square" rtlCol="0">
            <a:spAutoFit/>
          </a:bodyPr>
          <a:lstStyle/>
          <a:p>
            <a:pPr>
              <a:lnSpc>
                <a:spcPct val="85000"/>
              </a:lnSpc>
              <a:spcAft>
                <a:spcPts val="600"/>
              </a:spcAft>
              <a:buClr>
                <a:srgbClr val="CFBF45"/>
              </a:buClr>
            </a:pP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Proverbs 28:13</a:t>
            </a:r>
            <a:r>
              <a:rPr lang="en-US" sz="35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(ESV)</a:t>
            </a:r>
          </a:p>
          <a:p>
            <a:pPr>
              <a:lnSpc>
                <a:spcPct val="85000"/>
              </a:lnSpc>
              <a:spcAft>
                <a:spcPts val="600"/>
              </a:spcAft>
              <a:buClr>
                <a:srgbClr val="CFBF45"/>
              </a:buClr>
            </a:pP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Whoever conceals his transgressions will not prosper, but he who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confesses </a:t>
            </a:r>
            <a:r>
              <a:rPr lang="en-US" sz="5200" u="sng"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and</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 forsakes them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will obtain mercy. </a:t>
            </a:r>
          </a:p>
        </p:txBody>
      </p:sp>
    </p:spTree>
    <p:extLst>
      <p:ext uri="{BB962C8B-B14F-4D97-AF65-F5344CB8AC3E}">
        <p14:creationId xmlns:p14="http://schemas.microsoft.com/office/powerpoint/2010/main" val="16768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36521"/>
          </a:xfrm>
          <a:prstGeom prst="rect">
            <a:avLst/>
          </a:prstGeom>
          <a:noFill/>
        </p:spPr>
        <p:txBody>
          <a:bodyPr wrap="square" rtlCol="0">
            <a:spAutoFit/>
          </a:bodyPr>
          <a:lstStyle/>
          <a:p>
            <a:pPr algn="ctr">
              <a:lnSpc>
                <a:spcPct val="70000"/>
              </a:lnSpc>
            </a:pPr>
            <a:r>
              <a:rPr lang="en-US" sz="5000" b="1" spc="-150"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Produce fruit in </a:t>
            </a:r>
            <a:r>
              <a:rPr lang="en-US" sz="5000" b="1" spc="-150" dirty="0">
                <a:solidFill>
                  <a:srgbClr val="532200"/>
                </a:solidFill>
                <a:effectLst>
                  <a:glow rad="101600">
                    <a:srgbClr val="FFFFDD"/>
                  </a:glow>
                  <a:outerShdw blurRad="38100" dist="38100" dir="2700000" algn="tl">
                    <a:srgbClr val="000000">
                      <a:alpha val="60000"/>
                    </a:srgbClr>
                  </a:outerShdw>
                </a:effectLst>
                <a:latin typeface="Berlin Sans FB Demi" panose="020E0802020502020306" pitchFamily="34" charset="0"/>
              </a:rPr>
              <a:t>keeping </a:t>
            </a:r>
            <a:r>
              <a:rPr lang="en-US" sz="5000" b="1" spc="-150" dirty="0" smtClean="0">
                <a:solidFill>
                  <a:srgbClr val="532200"/>
                </a:solidFill>
                <a:effectLst>
                  <a:glow rad="101600">
                    <a:srgbClr val="FFFFDD"/>
                  </a:glow>
                  <a:outerShdw blurRad="38100" dist="38100" dir="2700000" algn="tl">
                    <a:srgbClr val="000000">
                      <a:alpha val="60000"/>
                    </a:srgbClr>
                  </a:outerShdw>
                </a:effectLst>
                <a:latin typeface="Berlin Sans FB Demi" panose="020E0802020502020306" pitchFamily="34" charset="0"/>
              </a:rPr>
              <a:t>with </a:t>
            </a:r>
            <a:r>
              <a:rPr lang="en-US" sz="5000" b="1" spc="-150"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000" b="1" i="1" spc="-150"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513716" cy="5521512"/>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Action</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and</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evidence</a:t>
            </a:r>
          </a:p>
          <a:p>
            <a:pPr>
              <a:lnSpc>
                <a:spcPct val="80000"/>
              </a:lnSpc>
              <a:spcAft>
                <a:spcPts val="1200"/>
              </a:spcAft>
              <a:buClr>
                <a:srgbClr val="CFBF45"/>
              </a:buClr>
            </a:pP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Acts </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26:20</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those in Damascus,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Jerusalem, Judea</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and to the Gentiles also, I preached that they should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repent and turn to God and prove their repentance by their deeds</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do so no more is the truest repentance.” --Martin Luther</a:t>
            </a:r>
          </a:p>
        </p:txBody>
      </p:sp>
    </p:spTree>
    <p:extLst>
      <p:ext uri="{BB962C8B-B14F-4D97-AF65-F5344CB8AC3E}">
        <p14:creationId xmlns:p14="http://schemas.microsoft.com/office/powerpoint/2010/main" val="2027919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Baptism with Fire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5866" y="1200676"/>
            <a:ext cx="10600841" cy="5601533"/>
          </a:xfrm>
          <a:prstGeom prst="rect">
            <a:avLst/>
          </a:prstGeom>
          <a:noFill/>
        </p:spPr>
        <p:txBody>
          <a:bodyPr wrap="square" rtlCol="0">
            <a:spAutoFit/>
          </a:bodyPr>
          <a:lstStyle/>
          <a:p>
            <a:pPr marL="685800" indent="-685800">
              <a:lnSpc>
                <a:spcPct val="80000"/>
              </a:lnSpc>
              <a:spcAft>
                <a:spcPts val="2400"/>
              </a:spcAft>
              <a:buClr>
                <a:srgbClr val="CFBF45"/>
              </a:buClr>
              <a:buFont typeface="Wingdings" panose="05000000000000000000" pitchFamily="2" charset="2"/>
              <a:buChar char="ü"/>
            </a:pPr>
            <a:r>
              <a:rPr lang="en-US" sz="5200" i="1"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chaff </a:t>
            </a:r>
            <a:r>
              <a:rPr lang="en-US" sz="5200" spc="3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the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seed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coverings </a:t>
            </a:r>
            <a:b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or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husks and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other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debris separated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from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the seed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in winnowing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or threshing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grain</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something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comparatively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worthless</a:t>
            </a:r>
          </a:p>
          <a:p>
            <a:pPr marL="685800" indent="-685800">
              <a:lnSpc>
                <a:spcPct val="85000"/>
              </a:lnSpc>
              <a:spcAft>
                <a:spcPts val="600"/>
              </a:spcAft>
              <a:buClr>
                <a:srgbClr val="CFBF45"/>
              </a:buClr>
              <a:buFont typeface="Wingdings" panose="05000000000000000000" pitchFamily="2" charset="2"/>
              <a:buChar char="ü"/>
            </a:pPr>
            <a:r>
              <a:rPr lang="en-US" sz="5200" u="sng"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He</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will burn up the chaff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418" y="1200676"/>
            <a:ext cx="3517900" cy="5016500"/>
          </a:xfrm>
          <a:prstGeom prst="rect">
            <a:avLst/>
          </a:prstGeom>
        </p:spPr>
      </p:pic>
    </p:spTree>
    <p:extLst>
      <p:ext uri="{BB962C8B-B14F-4D97-AF65-F5344CB8AC3E}">
        <p14:creationId xmlns:p14="http://schemas.microsoft.com/office/powerpoint/2010/main" val="9352979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61161"/>
            <a:ext cx="12192000" cy="923330"/>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1C4B9-2F36-4A30-B583-870FF9351051}"/>
              </a:ext>
            </a:extLst>
          </p:cNvPr>
          <p:cNvSpPr txBox="1"/>
          <p:nvPr/>
        </p:nvSpPr>
        <p:spPr>
          <a:xfrm>
            <a:off x="0" y="5706317"/>
            <a:ext cx="12192000" cy="812530"/>
          </a:xfrm>
          <a:prstGeom prst="rect">
            <a:avLst/>
          </a:prstGeom>
          <a:noFill/>
          <a:effectLst>
            <a:glow rad="152400">
              <a:srgbClr val="532200">
                <a:alpha val="65000"/>
              </a:srgbClr>
            </a:glow>
            <a:outerShdw blurRad="38100" dist="38100" dir="5400000" algn="ctr" rotWithShape="0">
              <a:schemeClr val="tx1">
                <a:alpha val="60000"/>
              </a:schemeClr>
            </a:outerShdw>
          </a:effectLst>
        </p:spPr>
        <p:txBody>
          <a:bodyPr wrap="square" rtlCol="0">
            <a:spAutoFit/>
          </a:bodyPr>
          <a:lstStyle/>
          <a:p>
            <a:pPr algn="ctr">
              <a:lnSpc>
                <a:spcPct val="90000"/>
              </a:lnSpc>
            </a:pPr>
            <a:r>
              <a:rPr lang="en-US" sz="5200" b="1" dirty="0" smtClean="0">
                <a:solidFill>
                  <a:srgbClr val="FFFFDD"/>
                </a:solidFill>
                <a:effectLst>
                  <a:glow rad="152400">
                    <a:srgbClr val="522100">
                      <a:alpha val="80000"/>
                    </a:srgbClr>
                  </a:glow>
                </a:effectLst>
                <a:latin typeface="Berlin Sans FB Demi" panose="020E0802020502020306" pitchFamily="34" charset="0"/>
              </a:rPr>
              <a:t>Week 4</a:t>
            </a:r>
            <a:r>
              <a:rPr lang="en-US" sz="5200" b="1" dirty="0" smtClean="0">
                <a:solidFill>
                  <a:srgbClr val="FFFFDD"/>
                </a:solidFill>
                <a:effectLst>
                  <a:glow rad="139700">
                    <a:srgbClr val="FFFFDD"/>
                  </a:glow>
                </a:effectLst>
                <a:latin typeface="Berlin Sans FB Demi" panose="020E0802020502020306" pitchFamily="34" charset="0"/>
              </a:rPr>
              <a:t> </a:t>
            </a:r>
            <a:r>
              <a:rPr lang="en-US" sz="5200" b="1" dirty="0" smtClean="0">
                <a:solidFill>
                  <a:srgbClr val="522100"/>
                </a:solidFill>
                <a:effectLst>
                  <a:glow rad="139700">
                    <a:srgbClr val="FFFFDD"/>
                  </a:glow>
                </a:effectLst>
                <a:latin typeface="Berlin Sans FB Demi" panose="020E0802020502020306" pitchFamily="34" charset="0"/>
              </a:rPr>
              <a:t>|</a:t>
            </a:r>
            <a:r>
              <a:rPr lang="en-US" sz="5200" b="1" dirty="0" smtClean="0">
                <a:solidFill>
                  <a:srgbClr val="FFE9A3"/>
                </a:solidFill>
                <a:effectLst>
                  <a:glow rad="139700">
                    <a:srgbClr val="FFFFDD"/>
                  </a:glow>
                  <a:outerShdw blurRad="38100" dist="38100" dir="2700000" algn="tl">
                    <a:srgbClr val="000000">
                      <a:alpha val="60000"/>
                    </a:srgbClr>
                  </a:outerShdw>
                </a:effectLst>
                <a:latin typeface="Berlin Sans FB Demi" panose="020E0802020502020306" pitchFamily="34" charset="0"/>
              </a:rPr>
              <a:t> </a:t>
            </a:r>
            <a:r>
              <a:rPr lang="en-US" sz="5200" b="1" dirty="0">
                <a:solidFill>
                  <a:srgbClr val="FFFFDD"/>
                </a:solidFill>
                <a:effectLst>
                  <a:glow rad="152400">
                    <a:srgbClr val="522100">
                      <a:alpha val="80000"/>
                    </a:srgbClr>
                  </a:glow>
                </a:effectLst>
                <a:latin typeface="Berlin Sans FB Demi" panose="020E0802020502020306" pitchFamily="34" charset="0"/>
              </a:rPr>
              <a:t>Prepare the Way for the Lord </a:t>
            </a:r>
            <a:endParaRPr lang="en-US" sz="5200" b="1" dirty="0">
              <a:solidFill>
                <a:srgbClr val="FFFFDD"/>
              </a:solidFill>
              <a:effectLst>
                <a:glow rad="152400">
                  <a:srgbClr val="522100">
                    <a:alpha val="65000"/>
                  </a:srgbClr>
                </a:glow>
              </a:effectLst>
              <a:latin typeface="Berlin Sans FB Demi" panose="020E08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10" y="217758"/>
            <a:ext cx="8595970" cy="5078858"/>
          </a:xfrm>
          <a:prstGeom prst="rect">
            <a:avLst/>
          </a:prstGeom>
        </p:spPr>
      </p:pic>
    </p:spTree>
    <p:extLst>
      <p:ext uri="{BB962C8B-B14F-4D97-AF65-F5344CB8AC3E}">
        <p14:creationId xmlns:p14="http://schemas.microsoft.com/office/powerpoint/2010/main" val="583622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41152"/>
            <a:ext cx="12192000" cy="2665120"/>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1C4B9-2F36-4A30-B583-870FF9351051}"/>
              </a:ext>
            </a:extLst>
          </p:cNvPr>
          <p:cNvSpPr txBox="1"/>
          <p:nvPr/>
        </p:nvSpPr>
        <p:spPr>
          <a:xfrm>
            <a:off x="1278340" y="2151727"/>
            <a:ext cx="9635320" cy="2554545"/>
          </a:xfrm>
          <a:prstGeom prst="rect">
            <a:avLst/>
          </a:prstGeom>
          <a:noFill/>
        </p:spPr>
        <p:txBody>
          <a:bodyPr wrap="square" rtlCol="0">
            <a:spAutoFit/>
          </a:bodyPr>
          <a:lstStyle/>
          <a:p>
            <a:pPr algn="ctr">
              <a:lnSpc>
                <a:spcPct val="80000"/>
              </a:lnSpc>
              <a:spcAft>
                <a:spcPts val="1800"/>
              </a:spcAft>
              <a:buClr>
                <a:srgbClr val="CFBF45"/>
              </a:buClr>
            </a:pPr>
            <a:r>
              <a:rPr lang="en-US" sz="10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Prepare the way for the Lord</a:t>
            </a:r>
            <a:r>
              <a:rPr lang="en-US" sz="10000" i="1"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endParaRPr lang="en-US" sz="1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3121787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61161"/>
            <a:ext cx="12192000" cy="923330"/>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1C4B9-2F36-4A30-B583-870FF9351051}"/>
              </a:ext>
            </a:extLst>
          </p:cNvPr>
          <p:cNvSpPr txBox="1"/>
          <p:nvPr/>
        </p:nvSpPr>
        <p:spPr>
          <a:xfrm>
            <a:off x="0" y="5706317"/>
            <a:ext cx="12192000" cy="812530"/>
          </a:xfrm>
          <a:prstGeom prst="rect">
            <a:avLst/>
          </a:prstGeom>
          <a:noFill/>
          <a:effectLst>
            <a:glow rad="152400">
              <a:srgbClr val="532200">
                <a:alpha val="65000"/>
              </a:srgbClr>
            </a:glow>
            <a:outerShdw blurRad="38100" dist="38100" dir="5400000" algn="ctr" rotWithShape="0">
              <a:schemeClr val="tx1">
                <a:alpha val="60000"/>
              </a:schemeClr>
            </a:outerShdw>
          </a:effectLst>
        </p:spPr>
        <p:txBody>
          <a:bodyPr wrap="square" rtlCol="0">
            <a:spAutoFit/>
          </a:bodyPr>
          <a:lstStyle/>
          <a:p>
            <a:pPr algn="ctr">
              <a:lnSpc>
                <a:spcPct val="90000"/>
              </a:lnSpc>
            </a:pPr>
            <a:r>
              <a:rPr lang="en-US" sz="5200" b="1" dirty="0" smtClean="0">
                <a:solidFill>
                  <a:srgbClr val="FFFFDD"/>
                </a:solidFill>
                <a:effectLst>
                  <a:glow rad="152400">
                    <a:srgbClr val="522100">
                      <a:alpha val="80000"/>
                    </a:srgbClr>
                  </a:glow>
                </a:effectLst>
                <a:latin typeface="Berlin Sans FB Demi" panose="020E0802020502020306" pitchFamily="34" charset="0"/>
              </a:rPr>
              <a:t>Matthew chapter 3</a:t>
            </a:r>
            <a:endParaRPr lang="en-US" sz="5200" b="1" dirty="0">
              <a:solidFill>
                <a:srgbClr val="FFFFDD"/>
              </a:solidFill>
              <a:effectLst>
                <a:glow rad="152400">
                  <a:srgbClr val="522100">
                    <a:alpha val="65000"/>
                  </a:srgbClr>
                </a:glow>
              </a:effectLst>
              <a:latin typeface="Berlin Sans FB Demi" panose="020E08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10" y="217758"/>
            <a:ext cx="8595970" cy="5078858"/>
          </a:xfrm>
          <a:prstGeom prst="rect">
            <a:avLst/>
          </a:prstGeom>
        </p:spPr>
      </p:pic>
    </p:spTree>
    <p:extLst>
      <p:ext uri="{BB962C8B-B14F-4D97-AF65-F5344CB8AC3E}">
        <p14:creationId xmlns:p14="http://schemas.microsoft.com/office/powerpoint/2010/main" val="270548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513716" cy="4887492"/>
          </a:xfrm>
          <a:prstGeom prst="rect">
            <a:avLst/>
          </a:prstGeom>
          <a:noFill/>
        </p:spPr>
        <p:txBody>
          <a:bodyPr wrap="square" rtlCol="0">
            <a:spAutoFit/>
          </a:bodyPr>
          <a:lstStyle/>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80000"/>
              </a:lnSpc>
              <a:spcAft>
                <a:spcPts val="1800"/>
              </a:spcAft>
              <a:buClr>
                <a:srgbClr val="CFBF45"/>
              </a:buClr>
            </a:pP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2 </a:t>
            </a:r>
            <a:r>
              <a:rPr lang="en-US" sz="5000" u="sng"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Corinthians 7:10-11</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10 </a:t>
            </a:r>
            <a:r>
              <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Godly sorrow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brings repentance that leads to salvation and leaves no regret, but </a:t>
            </a:r>
            <a:r>
              <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worldly sorrow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brings death</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marL="685800" indent="-685800">
              <a:lnSpc>
                <a:spcPct val="80000"/>
              </a:lnSpc>
              <a:spcAft>
                <a:spcPts val="1200"/>
              </a:spcAft>
              <a:buClr>
                <a:srgbClr val="CFBF45"/>
              </a:buClr>
              <a:buFont typeface="Wingdings" panose="05000000000000000000" pitchFamily="2" charset="2"/>
              <a:buChar char="ü"/>
            </a:pP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Godly sorrow is </a:t>
            </a:r>
            <a:r>
              <a:rPr lang="en-US" sz="5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conviction</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p>
          <a:p>
            <a:pPr marL="685800" indent="-685800">
              <a:lnSpc>
                <a:spcPct val="80000"/>
              </a:lnSpc>
              <a:buClr>
                <a:srgbClr val="CFBF45"/>
              </a:buClr>
              <a:buFont typeface="Wingdings" panose="05000000000000000000" pitchFamily="2" charset="2"/>
              <a:buChar char="ü"/>
            </a:pP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Worldly sorrow is </a:t>
            </a:r>
            <a:r>
              <a:rPr lang="en-US" sz="5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condemnation</a:t>
            </a:r>
          </a:p>
        </p:txBody>
      </p:sp>
    </p:spTree>
    <p:extLst>
      <p:ext uri="{BB962C8B-B14F-4D97-AF65-F5344CB8AC3E}">
        <p14:creationId xmlns:p14="http://schemas.microsoft.com/office/powerpoint/2010/main" val="19691876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513716" cy="5733877"/>
          </a:xfrm>
          <a:prstGeom prst="rect">
            <a:avLst/>
          </a:prstGeom>
          <a:noFill/>
        </p:spPr>
        <p:txBody>
          <a:bodyPr wrap="square" rtlCol="0">
            <a:spAutoFit/>
          </a:bodyPr>
          <a:lstStyle/>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80000"/>
              </a:lnSpc>
              <a:buClr>
                <a:srgbClr val="CFBF45"/>
              </a:buClr>
            </a:pP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2 </a:t>
            </a:r>
            <a:r>
              <a:rPr lang="en-US" sz="5000" u="sng"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Corinthians 7:10-11</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11</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See what this godly sorrow has produced in you: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what earnestness, what eagerness to clear yourselves, what indignation, what alarm, what longing, what concern, what readiness to see justice done. At every point you have proved yourselves to be innocent in this matter.</a:t>
            </a:r>
            <a:endPar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285373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513716" cy="5733877"/>
          </a:xfrm>
          <a:prstGeom prst="rect">
            <a:avLst/>
          </a:prstGeom>
          <a:noFill/>
        </p:spPr>
        <p:txBody>
          <a:bodyPr wrap="square" rtlCol="0">
            <a:spAutoFit/>
          </a:bodyPr>
          <a:lstStyle/>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80000"/>
              </a:lnSpc>
              <a:buClr>
                <a:srgbClr val="CFBF45"/>
              </a:buClr>
            </a:pP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James 4:8-10</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8</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Come near to God and </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he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will come near to you. Wash your hands, you sinners, and purify your hearts, you double-minded. </a:t>
            </a:r>
            <a:r>
              <a:rPr lang="en-US" sz="50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9</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Grieve, mourn and wail. Change your laughter to mourning and your joy to gloom. </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000" baseline="30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10</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Humble yourselves before the Lord, and he will lift you up.</a:t>
            </a:r>
            <a:endPar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269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513716" cy="3037755"/>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8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from Sin, </a:t>
            </a: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to God</a:t>
            </a:r>
          </a:p>
          <a:p>
            <a:pPr lvl="2">
              <a:lnSpc>
                <a:spcPct val="80000"/>
              </a:lnSpc>
              <a:spcAft>
                <a:spcPts val="1800"/>
              </a:spcAft>
              <a:buClr>
                <a:srgbClr val="CFBF45"/>
              </a:buClr>
            </a:pPr>
            <a:r>
              <a:rPr lang="en-US" sz="5200" baseline="30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2</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Repent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FOR</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the kingdom </a:t>
            </a:r>
            <a:b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of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heaven is near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14272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513716" cy="6514091"/>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from Sin, </a:t>
            </a: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to God</a:t>
            </a:r>
          </a:p>
          <a:p>
            <a:pPr>
              <a:lnSpc>
                <a:spcPct val="85000"/>
              </a:lnSpc>
              <a:spcAft>
                <a:spcPts val="600"/>
              </a:spcAft>
              <a:buClr>
                <a:srgbClr val="CFBF45"/>
              </a:buClr>
            </a:pP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Acts 3:19-20</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19</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Repent, then, and turn to God, </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so that your sins may be wiped out, that times of refreshing may come from the Lord, </a:t>
            </a:r>
            <a:r>
              <a:rPr lang="en-US" sz="5000" baseline="30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20</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and that he may send the Messiah, who has been appointed for you—even Jesus.</a:t>
            </a:r>
            <a:endParaRPr lang="en-US" sz="5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90000"/>
              </a:lnSpc>
              <a:spcAft>
                <a:spcPts val="1800"/>
              </a:spcAft>
              <a:buClr>
                <a:srgbClr val="CFBF45"/>
              </a:buClr>
            </a:pPr>
            <a:endParaRPr lang="en-US" sz="55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366223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Repentance</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00780" y="1064196"/>
            <a:ext cx="11459124" cy="6514091"/>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change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your mind”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from Sin,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Turning</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to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God</a:t>
            </a:r>
          </a:p>
          <a:p>
            <a:pPr>
              <a:lnSpc>
                <a:spcPct val="85000"/>
              </a:lnSpc>
              <a:spcAft>
                <a:spcPts val="600"/>
              </a:spcAft>
              <a:buClr>
                <a:srgbClr val="CFBF45"/>
              </a:buClr>
            </a:pPr>
            <a:r>
              <a:rPr lang="en-US" sz="5000" u="sng"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Acts </a:t>
            </a:r>
            <a:r>
              <a:rPr lang="en-US" sz="5000" u="sng"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3:19-20</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baseline="30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19</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Repent, then, and turn to God, </a:t>
            </a:r>
            <a:r>
              <a:rPr lang="en-US" sz="50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(1)</a:t>
            </a:r>
            <a:r>
              <a:rPr lang="en-US" sz="50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0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so </a:t>
            </a:r>
            <a:r>
              <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that your sins may be wiped out</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that times of refreshing may come from the Lord, </a:t>
            </a:r>
            <a:r>
              <a:rPr lang="en-US" sz="5000" baseline="30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20</a:t>
            </a:r>
            <a:r>
              <a:rPr lang="en-US" sz="5000" dirty="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rPr>
              <a:t> and that he may send the Messiah, who has been appointed for you—even Jesus.</a:t>
            </a:r>
            <a:endParaRPr lang="en-US" sz="50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90000"/>
              </a:lnSpc>
              <a:spcAft>
                <a:spcPts val="1800"/>
              </a:spcAft>
              <a:buClr>
                <a:srgbClr val="CFBF45"/>
              </a:buClr>
            </a:pPr>
            <a:endParaRPr lang="en-US" sz="5500" dirty="0" smtClean="0">
              <a:solidFill>
                <a:srgbClr val="FFFFDD"/>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356005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4653</TotalTime>
  <Words>734</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281</cp:revision>
  <dcterms:created xsi:type="dcterms:W3CDTF">2018-06-29T18:28:59Z</dcterms:created>
  <dcterms:modified xsi:type="dcterms:W3CDTF">2018-12-28T18:25:17Z</dcterms:modified>
</cp:coreProperties>
</file>