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58" r:id="rId3"/>
    <p:sldId id="398" r:id="rId4"/>
    <p:sldId id="414" r:id="rId5"/>
    <p:sldId id="420" r:id="rId6"/>
    <p:sldId id="421" r:id="rId7"/>
    <p:sldId id="415" r:id="rId8"/>
    <p:sldId id="422" r:id="rId9"/>
    <p:sldId id="416" r:id="rId10"/>
    <p:sldId id="396" r:id="rId11"/>
    <p:sldId id="418" r:id="rId12"/>
    <p:sldId id="41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BF45"/>
    <a:srgbClr val="522100"/>
    <a:srgbClr val="532200"/>
    <a:srgbClr val="9A0009"/>
    <a:srgbClr val="FFFFDD"/>
    <a:srgbClr val="11180F"/>
    <a:srgbClr val="23251C"/>
    <a:srgbClr val="D4DDE4"/>
    <a:srgbClr val="C1863C"/>
    <a:srgbClr val="CDA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3" d="100"/>
          <a:sy n="53" d="100"/>
        </p:scale>
        <p:origin x="102" y="145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Beginning of His Earthly Ministry</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cxnSp>
        <p:nvCxnSpPr>
          <p:cNvPr id="3" name="Straight Connector 2"/>
          <p:cNvCxnSpPr/>
          <p:nvPr/>
        </p:nvCxnSpPr>
        <p:spPr>
          <a:xfrm>
            <a:off x="0" y="3154107"/>
            <a:ext cx="12192000" cy="78377"/>
          </a:xfrm>
          <a:prstGeom prst="line">
            <a:avLst/>
          </a:prstGeom>
          <a:ln w="57150">
            <a:solidFill>
              <a:srgbClr val="CFBF45"/>
            </a:solidFill>
          </a:ln>
          <a:effectLst>
            <a:outerShdw blurRad="38100" dist="38100" dir="2700000" algn="tl" rotWithShape="0">
              <a:srgbClr val="522100"/>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11C4B9-2F36-4A30-B583-870FF9351051}"/>
              </a:ext>
            </a:extLst>
          </p:cNvPr>
          <p:cNvSpPr txBox="1"/>
          <p:nvPr/>
        </p:nvSpPr>
        <p:spPr>
          <a:xfrm>
            <a:off x="898358" y="1015492"/>
            <a:ext cx="11016138" cy="5752344"/>
          </a:xfrm>
          <a:prstGeom prst="rect">
            <a:avLst/>
          </a:prstGeom>
          <a:noFill/>
        </p:spPr>
        <p:txBody>
          <a:bodyPr wrap="square" rtlCol="0">
            <a:spAutoFit/>
          </a:bodyPr>
          <a:lstStyle/>
          <a:p>
            <a:pPr>
              <a:lnSpc>
                <a:spcPct val="80000"/>
              </a:lnSpc>
              <a:spcAft>
                <a:spcPts val="600"/>
              </a:spcAft>
              <a:buClr>
                <a:srgbClr val="CFBF45"/>
              </a:buClr>
            </a:pP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Jesus’ preparation:</a:t>
            </a:r>
          </a:p>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Baptized</a:t>
            </a: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Spirit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filled</a:t>
            </a:r>
          </a:p>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Spirit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led </a:t>
            </a:r>
          </a:p>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Prayed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and fasted</a:t>
            </a:r>
            <a:endParaRPr lang="en-US" sz="48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1143000" lvl="1" indent="-685800">
              <a:lnSpc>
                <a:spcPct val="80000"/>
              </a:lnSpc>
              <a:spcAft>
                <a:spcPts val="600"/>
              </a:spcAft>
              <a:buClr>
                <a:srgbClr val="CFBF45"/>
              </a:buClr>
              <a:buFont typeface="Berlin Sans FB Demi" panose="020E0802020502020306" pitchFamily="34" charset="0"/>
              <a:buChar char="–"/>
            </a:pP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Time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 </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God</a:t>
            </a:r>
          </a:p>
          <a:p>
            <a:pPr marL="1143000" lvl="1" indent="-685800">
              <a:lnSpc>
                <a:spcPct val="80000"/>
              </a:lnSpc>
              <a:spcAft>
                <a:spcPts val="600"/>
              </a:spcAft>
              <a:buClr>
                <a:srgbClr val="CFBF45"/>
              </a:buClr>
              <a:buFont typeface="Berlin Sans FB Demi" panose="020E0802020502020306" pitchFamily="34" charset="0"/>
              <a:buChar char="–"/>
            </a:pP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Self-denial</a:t>
            </a:r>
            <a:endPar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6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Had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to overcome temptation</a:t>
            </a:r>
          </a:p>
        </p:txBody>
      </p:sp>
    </p:spTree>
    <p:extLst>
      <p:ext uri="{BB962C8B-B14F-4D97-AF65-F5344CB8AC3E}">
        <p14:creationId xmlns:p14="http://schemas.microsoft.com/office/powerpoint/2010/main" val="19691876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Acts 2:38-41</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84266" y="1091210"/>
            <a:ext cx="11577612" cy="5533823"/>
          </a:xfrm>
          <a:prstGeom prst="rect">
            <a:avLst/>
          </a:prstGeom>
          <a:noFill/>
        </p:spPr>
        <p:txBody>
          <a:bodyPr wrap="square" rtlCol="0">
            <a:spAutoFit/>
          </a:bodyPr>
          <a:lstStyle/>
          <a:p>
            <a:pPr algn="ctr">
              <a:lnSpc>
                <a:spcPct val="85000"/>
              </a:lnSpc>
              <a:spcAft>
                <a:spcPts val="600"/>
              </a:spcAft>
              <a:buClr>
                <a:srgbClr val="CFBF45"/>
              </a:buClr>
            </a:pP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38</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Peter replied, “Repent and be baptized, every one of you, in the name of Jesus Christ for the forgiveness of your sins. And you will receive the gift of the Holy Spirit. </a:t>
            </a: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39</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The promise is for you and your children and for all who are far off—for all whom the Lord our God will call</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29536279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Acts 2:38-41</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284266" y="1226284"/>
            <a:ext cx="11577612" cy="4853636"/>
          </a:xfrm>
          <a:prstGeom prst="rect">
            <a:avLst/>
          </a:prstGeom>
          <a:noFill/>
        </p:spPr>
        <p:txBody>
          <a:bodyPr wrap="square" rtlCol="0">
            <a:spAutoFit/>
          </a:bodyPr>
          <a:lstStyle/>
          <a:p>
            <a:pPr algn="ctr">
              <a:lnSpc>
                <a:spcPct val="85000"/>
              </a:lnSpc>
              <a:spcAft>
                <a:spcPts val="600"/>
              </a:spcAft>
              <a:buClr>
                <a:srgbClr val="CFBF45"/>
              </a:buClr>
            </a:pPr>
            <a:r>
              <a:rPr lang="en-US" sz="5200" baseline="30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40</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With many other words he warned them; and he pleaded with them, </a:t>
            </a:r>
            <a:r>
              <a:rPr lang="en-US" sz="5200"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“Save yourselves from this corrupt generation.” </a:t>
            </a: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41</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Those who accepted his message</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were baptized, and about three thousand were added to their number that day.</a:t>
            </a:r>
          </a:p>
        </p:txBody>
      </p:sp>
    </p:spTree>
    <p:extLst>
      <p:ext uri="{BB962C8B-B14F-4D97-AF65-F5344CB8AC3E}">
        <p14:creationId xmlns:p14="http://schemas.microsoft.com/office/powerpoint/2010/main" val="17718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61161"/>
            <a:ext cx="12192000" cy="923330"/>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1C4B9-2F36-4A30-B583-870FF9351051}"/>
              </a:ext>
            </a:extLst>
          </p:cNvPr>
          <p:cNvSpPr txBox="1"/>
          <p:nvPr/>
        </p:nvSpPr>
        <p:spPr>
          <a:xfrm>
            <a:off x="0" y="5706317"/>
            <a:ext cx="12192000" cy="854080"/>
          </a:xfrm>
          <a:prstGeom prst="rect">
            <a:avLst/>
          </a:prstGeom>
          <a:noFill/>
          <a:effectLst>
            <a:glow rad="152400">
              <a:srgbClr val="532200">
                <a:alpha val="65000"/>
              </a:srgbClr>
            </a:glow>
            <a:outerShdw blurRad="38100" dist="38100" dir="5400000" algn="ctr" rotWithShape="0">
              <a:schemeClr val="tx1">
                <a:alpha val="60000"/>
              </a:schemeClr>
            </a:outerShdw>
          </a:effectLst>
        </p:spPr>
        <p:txBody>
          <a:bodyPr wrap="square" rtlCol="0">
            <a:spAutoFit/>
          </a:bodyPr>
          <a:lstStyle/>
          <a:p>
            <a:pPr algn="ctr">
              <a:lnSpc>
                <a:spcPct val="90000"/>
              </a:lnSpc>
            </a:pPr>
            <a:r>
              <a:rPr lang="en-US" sz="5500" b="1" dirty="0" smtClean="0">
                <a:solidFill>
                  <a:srgbClr val="FFFFDD"/>
                </a:solidFill>
                <a:effectLst>
                  <a:glow rad="152400">
                    <a:srgbClr val="522100">
                      <a:alpha val="80000"/>
                    </a:srgbClr>
                  </a:glow>
                </a:effectLst>
                <a:latin typeface="Berlin Sans FB Demi" panose="020E0802020502020306" pitchFamily="34" charset="0"/>
              </a:rPr>
              <a:t>Week 5</a:t>
            </a:r>
            <a:r>
              <a:rPr lang="en-US" sz="5500" b="1" dirty="0" smtClean="0">
                <a:solidFill>
                  <a:srgbClr val="FFFFDD"/>
                </a:solidFill>
                <a:effectLst>
                  <a:glow rad="139700">
                    <a:srgbClr val="FFFFDD"/>
                  </a:glow>
                </a:effectLst>
                <a:latin typeface="Berlin Sans FB Demi" panose="020E0802020502020306" pitchFamily="34" charset="0"/>
              </a:rPr>
              <a:t> </a:t>
            </a:r>
            <a:r>
              <a:rPr lang="en-US" sz="5500" b="1" dirty="0" smtClean="0">
                <a:solidFill>
                  <a:srgbClr val="522100"/>
                </a:solidFill>
                <a:effectLst>
                  <a:glow rad="139700">
                    <a:srgbClr val="FFFFDD"/>
                  </a:glow>
                </a:effectLst>
                <a:latin typeface="Berlin Sans FB Demi" panose="020E0802020502020306" pitchFamily="34" charset="0"/>
              </a:rPr>
              <a:t>|</a:t>
            </a:r>
            <a:r>
              <a:rPr lang="en-US" sz="5500" b="1" dirty="0" smtClean="0">
                <a:solidFill>
                  <a:srgbClr val="FFE9A3"/>
                </a:solidFill>
                <a:effectLst>
                  <a:glow rad="139700">
                    <a:srgbClr val="FFFFDD"/>
                  </a:glow>
                  <a:outerShdw blurRad="38100" dist="38100" dir="2700000" algn="tl">
                    <a:srgbClr val="000000">
                      <a:alpha val="60000"/>
                    </a:srgbClr>
                  </a:outerShdw>
                </a:effectLst>
                <a:latin typeface="Berlin Sans FB Demi" panose="020E0802020502020306" pitchFamily="34" charset="0"/>
              </a:rPr>
              <a:t> </a:t>
            </a:r>
            <a:r>
              <a:rPr lang="en-US" sz="5500" b="1" dirty="0" smtClean="0">
                <a:solidFill>
                  <a:srgbClr val="FFFFDD"/>
                </a:solidFill>
                <a:effectLst>
                  <a:glow rad="152400">
                    <a:srgbClr val="522100">
                      <a:alpha val="80000"/>
                    </a:srgbClr>
                  </a:glow>
                </a:effectLst>
                <a:latin typeface="Berlin Sans FB Demi" panose="020E0802020502020306" pitchFamily="34" charset="0"/>
              </a:rPr>
              <a:t>New Beginnings- Baptism</a:t>
            </a:r>
            <a:endParaRPr lang="en-US" sz="5500" b="1" dirty="0">
              <a:solidFill>
                <a:srgbClr val="FFFFDD"/>
              </a:solidFill>
              <a:effectLst>
                <a:glow rad="152400">
                  <a:srgbClr val="522100">
                    <a:alpha val="65000"/>
                  </a:srgbClr>
                </a:glow>
              </a:effectLst>
              <a:latin typeface="Berlin Sans FB Demi" panose="020E08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10" y="217758"/>
            <a:ext cx="8595970" cy="5078858"/>
          </a:xfrm>
          <a:prstGeom prst="rect">
            <a:avLst/>
          </a:prstGeom>
        </p:spPr>
      </p:pic>
    </p:spTree>
    <p:extLst>
      <p:ext uri="{BB962C8B-B14F-4D97-AF65-F5344CB8AC3E}">
        <p14:creationId xmlns:p14="http://schemas.microsoft.com/office/powerpoint/2010/main" val="583622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661161"/>
            <a:ext cx="12192000" cy="923330"/>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1C4B9-2F36-4A30-B583-870FF9351051}"/>
              </a:ext>
            </a:extLst>
          </p:cNvPr>
          <p:cNvSpPr txBox="1"/>
          <p:nvPr/>
        </p:nvSpPr>
        <p:spPr>
          <a:xfrm>
            <a:off x="0" y="5706317"/>
            <a:ext cx="12192000" cy="854080"/>
          </a:xfrm>
          <a:prstGeom prst="rect">
            <a:avLst/>
          </a:prstGeom>
          <a:noFill/>
          <a:effectLst>
            <a:glow rad="152400">
              <a:srgbClr val="532200">
                <a:alpha val="65000"/>
              </a:srgbClr>
            </a:glow>
            <a:outerShdw blurRad="38100" dist="38100" dir="5400000" algn="ctr" rotWithShape="0">
              <a:schemeClr val="tx1">
                <a:alpha val="60000"/>
              </a:schemeClr>
            </a:outerShdw>
          </a:effectLst>
        </p:spPr>
        <p:txBody>
          <a:bodyPr wrap="square" rtlCol="0">
            <a:spAutoFit/>
          </a:bodyPr>
          <a:lstStyle/>
          <a:p>
            <a:pPr algn="ctr">
              <a:lnSpc>
                <a:spcPct val="90000"/>
              </a:lnSpc>
            </a:pPr>
            <a:r>
              <a:rPr lang="en-US" sz="5500" b="1" dirty="0" smtClean="0">
                <a:solidFill>
                  <a:srgbClr val="FFFFDD"/>
                </a:solidFill>
                <a:effectLst>
                  <a:glow rad="152400">
                    <a:srgbClr val="522100">
                      <a:alpha val="80000"/>
                    </a:srgbClr>
                  </a:glow>
                </a:effectLst>
                <a:latin typeface="Berlin Sans FB Demi" panose="020E0802020502020306" pitchFamily="34" charset="0"/>
              </a:rPr>
              <a:t>Matthew 3:11-17</a:t>
            </a:r>
            <a:endParaRPr lang="en-US" sz="5500" b="1" dirty="0">
              <a:solidFill>
                <a:srgbClr val="FFFFDD"/>
              </a:solidFill>
              <a:effectLst>
                <a:glow rad="152400">
                  <a:srgbClr val="522100">
                    <a:alpha val="65000"/>
                  </a:srgbClr>
                </a:glow>
              </a:effectLst>
              <a:latin typeface="Berlin Sans FB Demi" panose="020E0802020502020306"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8410" y="217758"/>
            <a:ext cx="8595970" cy="5078858"/>
          </a:xfrm>
          <a:prstGeom prst="rect">
            <a:avLst/>
          </a:prstGeom>
        </p:spPr>
      </p:pic>
    </p:spTree>
    <p:extLst>
      <p:ext uri="{BB962C8B-B14F-4D97-AF65-F5344CB8AC3E}">
        <p14:creationId xmlns:p14="http://schemas.microsoft.com/office/powerpoint/2010/main" val="2705482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Water Baptism </a:t>
            </a: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is </a:t>
            </a: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Symbolism</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79826" y="1015492"/>
            <a:ext cx="11577711" cy="5496889"/>
          </a:xfrm>
          <a:prstGeom prst="rect">
            <a:avLst/>
          </a:prstGeom>
          <a:noFill/>
        </p:spPr>
        <p:txBody>
          <a:bodyPr wrap="square" rtlCol="0">
            <a:spAutoFit/>
          </a:bodyPr>
          <a:lstStyle/>
          <a:p>
            <a:pPr marL="914400" indent="-914400">
              <a:lnSpc>
                <a:spcPct val="80000"/>
              </a:lnSpc>
              <a:spcAft>
                <a:spcPts val="1200"/>
              </a:spcAft>
              <a:buClr>
                <a:srgbClr val="CFBF45"/>
              </a:buClr>
              <a:buFont typeface="+mj-lt"/>
              <a:buAutoNum type="arabicPeriod"/>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Burial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and resurrection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0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Rom </a:t>
            </a:r>
            <a:r>
              <a:rPr lang="en-US" sz="5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6:1-10)</a:t>
            </a:r>
          </a:p>
          <a:p>
            <a:pPr marL="1143000" lvl="1" indent="-685800">
              <a:lnSpc>
                <a:spcPct val="80000"/>
              </a:lnSpc>
              <a:spcAft>
                <a:spcPts val="1200"/>
              </a:spcAft>
              <a:buClr>
                <a:srgbClr val="CFBF45"/>
              </a:buClr>
              <a:buFont typeface="Wingdings" panose="05000000000000000000" pitchFamily="2" charset="2"/>
              <a:buChar char="ü"/>
            </a:pPr>
            <a:r>
              <a:rPr lang="en-US" sz="52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Into </a:t>
            </a:r>
            <a:r>
              <a:rPr lang="en-US" sz="5200"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death</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we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die to sin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r>
            <a:b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b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and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our sin nature</a:t>
            </a:r>
          </a:p>
          <a:p>
            <a:pPr marL="1143000" lvl="1" indent="-685800">
              <a:lnSpc>
                <a:spcPct val="80000"/>
              </a:lnSpc>
              <a:spcAft>
                <a:spcPts val="2400"/>
              </a:spcAft>
              <a:buClr>
                <a:srgbClr val="CFBF45"/>
              </a:buClr>
              <a:buFont typeface="Wingdings" panose="05000000000000000000" pitchFamily="2" charset="2"/>
              <a:buChar char="ü"/>
            </a:pPr>
            <a:r>
              <a:rPr lang="en-US" sz="52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Into </a:t>
            </a:r>
            <a:r>
              <a:rPr lang="en-US" sz="5200"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His resurrection</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freedom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and new life in Him and for Him! </a:t>
            </a:r>
          </a:p>
          <a:p>
            <a:pPr marL="914400" indent="-914400">
              <a:lnSpc>
                <a:spcPct val="80000"/>
              </a:lnSpc>
              <a:spcAft>
                <a:spcPts val="2400"/>
              </a:spcAft>
              <a:buClr>
                <a:srgbClr val="CFBF45"/>
              </a:buClr>
              <a:buFont typeface="+mj-lt"/>
              <a:buAutoNum type="arabicPeriod" startAt="2"/>
            </a:pP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a:t>
            </a: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rossing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the Red Sea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1 Cor. 10:1-2)</a:t>
            </a:r>
          </a:p>
          <a:p>
            <a:pPr marL="914400" indent="-914400">
              <a:lnSpc>
                <a:spcPct val="80000"/>
              </a:lnSpc>
              <a:spcAft>
                <a:spcPts val="1200"/>
              </a:spcAft>
              <a:buClr>
                <a:srgbClr val="CFBF45"/>
              </a:buClr>
              <a:buFont typeface="+mj-lt"/>
              <a:buAutoNum type="arabicPeriod" startAt="3"/>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Circumcision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(OT)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Col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2:11-12)</a:t>
            </a:r>
          </a:p>
        </p:txBody>
      </p:sp>
    </p:spTree>
    <p:extLst>
      <p:ext uri="{BB962C8B-B14F-4D97-AF65-F5344CB8AC3E}">
        <p14:creationId xmlns:p14="http://schemas.microsoft.com/office/powerpoint/2010/main" val="2996310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Water Baptism </a:t>
            </a: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is </a:t>
            </a: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Symbolism</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79826" y="1015492"/>
            <a:ext cx="11577711" cy="5367623"/>
          </a:xfrm>
          <a:prstGeom prst="rect">
            <a:avLst/>
          </a:prstGeom>
          <a:noFill/>
        </p:spPr>
        <p:txBody>
          <a:bodyPr wrap="square" rtlCol="0">
            <a:spAutoFit/>
          </a:bodyPr>
          <a:lstStyle/>
          <a:p>
            <a:pPr marL="914400" indent="-914400">
              <a:lnSpc>
                <a:spcPct val="80000"/>
              </a:lnSpc>
              <a:spcAft>
                <a:spcPts val="1200"/>
              </a:spcAft>
              <a:buClr>
                <a:srgbClr val="CFBF45"/>
              </a:buClr>
              <a:buFont typeface="+mj-lt"/>
              <a:buAutoNum type="arabicPeriod" startAt="4"/>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The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flood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1 Peter 3:20-21</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a:lnSpc>
                <a:spcPct val="80000"/>
              </a:lnSpc>
              <a:spcAft>
                <a:spcPts val="1200"/>
              </a:spcAft>
              <a:buClr>
                <a:srgbClr val="CFBF45"/>
              </a:buClr>
            </a:pP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20</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to those who were disobedient long ago when God waited patiently in the days of Noah while the ark was being built. In it only a few people, eight in all, were saved through water, </a:t>
            </a:r>
            <a:r>
              <a:rPr lang="en-US" sz="5200" baseline="300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21</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and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this water symbolizes baptism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that now saves you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also— </a:t>
            </a: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38946205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Water Baptism </a:t>
            </a: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is </a:t>
            </a: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Symbolism</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79826" y="1015492"/>
            <a:ext cx="11577711" cy="6392519"/>
          </a:xfrm>
          <a:prstGeom prst="rect">
            <a:avLst/>
          </a:prstGeom>
          <a:noFill/>
        </p:spPr>
        <p:txBody>
          <a:bodyPr wrap="square" rtlCol="0">
            <a:spAutoFit/>
          </a:bodyPr>
          <a:lstStyle/>
          <a:p>
            <a:pPr marL="914400" indent="-914400">
              <a:lnSpc>
                <a:spcPct val="80000"/>
              </a:lnSpc>
              <a:spcAft>
                <a:spcPts val="1200"/>
              </a:spcAft>
              <a:buClr>
                <a:srgbClr val="CFBF45"/>
              </a:buClr>
              <a:buFont typeface="+mj-lt"/>
              <a:buAutoNum type="arabicPeriod" startAt="4"/>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The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flood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1 Peter 3:20-21</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a:lnSpc>
                <a:spcPct val="80000"/>
              </a:lnSpc>
              <a:spcAft>
                <a:spcPts val="1800"/>
              </a:spcAft>
              <a:buClr>
                <a:srgbClr val="CFBF45"/>
              </a:buClr>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—not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the removal of dirt from the body but </a:t>
            </a:r>
            <a:r>
              <a:rPr lang="en-US" sz="5200"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the pledge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of a clear conscience toward God. It saves you by the resurrection of Jesus Christ</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marL="685800" indent="-685800">
              <a:lnSpc>
                <a:spcPct val="80000"/>
              </a:lnSpc>
              <a:spcAft>
                <a:spcPts val="6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“like a dove”</a:t>
            </a:r>
          </a:p>
          <a:p>
            <a:pPr marL="1143000" lvl="1" indent="-685800">
              <a:lnSpc>
                <a:spcPct val="80000"/>
              </a:lnSpc>
              <a:spcAft>
                <a:spcPts val="600"/>
              </a:spcAft>
              <a:buClr>
                <a:srgbClr val="CFBF45"/>
              </a:buClr>
              <a:buFont typeface="Berlin Sans FB Demi" panose="020E0802020502020306" pitchFamily="34" charset="0"/>
              <a:buChar char="–"/>
            </a:pP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sign of the end of the judgment and the beginning of the new </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age</a:t>
            </a:r>
            <a:r>
              <a:rPr lang="en-US" sz="5200" i="1"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endParaRPr lang="en-US" sz="5200" i="1"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80000"/>
              </a:lnSpc>
              <a:spcAft>
                <a:spcPts val="1200"/>
              </a:spcAft>
              <a:buClr>
                <a:srgbClr val="CFBF45"/>
              </a:buClr>
            </a:pP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4234095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Water Baptism </a:t>
            </a: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is </a:t>
            </a: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Symbolism</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99128" y="1015492"/>
            <a:ext cx="11646568" cy="5419945"/>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i="1" dirty="0" err="1"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baptiz</a:t>
            </a:r>
            <a:r>
              <a:rPr lang="en-US" sz="5200" i="1" spc="600" dirty="0" err="1"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o</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—fully immersed</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enveloping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one substance in another</a:t>
            </a:r>
          </a:p>
          <a:p>
            <a:pPr marL="685800" indent="-685800">
              <a:lnSpc>
                <a:spcPct val="80000"/>
              </a:lnSpc>
              <a:spcAft>
                <a:spcPts val="18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Soaked</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all </a:t>
            </a:r>
            <a:r>
              <a:rPr lang="en-US" sz="5200" u="sng"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in</a:t>
            </a:r>
            <a:r>
              <a:rPr lang="en-US" sz="5200" i="1"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p>
          <a:p>
            <a:pPr lvl="1">
              <a:lnSpc>
                <a:spcPct val="80000"/>
              </a:lnSpc>
              <a:spcAft>
                <a:spcPts val="1200"/>
              </a:spcAft>
              <a:buClr>
                <a:srgbClr val="CFBF45"/>
              </a:buClr>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Symbolism to: </a:t>
            </a:r>
            <a:endPar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1371600" lvl="1" indent="-914400">
              <a:lnSpc>
                <a:spcPct val="80000"/>
              </a:lnSpc>
              <a:spcAft>
                <a:spcPts val="1200"/>
              </a:spcAft>
              <a:buClr>
                <a:srgbClr val="CFBF45"/>
              </a:buClr>
              <a:buFont typeface="+mj-lt"/>
              <a:buAutoNum type="arabicPeriod"/>
            </a:pPr>
            <a:r>
              <a:rPr lang="en-US" sz="52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God</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(obedience) </a:t>
            </a:r>
          </a:p>
          <a:p>
            <a:pPr marL="1371600" lvl="1" indent="-914400">
              <a:lnSpc>
                <a:spcPct val="80000"/>
              </a:lnSpc>
              <a:spcAft>
                <a:spcPts val="1200"/>
              </a:spcAft>
              <a:buClr>
                <a:srgbClr val="CFBF45"/>
              </a:buClr>
              <a:buFont typeface="+mj-lt"/>
              <a:buAutoNum type="arabicPeriod"/>
            </a:pPr>
            <a:r>
              <a:rPr lang="en-US" sz="52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the </a:t>
            </a:r>
            <a:r>
              <a:rPr lang="en-US" sz="5200" dirty="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person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(resolution)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1371600" lvl="1" indent="-914400">
              <a:lnSpc>
                <a:spcPct val="80000"/>
              </a:lnSpc>
              <a:spcAft>
                <a:spcPts val="1200"/>
              </a:spcAft>
              <a:buClr>
                <a:srgbClr val="CFBF45"/>
              </a:buClr>
              <a:buFont typeface="+mj-lt"/>
              <a:buAutoNum type="arabicPeriod"/>
            </a:pPr>
            <a:r>
              <a:rPr lang="en-US" sz="5200" dirty="0" smtClean="0">
                <a:solidFill>
                  <a:schemeClr val="accent2"/>
                </a:solidFill>
                <a:effectLst>
                  <a:glow rad="127000">
                    <a:srgbClr val="522100"/>
                  </a:glow>
                  <a:outerShdw blurRad="38100" dist="38100" dir="2700000" algn="tl">
                    <a:srgbClr val="000000">
                      <a:alpha val="60000"/>
                    </a:srgbClr>
                  </a:outerShdw>
                </a:effectLst>
                <a:latin typeface="Berlin Sans FB Demi" panose="020E0802020502020306" pitchFamily="34" charset="0"/>
              </a:rPr>
              <a:t>others</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(proclamation</a:t>
            </a: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endPar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13015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Water Baptism </a:t>
            </a:r>
            <a:r>
              <a:rPr lang="en-US" sz="5500" b="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is </a:t>
            </a: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Symbolism</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6" name="TextBox 5">
            <a:extLst>
              <a:ext uri="{FF2B5EF4-FFF2-40B4-BE49-F238E27FC236}">
                <a16:creationId xmlns:a16="http://schemas.microsoft.com/office/drawing/2014/main" id="{D811C4B9-2F36-4A30-B583-870FF9351051}"/>
              </a:ext>
            </a:extLst>
          </p:cNvPr>
          <p:cNvSpPr txBox="1"/>
          <p:nvPr/>
        </p:nvSpPr>
        <p:spPr>
          <a:xfrm>
            <a:off x="914399" y="1288206"/>
            <a:ext cx="11149263" cy="4702826"/>
          </a:xfrm>
          <a:prstGeom prst="rect">
            <a:avLst/>
          </a:prstGeom>
          <a:noFill/>
        </p:spPr>
        <p:txBody>
          <a:bodyPr wrap="square" rtlCol="0">
            <a:spAutoFit/>
          </a:bodyPr>
          <a:lstStyle/>
          <a:p>
            <a:pPr>
              <a:lnSpc>
                <a:spcPct val="80000"/>
              </a:lnSpc>
              <a:spcAft>
                <a:spcPts val="1200"/>
              </a:spcAft>
              <a:buClr>
                <a:srgbClr val="CFBF45"/>
              </a:buClr>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Baptism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signifies </a:t>
            </a:r>
            <a:endPar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new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life,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new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outlook,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new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choices, </a:t>
            </a:r>
            <a:endPar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new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allegiance, </a:t>
            </a:r>
          </a:p>
          <a:p>
            <a:pPr marL="685800" indent="-685800">
              <a:lnSpc>
                <a:spcPct val="80000"/>
              </a:lnSpc>
              <a:spcAft>
                <a:spcPts val="1200"/>
              </a:spcAft>
              <a:buClr>
                <a:srgbClr val="CFBF45"/>
              </a:buClr>
              <a:buFont typeface="Wingdings" panose="05000000000000000000" pitchFamily="2" charset="2"/>
              <a:buChar char="ü"/>
            </a:pPr>
            <a:r>
              <a:rPr lang="en-US" sz="52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new </a:t>
            </a:r>
            <a:r>
              <a:rPr lang="en-US" sz="52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purpose</a:t>
            </a:r>
            <a:endParaRPr lang="en-US" sz="49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p:txBody>
      </p:sp>
    </p:spTree>
    <p:extLst>
      <p:ext uri="{BB962C8B-B14F-4D97-AF65-F5344CB8AC3E}">
        <p14:creationId xmlns:p14="http://schemas.microsoft.com/office/powerpoint/2010/main" val="9881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465"/>
            <a:ext cx="12192000" cy="814921"/>
          </a:xfrm>
          <a:prstGeom prst="rect">
            <a:avLst/>
          </a:prstGeom>
          <a:solidFill>
            <a:srgbClr val="CBB36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811C4B9-2F36-4A30-B583-870FF9351051}"/>
              </a:ext>
            </a:extLst>
          </p:cNvPr>
          <p:cNvSpPr txBox="1"/>
          <p:nvPr/>
        </p:nvSpPr>
        <p:spPr>
          <a:xfrm>
            <a:off x="0" y="254491"/>
            <a:ext cx="12192000" cy="690895"/>
          </a:xfrm>
          <a:prstGeom prst="rect">
            <a:avLst/>
          </a:prstGeom>
          <a:noFill/>
        </p:spPr>
        <p:txBody>
          <a:bodyPr wrap="square" rtlCol="0">
            <a:spAutoFit/>
          </a:bodyPr>
          <a:lstStyle/>
          <a:p>
            <a:pPr algn="ctr">
              <a:lnSpc>
                <a:spcPct val="70000"/>
              </a:lnSpc>
            </a:pPr>
            <a:r>
              <a:rPr lang="en-US" sz="5500" b="1" dirty="0" smtClean="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rPr>
              <a:t>Water Baptism Timing?</a:t>
            </a:r>
            <a:endParaRPr lang="en-US" sz="5500" b="1" i="1" dirty="0">
              <a:solidFill>
                <a:srgbClr val="522100"/>
              </a:solidFill>
              <a:effectLst>
                <a:glow rad="101600">
                  <a:srgbClr val="FFFFDD"/>
                </a:glow>
                <a:outerShdw blurRad="38100" dist="38100" dir="2700000" algn="tl">
                  <a:srgbClr val="000000">
                    <a:alpha val="6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320843" y="1015492"/>
            <a:ext cx="11742820" cy="5526898"/>
          </a:xfrm>
          <a:prstGeom prst="rect">
            <a:avLst/>
          </a:prstGeom>
          <a:noFill/>
        </p:spPr>
        <p:txBody>
          <a:bodyPr wrap="square" rtlCol="0">
            <a:spAutoFit/>
          </a:bodyPr>
          <a:lstStyle/>
          <a:p>
            <a:pPr marL="685800" indent="-685800">
              <a:lnSpc>
                <a:spcPct val="80000"/>
              </a:lnSpc>
              <a:spcAft>
                <a:spcPts val="1200"/>
              </a:spcAft>
              <a:buClr>
                <a:srgbClr val="CFBF45"/>
              </a:buClr>
              <a:buFont typeface="Wingdings" panose="05000000000000000000" pitchFamily="2" charset="2"/>
              <a:buChar char="ü"/>
            </a:pPr>
            <a:r>
              <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Believer’s </a:t>
            </a:r>
            <a:r>
              <a:rPr lang="en-US" sz="5200" dirty="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rPr>
              <a:t>baptism </a:t>
            </a:r>
            <a:endParaRPr lang="en-US" sz="5200" dirty="0" smtClean="0">
              <a:solidFill>
                <a:srgbClr val="CFBF45"/>
              </a:solidFill>
              <a:effectLst>
                <a:glow rad="127000">
                  <a:srgbClr val="522100"/>
                </a:glow>
                <a:outerShdw blurRad="38100" dist="38100" dir="2700000" algn="tl">
                  <a:srgbClr val="000000">
                    <a:alpha val="60000"/>
                  </a:srgbClr>
                </a:outerShdw>
              </a:effectLst>
              <a:latin typeface="Berlin Sans FB Demi" panose="020E0802020502020306" pitchFamily="34" charset="0"/>
            </a:endParaRPr>
          </a:p>
          <a:p>
            <a:pPr>
              <a:lnSpc>
                <a:spcPct val="85000"/>
              </a:lnSpc>
              <a:spcAft>
                <a:spcPts val="1200"/>
              </a:spcAft>
              <a:buClr>
                <a:srgbClr val="CFBF45"/>
              </a:buClr>
            </a:pPr>
            <a:r>
              <a:rPr lang="en-US" sz="49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Acts 8:36</a:t>
            </a:r>
            <a:r>
              <a:rPr lang="en-US" sz="49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As they traveled along the road, they came to some water and the eunuch said, “Look, here is water. What can stand in the way of my being baptized</a:t>
            </a:r>
            <a:r>
              <a:rPr lang="en-US" sz="4900" dirty="0" smtClean="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t>
            </a:r>
          </a:p>
          <a:p>
            <a:pPr>
              <a:lnSpc>
                <a:spcPct val="85000"/>
              </a:lnSpc>
              <a:spcAft>
                <a:spcPts val="1200"/>
              </a:spcAft>
              <a:buClr>
                <a:srgbClr val="CFBF45"/>
              </a:buClr>
            </a:pPr>
            <a:r>
              <a:rPr lang="en-US" sz="4900" u="sng"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Acts 22:16</a:t>
            </a:r>
            <a:r>
              <a:rPr lang="en-US" sz="4900" dirty="0">
                <a:solidFill>
                  <a:schemeClr val="bg1"/>
                </a:solidFill>
                <a:effectLst>
                  <a:glow rad="127000">
                    <a:srgbClr val="522100"/>
                  </a:glow>
                  <a:outerShdw blurRad="38100" dist="38100" dir="2700000" algn="tl">
                    <a:srgbClr val="000000">
                      <a:alpha val="60000"/>
                    </a:srgbClr>
                  </a:outerShdw>
                </a:effectLst>
                <a:latin typeface="Berlin Sans FB Demi" panose="020E0802020502020306" pitchFamily="34" charset="0"/>
              </a:rPr>
              <a:t> And now what are you waiting for? Get up, be baptized and wash your sins away, calling on his name.’</a:t>
            </a:r>
          </a:p>
        </p:txBody>
      </p:sp>
    </p:spTree>
    <p:extLst>
      <p:ext uri="{BB962C8B-B14F-4D97-AF65-F5344CB8AC3E}">
        <p14:creationId xmlns:p14="http://schemas.microsoft.com/office/powerpoint/2010/main" val="28308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4944</TotalTime>
  <Words>409</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Berlin Sans FB Demi</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User</cp:lastModifiedBy>
  <cp:revision>298</cp:revision>
  <dcterms:created xsi:type="dcterms:W3CDTF">2018-06-29T18:28:59Z</dcterms:created>
  <dcterms:modified xsi:type="dcterms:W3CDTF">2019-01-05T22:17:24Z</dcterms:modified>
</cp:coreProperties>
</file>