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9" r:id="rId2"/>
    <p:sldId id="329" r:id="rId3"/>
    <p:sldId id="373" r:id="rId4"/>
    <p:sldId id="370" r:id="rId5"/>
    <p:sldId id="374" r:id="rId6"/>
    <p:sldId id="375" r:id="rId7"/>
    <p:sldId id="376" r:id="rId8"/>
    <p:sldId id="377" r:id="rId9"/>
    <p:sldId id="378" r:id="rId10"/>
    <p:sldId id="379" r:id="rId11"/>
    <p:sldId id="380" r:id="rId12"/>
    <p:sldId id="381" r:id="rId13"/>
    <p:sldId id="382" r:id="rId14"/>
    <p:sldId id="383" r:id="rId15"/>
    <p:sldId id="384" r:id="rId16"/>
    <p:sldId id="385" r:id="rId17"/>
    <p:sldId id="386" r:id="rId18"/>
    <p:sldId id="387" r:id="rId19"/>
    <p:sldId id="390" r:id="rId20"/>
    <p:sldId id="3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9380"/>
    <a:srgbClr val="C89800"/>
    <a:srgbClr val="6C3222"/>
    <a:srgbClr val="AA8D7A"/>
    <a:srgbClr val="9E7D66"/>
    <a:srgbClr val="9E7C65"/>
    <a:srgbClr val="A5846D"/>
    <a:srgbClr val="9E7A62"/>
    <a:srgbClr val="93725B"/>
    <a:srgbClr val="552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3" autoAdjust="0"/>
    <p:restoredTop sz="94660"/>
  </p:normalViewPr>
  <p:slideViewPr>
    <p:cSldViewPr snapToGrid="0">
      <p:cViewPr varScale="1">
        <p:scale>
          <a:sx n="72" d="100"/>
          <a:sy n="72" d="100"/>
        </p:scale>
        <p:origin x="54" y="102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4F4A-EFDC-457F-AE64-DF714BFAB6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A4B243-6183-494F-BECE-5E76179864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0410EA-482B-442F-A902-F0FCFB3C975A}"/>
              </a:ext>
            </a:extLst>
          </p:cNvPr>
          <p:cNvSpPr>
            <a:spLocks noGrp="1"/>
          </p:cNvSpPr>
          <p:nvPr>
            <p:ph type="dt" sz="half" idx="10"/>
          </p:nvPr>
        </p:nvSpPr>
        <p:spPr/>
        <p:txBody>
          <a:bodyPr/>
          <a:lstStyle/>
          <a:p>
            <a:fld id="{1E53FEFF-D8C2-4B85-9AFC-0FA6B3B44544}" type="datetimeFigureOut">
              <a:rPr lang="en-US" smtClean="0"/>
              <a:t>2/23/2019</a:t>
            </a:fld>
            <a:endParaRPr lang="en-US"/>
          </a:p>
        </p:txBody>
      </p:sp>
      <p:sp>
        <p:nvSpPr>
          <p:cNvPr id="5" name="Footer Placeholder 4">
            <a:extLst>
              <a:ext uri="{FF2B5EF4-FFF2-40B4-BE49-F238E27FC236}">
                <a16:creationId xmlns:a16="http://schemas.microsoft.com/office/drawing/2014/main" id="{8ECD7C58-6877-4637-AB75-2CDF45FCD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723C73-16BF-4BC3-B401-DE4A786C9F26}"/>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401866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63974-B9A5-4046-B09A-59802D7631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D58519-305D-45AB-A381-A1E8BDFCF97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6608FB-E814-4932-B483-C572FC90A409}"/>
              </a:ext>
            </a:extLst>
          </p:cNvPr>
          <p:cNvSpPr>
            <a:spLocks noGrp="1"/>
          </p:cNvSpPr>
          <p:nvPr>
            <p:ph type="dt" sz="half" idx="10"/>
          </p:nvPr>
        </p:nvSpPr>
        <p:spPr/>
        <p:txBody>
          <a:bodyPr/>
          <a:lstStyle/>
          <a:p>
            <a:fld id="{1E53FEFF-D8C2-4B85-9AFC-0FA6B3B44544}" type="datetimeFigureOut">
              <a:rPr lang="en-US" smtClean="0"/>
              <a:t>2/23/2019</a:t>
            </a:fld>
            <a:endParaRPr lang="en-US"/>
          </a:p>
        </p:txBody>
      </p:sp>
      <p:sp>
        <p:nvSpPr>
          <p:cNvPr id="5" name="Footer Placeholder 4">
            <a:extLst>
              <a:ext uri="{FF2B5EF4-FFF2-40B4-BE49-F238E27FC236}">
                <a16:creationId xmlns:a16="http://schemas.microsoft.com/office/drawing/2014/main" id="{F10AC2D7-E927-44D0-82C5-0342D14B1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35C89-66B5-437A-9B2C-13BC16891180}"/>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3362718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BC1732-E213-4AA8-915A-386ABF36C9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BEBB9B-FF4E-466F-84E8-278E7F6B21F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70E7C7-D21F-4305-B682-8A51036A2E0A}"/>
              </a:ext>
            </a:extLst>
          </p:cNvPr>
          <p:cNvSpPr>
            <a:spLocks noGrp="1"/>
          </p:cNvSpPr>
          <p:nvPr>
            <p:ph type="dt" sz="half" idx="10"/>
          </p:nvPr>
        </p:nvSpPr>
        <p:spPr/>
        <p:txBody>
          <a:bodyPr/>
          <a:lstStyle/>
          <a:p>
            <a:fld id="{1E53FEFF-D8C2-4B85-9AFC-0FA6B3B44544}" type="datetimeFigureOut">
              <a:rPr lang="en-US" smtClean="0"/>
              <a:t>2/23/2019</a:t>
            </a:fld>
            <a:endParaRPr lang="en-US"/>
          </a:p>
        </p:txBody>
      </p:sp>
      <p:sp>
        <p:nvSpPr>
          <p:cNvPr id="5" name="Footer Placeholder 4">
            <a:extLst>
              <a:ext uri="{FF2B5EF4-FFF2-40B4-BE49-F238E27FC236}">
                <a16:creationId xmlns:a16="http://schemas.microsoft.com/office/drawing/2014/main" id="{4DD757DB-F5A3-4222-A55B-8E7C0E66A9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3BB99-E6D4-4E1F-AD70-0EA31847F03A}"/>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226810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66D20-3D0D-4563-9D53-4CE5440A1B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00573B-53E7-4E30-B682-BE34BE51E9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66015-A63F-43E8-96A1-9C2939718643}"/>
              </a:ext>
            </a:extLst>
          </p:cNvPr>
          <p:cNvSpPr>
            <a:spLocks noGrp="1"/>
          </p:cNvSpPr>
          <p:nvPr>
            <p:ph type="dt" sz="half" idx="10"/>
          </p:nvPr>
        </p:nvSpPr>
        <p:spPr/>
        <p:txBody>
          <a:bodyPr/>
          <a:lstStyle/>
          <a:p>
            <a:fld id="{1E53FEFF-D8C2-4B85-9AFC-0FA6B3B44544}" type="datetimeFigureOut">
              <a:rPr lang="en-US" smtClean="0"/>
              <a:t>2/23/2019</a:t>
            </a:fld>
            <a:endParaRPr lang="en-US"/>
          </a:p>
        </p:txBody>
      </p:sp>
      <p:sp>
        <p:nvSpPr>
          <p:cNvPr id="5" name="Footer Placeholder 4">
            <a:extLst>
              <a:ext uri="{FF2B5EF4-FFF2-40B4-BE49-F238E27FC236}">
                <a16:creationId xmlns:a16="http://schemas.microsoft.com/office/drawing/2014/main" id="{5A9C71F0-57AE-4AD7-B64E-3ED9EABE12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36831-CAC8-4B00-9DA5-593BD0B9C599}"/>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382148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FE67-6740-406A-AEDC-D556379ECF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96DCAC-9433-4B9C-890D-86830CA9F1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B0A4C30-D1A7-4978-BF4B-94EA26A71D4E}"/>
              </a:ext>
            </a:extLst>
          </p:cNvPr>
          <p:cNvSpPr>
            <a:spLocks noGrp="1"/>
          </p:cNvSpPr>
          <p:nvPr>
            <p:ph type="dt" sz="half" idx="10"/>
          </p:nvPr>
        </p:nvSpPr>
        <p:spPr/>
        <p:txBody>
          <a:bodyPr/>
          <a:lstStyle/>
          <a:p>
            <a:fld id="{1E53FEFF-D8C2-4B85-9AFC-0FA6B3B44544}" type="datetimeFigureOut">
              <a:rPr lang="en-US" smtClean="0"/>
              <a:t>2/23/2019</a:t>
            </a:fld>
            <a:endParaRPr lang="en-US"/>
          </a:p>
        </p:txBody>
      </p:sp>
      <p:sp>
        <p:nvSpPr>
          <p:cNvPr id="5" name="Footer Placeholder 4">
            <a:extLst>
              <a:ext uri="{FF2B5EF4-FFF2-40B4-BE49-F238E27FC236}">
                <a16:creationId xmlns:a16="http://schemas.microsoft.com/office/drawing/2014/main" id="{0686D726-FFE3-436E-81BA-CD325816E1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BF921-AB48-43E3-B939-894F2E3A21A7}"/>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253380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78A0-370C-4540-80FC-F260F832CE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AAEB36-03DA-4B8C-9F76-678BD04E7D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50E416-EE55-4D05-9AC4-264503A083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9E804E-109C-40B0-B64E-C1B2023202EA}"/>
              </a:ext>
            </a:extLst>
          </p:cNvPr>
          <p:cNvSpPr>
            <a:spLocks noGrp="1"/>
          </p:cNvSpPr>
          <p:nvPr>
            <p:ph type="dt" sz="half" idx="10"/>
          </p:nvPr>
        </p:nvSpPr>
        <p:spPr/>
        <p:txBody>
          <a:bodyPr/>
          <a:lstStyle/>
          <a:p>
            <a:fld id="{1E53FEFF-D8C2-4B85-9AFC-0FA6B3B44544}" type="datetimeFigureOut">
              <a:rPr lang="en-US" smtClean="0"/>
              <a:t>2/23/2019</a:t>
            </a:fld>
            <a:endParaRPr lang="en-US"/>
          </a:p>
        </p:txBody>
      </p:sp>
      <p:sp>
        <p:nvSpPr>
          <p:cNvPr id="6" name="Footer Placeholder 5">
            <a:extLst>
              <a:ext uri="{FF2B5EF4-FFF2-40B4-BE49-F238E27FC236}">
                <a16:creationId xmlns:a16="http://schemas.microsoft.com/office/drawing/2014/main" id="{DEF6F3B8-8712-4762-A1EF-C6B110BF83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8C9486-F907-4727-B069-2F5B55ECB520}"/>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83846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8D889-9E8F-4AD0-AFE6-40D9C31CD7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E70E2D-848B-4017-8D10-9B09604DCD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63092FE-F931-491C-BD48-8E8C563A56E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9D8607-F1A3-42FB-9347-37B5D6328B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148B6B-5165-44BE-9ADE-E349DC984A1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495D3-9280-40C9-AAD8-F03B22A1D9DE}"/>
              </a:ext>
            </a:extLst>
          </p:cNvPr>
          <p:cNvSpPr>
            <a:spLocks noGrp="1"/>
          </p:cNvSpPr>
          <p:nvPr>
            <p:ph type="dt" sz="half" idx="10"/>
          </p:nvPr>
        </p:nvSpPr>
        <p:spPr/>
        <p:txBody>
          <a:bodyPr/>
          <a:lstStyle/>
          <a:p>
            <a:fld id="{1E53FEFF-D8C2-4B85-9AFC-0FA6B3B44544}" type="datetimeFigureOut">
              <a:rPr lang="en-US" smtClean="0"/>
              <a:t>2/23/2019</a:t>
            </a:fld>
            <a:endParaRPr lang="en-US"/>
          </a:p>
        </p:txBody>
      </p:sp>
      <p:sp>
        <p:nvSpPr>
          <p:cNvPr id="8" name="Footer Placeholder 7">
            <a:extLst>
              <a:ext uri="{FF2B5EF4-FFF2-40B4-BE49-F238E27FC236}">
                <a16:creationId xmlns:a16="http://schemas.microsoft.com/office/drawing/2014/main" id="{5D1CC6E4-BA13-4B20-9A9F-5BB7BF92CA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F530C5-6797-4A86-BB30-ADFCE190FCA2}"/>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429328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D9F9F-D7AC-48A4-BA39-BB2B11FC5F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55D222-E019-4C0D-A52B-37AEA78CAFCD}"/>
              </a:ext>
            </a:extLst>
          </p:cNvPr>
          <p:cNvSpPr>
            <a:spLocks noGrp="1"/>
          </p:cNvSpPr>
          <p:nvPr>
            <p:ph type="dt" sz="half" idx="10"/>
          </p:nvPr>
        </p:nvSpPr>
        <p:spPr/>
        <p:txBody>
          <a:bodyPr/>
          <a:lstStyle/>
          <a:p>
            <a:fld id="{1E53FEFF-D8C2-4B85-9AFC-0FA6B3B44544}" type="datetimeFigureOut">
              <a:rPr lang="en-US" smtClean="0"/>
              <a:t>2/23/2019</a:t>
            </a:fld>
            <a:endParaRPr lang="en-US"/>
          </a:p>
        </p:txBody>
      </p:sp>
      <p:sp>
        <p:nvSpPr>
          <p:cNvPr id="4" name="Footer Placeholder 3">
            <a:extLst>
              <a:ext uri="{FF2B5EF4-FFF2-40B4-BE49-F238E27FC236}">
                <a16:creationId xmlns:a16="http://schemas.microsoft.com/office/drawing/2014/main" id="{785B148A-CC1B-4B3A-A48D-11A197CD6C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71149C-9DDF-43DD-A5F4-8BBC4A6F6FF1}"/>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3318631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7EB64D-AC3F-4345-BA5C-A6A29C301C01}"/>
              </a:ext>
            </a:extLst>
          </p:cNvPr>
          <p:cNvSpPr>
            <a:spLocks noGrp="1"/>
          </p:cNvSpPr>
          <p:nvPr>
            <p:ph type="dt" sz="half" idx="10"/>
          </p:nvPr>
        </p:nvSpPr>
        <p:spPr/>
        <p:txBody>
          <a:bodyPr/>
          <a:lstStyle/>
          <a:p>
            <a:fld id="{1E53FEFF-D8C2-4B85-9AFC-0FA6B3B44544}" type="datetimeFigureOut">
              <a:rPr lang="en-US" smtClean="0"/>
              <a:t>2/23/2019</a:t>
            </a:fld>
            <a:endParaRPr lang="en-US"/>
          </a:p>
        </p:txBody>
      </p:sp>
      <p:sp>
        <p:nvSpPr>
          <p:cNvPr id="3" name="Footer Placeholder 2">
            <a:extLst>
              <a:ext uri="{FF2B5EF4-FFF2-40B4-BE49-F238E27FC236}">
                <a16:creationId xmlns:a16="http://schemas.microsoft.com/office/drawing/2014/main" id="{AC8EFF1A-4235-4689-8EFB-596EE8437D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510FD5-0A90-43BF-BF29-20B396B142B0}"/>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80034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C9DFE-E3F1-46C2-AF39-BE15D12749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76A887-CD6B-4AA0-9E71-D5DBA58F4E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3D211C-16E4-4ED1-A75E-0428CC0E4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4BB5C0-6A18-4852-BEC5-04504F332BDC}"/>
              </a:ext>
            </a:extLst>
          </p:cNvPr>
          <p:cNvSpPr>
            <a:spLocks noGrp="1"/>
          </p:cNvSpPr>
          <p:nvPr>
            <p:ph type="dt" sz="half" idx="10"/>
          </p:nvPr>
        </p:nvSpPr>
        <p:spPr/>
        <p:txBody>
          <a:bodyPr/>
          <a:lstStyle/>
          <a:p>
            <a:fld id="{1E53FEFF-D8C2-4B85-9AFC-0FA6B3B44544}" type="datetimeFigureOut">
              <a:rPr lang="en-US" smtClean="0"/>
              <a:t>2/23/2019</a:t>
            </a:fld>
            <a:endParaRPr lang="en-US"/>
          </a:p>
        </p:txBody>
      </p:sp>
      <p:sp>
        <p:nvSpPr>
          <p:cNvPr id="6" name="Footer Placeholder 5">
            <a:extLst>
              <a:ext uri="{FF2B5EF4-FFF2-40B4-BE49-F238E27FC236}">
                <a16:creationId xmlns:a16="http://schemas.microsoft.com/office/drawing/2014/main" id="{3A604EDF-A1E6-4754-8EFA-B496AEA3E7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AEDE03-46A3-49FB-B132-4FA4FC738FEE}"/>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2793724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4671F-BF0C-4C3D-898F-332AF22BD9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2FAF5D-6D95-416C-A261-1E6AFE2D99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CAE3E9-6988-478C-ACF7-1CE047ED6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CD85AB-F57A-4CB8-AF5F-752EB7F11AA0}"/>
              </a:ext>
            </a:extLst>
          </p:cNvPr>
          <p:cNvSpPr>
            <a:spLocks noGrp="1"/>
          </p:cNvSpPr>
          <p:nvPr>
            <p:ph type="dt" sz="half" idx="10"/>
          </p:nvPr>
        </p:nvSpPr>
        <p:spPr/>
        <p:txBody>
          <a:bodyPr/>
          <a:lstStyle/>
          <a:p>
            <a:fld id="{1E53FEFF-D8C2-4B85-9AFC-0FA6B3B44544}" type="datetimeFigureOut">
              <a:rPr lang="en-US" smtClean="0"/>
              <a:t>2/23/2019</a:t>
            </a:fld>
            <a:endParaRPr lang="en-US"/>
          </a:p>
        </p:txBody>
      </p:sp>
      <p:sp>
        <p:nvSpPr>
          <p:cNvPr id="6" name="Footer Placeholder 5">
            <a:extLst>
              <a:ext uri="{FF2B5EF4-FFF2-40B4-BE49-F238E27FC236}">
                <a16:creationId xmlns:a16="http://schemas.microsoft.com/office/drawing/2014/main" id="{A708A4C2-6182-44C8-98C2-C3A65FBA2C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6B3B78-5BAF-42DE-9B0A-A7DA85A38A64}"/>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1820113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BD4C0F-283A-49AC-A80C-551609A5AE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8C1C59-24F5-48E2-AF76-5E332DD9A9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8AD015-A885-4B19-BD06-7409AFC8E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3FEFF-D8C2-4B85-9AFC-0FA6B3B44544}" type="datetimeFigureOut">
              <a:rPr lang="en-US" smtClean="0"/>
              <a:t>2/23/2019</a:t>
            </a:fld>
            <a:endParaRPr lang="en-US"/>
          </a:p>
        </p:txBody>
      </p:sp>
      <p:sp>
        <p:nvSpPr>
          <p:cNvPr id="5" name="Footer Placeholder 4">
            <a:extLst>
              <a:ext uri="{FF2B5EF4-FFF2-40B4-BE49-F238E27FC236}">
                <a16:creationId xmlns:a16="http://schemas.microsoft.com/office/drawing/2014/main" id="{AE09DB0A-4CB1-4756-BEB1-B9F81CD9A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B56252-5066-4448-910B-A3FA960D15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848D4-5F75-43A6-A81F-3DFC5E69C77D}" type="slidenum">
              <a:rPr lang="en-US" smtClean="0"/>
              <a:t>‹#›</a:t>
            </a:fld>
            <a:endParaRPr lang="en-US"/>
          </a:p>
        </p:txBody>
      </p:sp>
    </p:spTree>
    <p:extLst>
      <p:ext uri="{BB962C8B-B14F-4D97-AF65-F5344CB8AC3E}">
        <p14:creationId xmlns:p14="http://schemas.microsoft.com/office/powerpoint/2010/main" val="238167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251225"/>
            <a:ext cx="12192000" cy="784830"/>
          </a:xfrm>
          <a:prstGeom prst="rect">
            <a:avLst/>
          </a:prstGeom>
          <a:noFill/>
        </p:spPr>
        <p:txBody>
          <a:bodyPr vert="horz" wrap="square" lIns="91440" tIns="45720" rIns="91440" bIns="45720">
            <a:spAutoFit/>
          </a:bodyPr>
          <a:lstStyle/>
          <a:p>
            <a:pPr algn="ctr">
              <a:lnSpc>
                <a:spcPct val="90000"/>
              </a:lnSpc>
            </a:pPr>
            <a:r>
              <a:rPr lang="en-US" sz="5000" b="1" spc="300" dirty="0" smtClean="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Agency FB" panose="020B0503020202020204" pitchFamily="34" charset="0"/>
              </a:rPr>
              <a:t>(</a:t>
            </a:r>
            <a:r>
              <a:rPr lang="en-US" sz="5000" b="1" dirty="0" smtClean="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Agency FB" panose="020B0503020202020204" pitchFamily="34" charset="0"/>
              </a:rPr>
              <a:t>MATT </a:t>
            </a:r>
            <a:r>
              <a:rPr lang="en-US" sz="5000" b="1" spc="300" dirty="0" smtClean="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Agency FB" panose="020B0503020202020204" pitchFamily="34" charset="0"/>
              </a:rPr>
              <a:t>5:31-32; 19:3-10)</a:t>
            </a:r>
            <a:endParaRPr lang="en-US" sz="5000" b="1" dirty="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Agency FB" panose="020B0503020202020204" pitchFamily="34" charset="0"/>
            </a:endParaRPr>
          </a:p>
        </p:txBody>
      </p:sp>
      <p:sp>
        <p:nvSpPr>
          <p:cNvPr id="6" name="Rectangle 5"/>
          <p:cNvSpPr/>
          <p:nvPr/>
        </p:nvSpPr>
        <p:spPr>
          <a:xfrm>
            <a:off x="0" y="956417"/>
            <a:ext cx="12192000" cy="784830"/>
          </a:xfrm>
          <a:prstGeom prst="rect">
            <a:avLst/>
          </a:prstGeom>
          <a:noFill/>
        </p:spPr>
        <p:txBody>
          <a:bodyPr vert="horz" wrap="square" lIns="91440" tIns="45720" rIns="91440" bIns="45720">
            <a:spAutoFit/>
          </a:bodyPr>
          <a:lstStyle/>
          <a:p>
            <a:pPr algn="ctr">
              <a:lnSpc>
                <a:spcPct val="90000"/>
              </a:lnSpc>
            </a:pPr>
            <a:r>
              <a:rPr lang="en-US" sz="5000" b="1" dirty="0" smtClean="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Agency FB" panose="020B0503020202020204" pitchFamily="34" charset="0"/>
              </a:rPr>
              <a:t>WEEK 5 </a:t>
            </a:r>
            <a:r>
              <a:rPr lang="en-US" sz="5000" b="1" dirty="0" smtClean="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Berlin Sans FB Demi" panose="020E0802020502020306" pitchFamily="34" charset="0"/>
              </a:rPr>
              <a:t>¤ </a:t>
            </a:r>
            <a:r>
              <a:rPr lang="en-US" sz="5000" b="1" dirty="0" smtClean="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Agency FB" panose="020B0503020202020204" pitchFamily="34" charset="0"/>
              </a:rPr>
              <a:t>DIVORCE &amp; REMARRIAGE</a:t>
            </a:r>
          </a:p>
        </p:txBody>
      </p:sp>
    </p:spTree>
    <p:extLst>
      <p:ext uri="{BB962C8B-B14F-4D97-AF65-F5344CB8AC3E}">
        <p14:creationId xmlns:p14="http://schemas.microsoft.com/office/powerpoint/2010/main" val="145646774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461209" y="1268254"/>
            <a:ext cx="11538286" cy="50249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spcAft>
                <a:spcPts val="600"/>
              </a:spcAft>
              <a:buClr>
                <a:srgbClr val="BC9380"/>
              </a:buClr>
              <a:buSzPct val="100000"/>
            </a:pPr>
            <a:r>
              <a:rPr lang="en-US" sz="6000" b="1" dirty="0" smtClean="0">
                <a:ln w="12700">
                  <a:solidFill>
                    <a:schemeClr val="bg1"/>
                  </a:solidFill>
                </a:ln>
                <a:solidFill>
                  <a:schemeClr val="accent2">
                    <a:lumMod val="75000"/>
                  </a:schemeClr>
                </a:solidFill>
                <a:effectLst>
                  <a:glow rad="88900">
                    <a:schemeClr val="tx1">
                      <a:alpha val="30000"/>
                    </a:schemeClr>
                  </a:glow>
                  <a:outerShdw blurRad="254000" dist="38100" dir="2700000" algn="tl">
                    <a:schemeClr val="tx1"/>
                  </a:outerShdw>
                </a:effectLst>
                <a:latin typeface="Agency FB" panose="020B0503020202020204" pitchFamily="34" charset="0"/>
              </a:rPr>
              <a:t>hardness of heart </a:t>
            </a:r>
          </a:p>
          <a:p>
            <a:pPr algn="l">
              <a:lnSpc>
                <a:spcPct val="85000"/>
              </a:lnSpc>
              <a:spcBef>
                <a:spcPts val="0"/>
              </a:spcBef>
              <a:spcAft>
                <a:spcPts val="600"/>
              </a:spcAft>
              <a:buClr>
                <a:srgbClr val="BC9380"/>
              </a:buClr>
              <a:buSzPct val="100000"/>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the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five thousand, how many basketfuls of pieces did you pick up?” “Twelve,” they replied. </a:t>
            </a:r>
            <a:r>
              <a:rPr lang="en-US" sz="5500" b="1" baseline="300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20</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“And when I broke the seven loaves for the four thousand, how many basketfuls of pieces did you pick up?” They answered, “Seven.” </a:t>
            </a:r>
            <a:r>
              <a:rPr lang="en-US" sz="5500" b="1" baseline="300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21</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He said to them, “Do you still not understand?”</a:t>
            </a:r>
            <a:endParaRPr lang="en-US" sz="5500" b="1" dirty="0">
              <a:ln w="12700">
                <a:solidFill>
                  <a:schemeClr val="bg1"/>
                </a:solidFill>
              </a:ln>
              <a:solidFill>
                <a:schemeClr val="accent2">
                  <a:lumMod val="75000"/>
                </a:schemeClr>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203998"/>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Matt </a:t>
            </a:r>
            <a:r>
              <a:rPr lang="en-US"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19:7-8</a:t>
            </a:r>
            <a:endParaRPr lang="en-US" b="1" u="sng"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7" name="Content Placeholder 3"/>
          <p:cNvSpPr txBox="1">
            <a:spLocks/>
          </p:cNvSpPr>
          <p:nvPr/>
        </p:nvSpPr>
        <p:spPr>
          <a:xfrm>
            <a:off x="4414563" y="193669"/>
            <a:ext cx="6675195" cy="876274"/>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spcAft>
                <a:spcPts val="2400"/>
              </a:spcAft>
              <a:buClr>
                <a:srgbClr val="BC9380"/>
              </a:buClr>
              <a:buSzPct val="100000"/>
            </a:pP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command </a:t>
            </a: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vs. </a:t>
            </a: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concession</a:t>
            </a:r>
          </a:p>
        </p:txBody>
      </p:sp>
    </p:spTree>
    <p:extLst>
      <p:ext uri="{BB962C8B-B14F-4D97-AF65-F5344CB8AC3E}">
        <p14:creationId xmlns:p14="http://schemas.microsoft.com/office/powerpoint/2010/main" val="197832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423110" y="1535827"/>
            <a:ext cx="11345780" cy="3989546"/>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spcAft>
                <a:spcPts val="600"/>
              </a:spcAft>
              <a:buClr>
                <a:srgbClr val="BC9380"/>
              </a:buClr>
              <a:buSzPct val="100000"/>
            </a:pP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since </a:t>
            </a: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divorce is only a concession to man’s sin and is not part of God’s original plan for marriage, all believers should hate divorce as God does and pursue it only when there is no other recourse</a:t>
            </a:r>
            <a:endParaRPr lang="en-US" sz="6000" b="1" dirty="0">
              <a:ln w="12700">
                <a:solidFill>
                  <a:schemeClr val="bg1"/>
                </a:solidFill>
              </a:ln>
              <a:solidFill>
                <a:schemeClr val="accent2">
                  <a:lumMod val="75000"/>
                </a:schemeClr>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203998"/>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Matt </a:t>
            </a:r>
            <a:r>
              <a:rPr lang="en-US"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19:7-8</a:t>
            </a:r>
            <a:endParaRPr lang="en-US" b="1" u="sng"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7" name="Content Placeholder 3"/>
          <p:cNvSpPr txBox="1">
            <a:spLocks/>
          </p:cNvSpPr>
          <p:nvPr/>
        </p:nvSpPr>
        <p:spPr>
          <a:xfrm>
            <a:off x="4414563" y="193669"/>
            <a:ext cx="6675195" cy="876274"/>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spcAft>
                <a:spcPts val="2400"/>
              </a:spcAft>
              <a:buClr>
                <a:srgbClr val="BC9380"/>
              </a:buClr>
              <a:buSzPct val="100000"/>
            </a:pP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command </a:t>
            </a: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vs. </a:t>
            </a: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concession</a:t>
            </a:r>
          </a:p>
        </p:txBody>
      </p:sp>
    </p:spTree>
    <p:extLst>
      <p:ext uri="{BB962C8B-B14F-4D97-AF65-F5344CB8AC3E}">
        <p14:creationId xmlns:p14="http://schemas.microsoft.com/office/powerpoint/2010/main" val="408515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352926" y="1230154"/>
            <a:ext cx="11646569" cy="50249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85000"/>
              </a:lnSpc>
              <a:spcBef>
                <a:spcPts val="0"/>
              </a:spcBef>
              <a:spcAft>
                <a:spcPts val="2400"/>
              </a:spcAft>
              <a:buClr>
                <a:srgbClr val="BC9380"/>
              </a:buClr>
              <a:buSzPct val="100000"/>
              <a:buFont typeface="Wingdings" panose="05000000000000000000" pitchFamily="2" charset="2"/>
              <a:buChar char="§"/>
            </a:pPr>
            <a:r>
              <a:rPr lang="en-US" sz="6000" b="1" i="1" dirty="0" err="1"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pornei</a:t>
            </a:r>
            <a:r>
              <a:rPr lang="en-US" sz="6000" b="1" i="1" spc="600" dirty="0" err="1"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a</a:t>
            </a: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extramarital sexual relations </a:t>
            </a: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r>
            <a:b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of </a:t>
            </a: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any </a:t>
            </a: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kind, </a:t>
            </a: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but also has a broader meaning than adultery; a selling off or surrendering of sexual purity; promiscuity of any and every type; habitual immorality </a:t>
            </a: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203998"/>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Matt </a:t>
            </a:r>
            <a:r>
              <a:rPr lang="en-US"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19:9</a:t>
            </a:r>
            <a:endParaRPr lang="en-US" b="1" u="sng"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3449408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352926" y="1230154"/>
            <a:ext cx="11646569" cy="50249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85000"/>
              </a:lnSpc>
              <a:spcBef>
                <a:spcPts val="0"/>
              </a:spcBef>
              <a:spcAft>
                <a:spcPts val="2400"/>
              </a:spcAft>
              <a:buClr>
                <a:srgbClr val="BC9380"/>
              </a:buClr>
              <a:buSzPct val="100000"/>
              <a:buFont typeface="Wingdings" panose="05000000000000000000" pitchFamily="2" charset="2"/>
              <a:buChar char="§"/>
            </a:pP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after </a:t>
            </a: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all means are exhausted to bring the sinning partner to repentance, the Bible permits release for the faithful partner through divorce </a:t>
            </a:r>
          </a:p>
          <a:p>
            <a:pPr marL="685800" indent="-685800" algn="l">
              <a:lnSpc>
                <a:spcPct val="85000"/>
              </a:lnSpc>
              <a:spcBef>
                <a:spcPts val="0"/>
              </a:spcBef>
              <a:spcAft>
                <a:spcPts val="2400"/>
              </a:spcAft>
              <a:buClr>
                <a:srgbClr val="BC9380"/>
              </a:buClr>
              <a:buSzPct val="100000"/>
              <a:buFont typeface="Wingdings" panose="05000000000000000000" pitchFamily="2" charset="2"/>
              <a:buChar char="§"/>
            </a:pP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a:t>
            </a: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ith </a:t>
            </a: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God’s </a:t>
            </a: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freedom, </a:t>
            </a: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 marriage </a:t>
            </a: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r>
            <a:b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60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can </a:t>
            </a:r>
            <a:r>
              <a:rPr lang="en-US" sz="6000" b="1" u="sng"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survive</a:t>
            </a: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the worst </a:t>
            </a: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sins</a:t>
            </a:r>
            <a:r>
              <a:rPr lang="en-US" sz="6000" b="1" i="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t>
            </a:r>
            <a:endParaRPr lang="en-US" sz="6000" b="1" i="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203998"/>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Matt </a:t>
            </a:r>
            <a:r>
              <a:rPr lang="en-US"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19:9</a:t>
            </a:r>
            <a:endParaRPr lang="en-US" b="1" u="sng"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98197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461209" y="1103154"/>
            <a:ext cx="11538286" cy="5538946"/>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85000"/>
              </a:lnSpc>
              <a:spcBef>
                <a:spcPts val="0"/>
              </a:spcBef>
              <a:spcAft>
                <a:spcPts val="12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they realized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it is a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much higher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standard</a:t>
            </a:r>
          </a:p>
          <a:p>
            <a:pPr algn="l">
              <a:lnSpc>
                <a:spcPct val="85000"/>
              </a:lnSpc>
              <a:spcBef>
                <a:spcPts val="0"/>
              </a:spcBef>
              <a:spcAft>
                <a:spcPts val="600"/>
              </a:spcAft>
              <a:buClr>
                <a:srgbClr val="BC9380"/>
              </a:buClr>
              <a:buSzPct val="100000"/>
            </a:pPr>
            <a:r>
              <a:rPr lang="en-US" sz="5000" b="1" u="sng"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Luke 18:24-27</a:t>
            </a:r>
            <a:r>
              <a:rPr lang="en-US" sz="5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5000" b="1" baseline="300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24</a:t>
            </a:r>
            <a:r>
              <a:rPr lang="en-US" sz="5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Jesus looked at </a:t>
            </a:r>
            <a:r>
              <a:rPr lang="en-US" sz="5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him and </a:t>
            </a:r>
            <a:r>
              <a:rPr lang="en-US" sz="5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said, “How hard it is for the rich to enter the kingdom of God! </a:t>
            </a:r>
            <a:r>
              <a:rPr lang="en-US" sz="5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r>
            <a:br>
              <a:rPr lang="en-US" sz="5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5000" b="1" baseline="30000"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25</a:t>
            </a:r>
            <a:r>
              <a:rPr lang="en-US" sz="5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5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Indeed, it is easier for a camel to go through the eye of a needle than for someone who is rich to enter the kingdom of God</a:t>
            </a:r>
            <a:r>
              <a:rPr lang="en-US" sz="5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5000" b="1" baseline="30000"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26</a:t>
            </a:r>
            <a:r>
              <a:rPr lang="en-US" sz="5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5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Those who heard this asked, </a:t>
            </a:r>
            <a:r>
              <a:rPr lang="en-US" sz="50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“Who then can be saved</a:t>
            </a:r>
            <a:r>
              <a:rPr lang="en-US" sz="50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5000" b="1" baseline="30000"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27</a:t>
            </a:r>
            <a:r>
              <a:rPr lang="en-US" sz="5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5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Jesus replied, “What is impossible with man is possible with God</a:t>
            </a:r>
            <a:r>
              <a:rPr lang="en-US" sz="5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t>
            </a:r>
            <a:endParaRPr lang="en-US" sz="5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203998"/>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Matt </a:t>
            </a:r>
            <a:r>
              <a:rPr lang="en-US"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19:10</a:t>
            </a:r>
            <a:endParaRPr lang="en-US" b="1" u="sng"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7" name="Content Placeholder 3"/>
          <p:cNvSpPr txBox="1">
            <a:spLocks/>
          </p:cNvSpPr>
          <p:nvPr/>
        </p:nvSpPr>
        <p:spPr>
          <a:xfrm>
            <a:off x="4414563" y="193669"/>
            <a:ext cx="6675195" cy="876274"/>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spcAft>
                <a:spcPts val="2400"/>
              </a:spcAft>
              <a:buClr>
                <a:srgbClr val="BC9380"/>
              </a:buClr>
              <a:buSzPct val="100000"/>
            </a:pP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a:t>
            </a: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he </a:t>
            </a: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disciples’ </a:t>
            </a: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response…</a:t>
            </a:r>
          </a:p>
        </p:txBody>
      </p:sp>
    </p:spTree>
    <p:extLst>
      <p:ext uri="{BB962C8B-B14F-4D97-AF65-F5344CB8AC3E}">
        <p14:creationId xmlns:p14="http://schemas.microsoft.com/office/powerpoint/2010/main" val="17009466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461209" y="1103154"/>
            <a:ext cx="11538286" cy="5538946"/>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85000"/>
              </a:lnSpc>
              <a:spcBef>
                <a:spcPts val="0"/>
              </a:spcBef>
              <a:spcAft>
                <a:spcPts val="12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realized it is a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much higher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standard</a:t>
            </a:r>
          </a:p>
          <a:p>
            <a:pPr marL="685800" indent="-685800" algn="l">
              <a:lnSpc>
                <a:spcPct val="85000"/>
              </a:lnSpc>
              <a:spcBef>
                <a:spcPts val="1200"/>
              </a:spcBef>
              <a:spcAft>
                <a:spcPts val="12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Jesus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gives the divine ideal, only possible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r>
            <a:b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if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He is the head of the marriage</a:t>
            </a:r>
            <a:endPar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203998"/>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Matt </a:t>
            </a:r>
            <a:r>
              <a:rPr lang="en-US"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19:10</a:t>
            </a:r>
            <a:endParaRPr lang="en-US" b="1" u="sng"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7" name="Content Placeholder 3"/>
          <p:cNvSpPr txBox="1">
            <a:spLocks/>
          </p:cNvSpPr>
          <p:nvPr/>
        </p:nvSpPr>
        <p:spPr>
          <a:xfrm>
            <a:off x="4414563" y="193669"/>
            <a:ext cx="6675195" cy="876274"/>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spcAft>
                <a:spcPts val="2400"/>
              </a:spcAft>
              <a:buClr>
                <a:srgbClr val="BC9380"/>
              </a:buClr>
              <a:buSzPct val="100000"/>
            </a:pP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a:t>
            </a: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he </a:t>
            </a: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disciples’ </a:t>
            </a: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response…</a:t>
            </a:r>
          </a:p>
        </p:txBody>
      </p:sp>
      <p:sp>
        <p:nvSpPr>
          <p:cNvPr id="9" name="Content Placeholder 3"/>
          <p:cNvSpPr txBox="1">
            <a:spLocks/>
          </p:cNvSpPr>
          <p:nvPr/>
        </p:nvSpPr>
        <p:spPr>
          <a:xfrm>
            <a:off x="461209" y="5854699"/>
            <a:ext cx="11538286" cy="833311"/>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spcAft>
                <a:spcPts val="1200"/>
              </a:spcAft>
              <a:buClr>
                <a:srgbClr val="BC9380"/>
              </a:buClr>
              <a:buSzPct val="100000"/>
            </a:pPr>
            <a:r>
              <a:rPr lang="en-US" sz="5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t>
            </a:r>
            <a:r>
              <a:rPr lang="en-US" sz="5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What is impossible with man is possible with God</a:t>
            </a:r>
            <a:r>
              <a:rPr lang="en-US" sz="5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t>
            </a:r>
            <a:endParaRPr lang="en-US" sz="5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2086556450"/>
      </p:ext>
    </p:extLst>
  </p:cSld>
  <p:clrMapOvr>
    <a:masterClrMapping/>
  </p:clrMapOvr>
  <p:transition spd="slow">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352926" y="1233059"/>
            <a:ext cx="11646569" cy="50249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85000"/>
              </a:lnSpc>
              <a:spcBef>
                <a:spcPts val="0"/>
              </a:spcBef>
              <a:spcAft>
                <a:spcPts val="24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divorce and remarriage is permitted when there is marital unfaithfulness</a:t>
            </a:r>
          </a:p>
          <a:p>
            <a:pPr marL="685800" indent="-685800" algn="l">
              <a:lnSpc>
                <a:spcPct val="85000"/>
              </a:lnSpc>
              <a:spcBef>
                <a:spcPts val="0"/>
              </a:spcBef>
              <a:spcAft>
                <a:spcPts val="24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if y</a:t>
            </a:r>
            <a:r>
              <a:rPr lang="en-US" sz="55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ou</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divorce your spouse, remain unmarried or else be reconciled</a:t>
            </a:r>
          </a:p>
          <a:p>
            <a:pPr marL="685800" indent="-685800" algn="l">
              <a:lnSpc>
                <a:spcPct val="85000"/>
              </a:lnSpc>
              <a:spcBef>
                <a:spcPts val="0"/>
              </a:spcBef>
              <a:spcAft>
                <a:spcPts val="24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(it would seem) if you cannot be reconciled (</a:t>
            </a:r>
            <a:r>
              <a:rPr lang="en-US" sz="55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the</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y get remarried or death) -remarry</a:t>
            </a: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203998"/>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remarriage</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7" name="Content Placeholder 3"/>
          <p:cNvSpPr txBox="1">
            <a:spLocks/>
          </p:cNvSpPr>
          <p:nvPr/>
        </p:nvSpPr>
        <p:spPr>
          <a:xfrm>
            <a:off x="4478063" y="193669"/>
            <a:ext cx="5478737" cy="876274"/>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spcAft>
                <a:spcPts val="2400"/>
              </a:spcAft>
              <a:buClr>
                <a:srgbClr val="BC9380"/>
              </a:buClr>
              <a:buSzPct val="100000"/>
            </a:pPr>
            <a:r>
              <a:rPr lang="en-US" sz="55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1 Corinthians </a:t>
            </a:r>
            <a:r>
              <a:rPr lang="en-US" sz="53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7:10-15</a:t>
            </a:r>
          </a:p>
        </p:txBody>
      </p:sp>
    </p:spTree>
    <p:extLst>
      <p:ext uri="{BB962C8B-B14F-4D97-AF65-F5344CB8AC3E}">
        <p14:creationId xmlns:p14="http://schemas.microsoft.com/office/powerpoint/2010/main" val="30725107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352926" y="1055259"/>
            <a:ext cx="11646569" cy="50249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85000"/>
              </a:lnSpc>
              <a:spcBef>
                <a:spcPts val="0"/>
              </a:spcBef>
              <a:spcAft>
                <a:spcPts val="1500"/>
              </a:spcAft>
              <a:buClr>
                <a:srgbClr val="BC9380"/>
              </a:buClr>
              <a:buSzPct val="100000"/>
              <a:buFont typeface="Wingdings" panose="05000000000000000000" pitchFamily="2" charset="2"/>
              <a:buChar char="§"/>
            </a:pPr>
            <a:r>
              <a:rPr lang="en-US" sz="53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if an </a:t>
            </a:r>
            <a:r>
              <a:rPr lang="en-US" sz="5300" b="1" u="sng"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unbelievin</a:t>
            </a:r>
            <a:r>
              <a:rPr lang="en-US" sz="53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g spouse leaves the marriage, the believer is not bound to the marriage</a:t>
            </a:r>
          </a:p>
          <a:p>
            <a:pPr marL="685800" indent="-685800" algn="l">
              <a:lnSpc>
                <a:spcPct val="80000"/>
              </a:lnSpc>
              <a:spcBef>
                <a:spcPts val="0"/>
              </a:spcBef>
              <a:spcAft>
                <a:spcPts val="1500"/>
              </a:spcAft>
              <a:buClr>
                <a:srgbClr val="BC9380"/>
              </a:buClr>
              <a:buSzPct val="100000"/>
              <a:buFont typeface="Wingdings" panose="05000000000000000000" pitchFamily="2" charset="2"/>
              <a:buChar char="§"/>
            </a:pPr>
            <a:r>
              <a:rPr lang="en-US" sz="53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God has called us to live in </a:t>
            </a:r>
            <a:r>
              <a:rPr lang="en-US" sz="53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peace</a:t>
            </a:r>
          </a:p>
          <a:p>
            <a:pPr marL="685800" indent="-685800" algn="l">
              <a:lnSpc>
                <a:spcPct val="80000"/>
              </a:lnSpc>
              <a:spcBef>
                <a:spcPts val="0"/>
              </a:spcBef>
              <a:spcAft>
                <a:spcPts val="600"/>
              </a:spcAft>
              <a:buClr>
                <a:srgbClr val="BC9380"/>
              </a:buClr>
              <a:buSzPct val="100000"/>
              <a:buFont typeface="Wingdings" panose="05000000000000000000" pitchFamily="2" charset="2"/>
              <a:buChar char="§"/>
            </a:pPr>
            <a:r>
              <a:rPr lang="en-US" sz="53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Matthew 18:15-1</a:t>
            </a:r>
            <a:r>
              <a:rPr lang="en-US" sz="5300" b="1" spc="600"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7</a:t>
            </a:r>
            <a:r>
              <a:rPr lang="en-US" sz="53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5300" b="1" spc="300"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t>
            </a:r>
            <a:r>
              <a:rPr lang="en-US" sz="5300" b="1" dirty="0" smtClean="0">
                <a:ln w="12700">
                  <a:solidFill>
                    <a:schemeClr val="bg1"/>
                  </a:solidFill>
                </a:ln>
                <a:solidFill>
                  <a:schemeClr val="accent2">
                    <a:lumMod val="75000"/>
                  </a:schemeClr>
                </a:solidFill>
                <a:effectLst>
                  <a:glow rad="88900">
                    <a:schemeClr val="tx1">
                      <a:alpha val="30000"/>
                    </a:schemeClr>
                  </a:glow>
                  <a:outerShdw blurRad="254000" dist="38100" dir="2700000" algn="tl">
                    <a:schemeClr val="tx1"/>
                  </a:outerShdw>
                </a:effectLst>
                <a:latin typeface="Agency FB" panose="020B0503020202020204" pitchFamily="34" charset="0"/>
              </a:rPr>
              <a:t>reconciliatio</a:t>
            </a:r>
            <a:r>
              <a:rPr lang="en-US" sz="5300" b="1" spc="300" dirty="0" smtClean="0">
                <a:ln w="12700">
                  <a:solidFill>
                    <a:schemeClr val="bg1"/>
                  </a:solidFill>
                </a:ln>
                <a:solidFill>
                  <a:schemeClr val="accent2">
                    <a:lumMod val="75000"/>
                  </a:schemeClr>
                </a:solidFill>
                <a:effectLst>
                  <a:glow rad="88900">
                    <a:schemeClr val="tx1">
                      <a:alpha val="30000"/>
                    </a:schemeClr>
                  </a:glow>
                  <a:outerShdw blurRad="254000" dist="38100" dir="2700000" algn="tl">
                    <a:schemeClr val="tx1"/>
                  </a:outerShdw>
                </a:effectLst>
                <a:latin typeface="Agency FB" panose="020B0503020202020204" pitchFamily="34" charset="0"/>
              </a:rPr>
              <a:t>n</a:t>
            </a:r>
            <a:r>
              <a:rPr lang="en-US" sz="53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t>
            </a:r>
          </a:p>
          <a:p>
            <a:pPr lvl="1" algn="l">
              <a:lnSpc>
                <a:spcPct val="80000"/>
              </a:lnSpc>
              <a:spcBef>
                <a:spcPts val="0"/>
              </a:spcBef>
              <a:spcAft>
                <a:spcPts val="1200"/>
              </a:spcAft>
              <a:buClr>
                <a:srgbClr val="BC9380"/>
              </a:buClr>
              <a:buSzPct val="100000"/>
            </a:pPr>
            <a:r>
              <a:rPr lang="en-US" sz="5000" b="1" baseline="30000"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17</a:t>
            </a:r>
            <a:r>
              <a:rPr lang="en-US" sz="5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If </a:t>
            </a:r>
            <a:r>
              <a:rPr lang="en-US" sz="5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they still refuse to listen, tell it to the church; and if they refuse to listen even to the church, treat them as you would a pagan </a:t>
            </a:r>
            <a:r>
              <a:rPr lang="en-US" sz="50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(or unbeliever) </a:t>
            </a:r>
            <a:r>
              <a:rPr lang="en-US" sz="5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or </a:t>
            </a:r>
            <a:r>
              <a:rPr lang="en-US" sz="5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 tax collector.</a:t>
            </a: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203998"/>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remarriage</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7" name="Content Placeholder 3"/>
          <p:cNvSpPr txBox="1">
            <a:spLocks/>
          </p:cNvSpPr>
          <p:nvPr/>
        </p:nvSpPr>
        <p:spPr>
          <a:xfrm>
            <a:off x="4478063" y="193669"/>
            <a:ext cx="5478737" cy="876274"/>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spcAft>
                <a:spcPts val="2400"/>
              </a:spcAft>
              <a:buClr>
                <a:srgbClr val="BC9380"/>
              </a:buClr>
              <a:buSzPct val="100000"/>
            </a:pPr>
            <a:r>
              <a:rPr lang="en-US" sz="55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1 Corinthians </a:t>
            </a:r>
            <a:r>
              <a:rPr lang="en-US" sz="53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7:10-15</a:t>
            </a:r>
          </a:p>
        </p:txBody>
      </p:sp>
    </p:spTree>
    <p:extLst>
      <p:ext uri="{BB962C8B-B14F-4D97-AF65-F5344CB8AC3E}">
        <p14:creationId xmlns:p14="http://schemas.microsoft.com/office/powerpoint/2010/main" val="17918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352926" y="1397000"/>
            <a:ext cx="11646569" cy="4733962"/>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85000"/>
              </a:lnSpc>
              <a:spcBef>
                <a:spcPts val="0"/>
              </a:spcBef>
              <a:spcAft>
                <a:spcPts val="24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God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can heal and forgive past transgressions, when we repent</a:t>
            </a:r>
          </a:p>
          <a:p>
            <a:pPr marL="685800" indent="-685800" algn="l">
              <a:lnSpc>
                <a:spcPct val="85000"/>
              </a:lnSpc>
              <a:spcBef>
                <a:spcPts val="0"/>
              </a:spcBef>
              <a:spcAft>
                <a:spcPts val="24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from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that point on, the believer should continue in their current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marriage</a:t>
            </a: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203998"/>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going forward…</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39753623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829509" y="1397000"/>
            <a:ext cx="11345780" cy="4733962"/>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spcAft>
                <a:spcPts val="600"/>
              </a:spcAft>
              <a:buClr>
                <a:srgbClr val="BC9380"/>
              </a:buClr>
              <a:buSzPct val="100000"/>
            </a:pPr>
            <a:r>
              <a:rPr lang="en-US" sz="58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Malachi </a:t>
            </a:r>
            <a:r>
              <a:rPr lang="en-US" sz="5600" b="1" u="sng"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2:16</a:t>
            </a:r>
            <a:r>
              <a:rPr lang="en-US" sz="4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4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(NLT) </a:t>
            </a:r>
            <a:endParaRPr lang="en-US" sz="4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a:p>
            <a:pPr algn="l">
              <a:lnSpc>
                <a:spcPct val="85000"/>
              </a:lnSpc>
              <a:spcBef>
                <a:spcPts val="0"/>
              </a:spcBef>
              <a:spcAft>
                <a:spcPts val="2400"/>
              </a:spcAft>
              <a:buClr>
                <a:srgbClr val="BC9380"/>
              </a:buClr>
              <a:buSzPct val="100000"/>
            </a:pPr>
            <a:r>
              <a:rPr lang="en-US" sz="58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t>
            </a:r>
            <a:r>
              <a:rPr lang="en-US" sz="58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For </a:t>
            </a:r>
            <a:r>
              <a:rPr lang="en-US" sz="5800" b="1" u="sng"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 hate divorce</a:t>
            </a:r>
            <a:r>
              <a:rPr lang="en-US" sz="58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says the LORD, the </a:t>
            </a:r>
            <a:r>
              <a:rPr lang="en-US" sz="58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r>
            <a:br>
              <a:rPr lang="en-US" sz="58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58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God </a:t>
            </a:r>
            <a:r>
              <a:rPr lang="en-US" sz="58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of Israel. “To divorce your wife is to overwhelm her with cruelty,” says the </a:t>
            </a:r>
            <a:r>
              <a:rPr lang="en-US" sz="58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r>
            <a:br>
              <a:rPr lang="en-US" sz="58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58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LORD </a:t>
            </a:r>
            <a:r>
              <a:rPr lang="en-US" sz="58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of Heaven’s Armies. “So g</a:t>
            </a:r>
            <a:r>
              <a:rPr lang="en-US" sz="5800" b="1" u="sng"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uard </a:t>
            </a:r>
            <a:r>
              <a:rPr lang="en-US" sz="58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y</a:t>
            </a:r>
            <a:r>
              <a:rPr lang="en-US" sz="5800" b="1" u="sng"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our heart</a:t>
            </a:r>
            <a:r>
              <a:rPr lang="en-US" sz="58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do not be unfaithful to your wife.”</a:t>
            </a:r>
            <a:endParaRPr lang="en-US" sz="58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203998"/>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going forward…</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130425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352926" y="1106059"/>
            <a:ext cx="11646569" cy="50249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80000"/>
              </a:lnSpc>
              <a:spcBef>
                <a:spcPts val="0"/>
              </a:spcBef>
              <a:spcAft>
                <a:spcPts val="12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this is har</a:t>
            </a:r>
            <a:r>
              <a:rPr lang="en-US" sz="5500" b="1" spc="300"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d</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t>
            </a:r>
          </a:p>
          <a:p>
            <a:pPr marL="685800" indent="-685800" algn="l">
              <a:lnSpc>
                <a:spcPct val="80000"/>
              </a:lnSpc>
              <a:spcBef>
                <a:spcPts val="0"/>
              </a:spcBef>
              <a:spcAft>
                <a:spcPts val="12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divorce is such an accepted option</a:t>
            </a:r>
          </a:p>
          <a:p>
            <a:pPr marL="685800" indent="-685800" algn="l">
              <a:lnSpc>
                <a:spcPct val="80000"/>
              </a:lnSpc>
              <a:spcBef>
                <a:spcPts val="0"/>
              </a:spcBef>
              <a:spcAft>
                <a:spcPts val="12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what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does the Bible have to say concerning divorce and remarriage</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t>
            </a:r>
          </a:p>
          <a:p>
            <a:pPr marL="685800" indent="-685800" algn="l">
              <a:lnSpc>
                <a:spcPct val="80000"/>
              </a:lnSpc>
              <a:spcBef>
                <a:spcPts val="0"/>
              </a:spcBef>
              <a:spcAft>
                <a:spcPts val="12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the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Bible doesn’t speak specifically to things like abuse within the marriage covenant</a:t>
            </a:r>
            <a:endPar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a:p>
            <a:pPr marL="685800" indent="-685800" algn="l">
              <a:lnSpc>
                <a:spcPct val="80000"/>
              </a:lnSpc>
              <a:spcBef>
                <a:spcPts val="0"/>
              </a:spcBef>
              <a:spcAft>
                <a:spcPts val="1200"/>
              </a:spcAft>
              <a:buClr>
                <a:srgbClr val="BC9380"/>
              </a:buClr>
              <a:buSzPct val="100000"/>
              <a:buFont typeface="Wingdings" panose="05000000000000000000" pitchFamily="2" charset="2"/>
              <a:buChar char="§"/>
            </a:pP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h</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ow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is biblical marriage defined? </a:t>
            </a: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203998"/>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before we start…</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63641034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4227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461209" y="1124718"/>
            <a:ext cx="11538286" cy="50249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8000"/>
              </a:lnSpc>
              <a:spcBef>
                <a:spcPts val="0"/>
              </a:spcBef>
              <a:spcAft>
                <a:spcPts val="1800"/>
              </a:spcAft>
              <a:buClr>
                <a:srgbClr val="BC9380"/>
              </a:buClr>
              <a:buSzPct val="100000"/>
            </a:pPr>
            <a:r>
              <a:rPr lang="en-US" sz="49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Malachi </a:t>
            </a:r>
            <a:r>
              <a:rPr lang="en-US" sz="4900" b="1" u="sng"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2:15-16</a:t>
            </a:r>
            <a:r>
              <a:rPr lang="en-US" sz="49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39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(NLT) </a:t>
            </a:r>
            <a:r>
              <a:rPr lang="en-US" sz="4900" b="1" baseline="30000"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15</a:t>
            </a:r>
            <a:r>
              <a:rPr lang="en-US" sz="49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49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Didn’t </a:t>
            </a:r>
            <a:r>
              <a:rPr lang="en-US" sz="49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the Lord make you one with your wife? In body and spirit you are his. And what does he want? Godly children from your union. So guard your heart; remain loyal to the wife of your youth. </a:t>
            </a:r>
            <a:r>
              <a:rPr lang="en-US" sz="4900" b="1" baseline="300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16</a:t>
            </a:r>
            <a:r>
              <a:rPr lang="en-US" sz="49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5200" b="1" dirty="0">
                <a:ln w="12700">
                  <a:solidFill>
                    <a:schemeClr val="bg1"/>
                  </a:solidFill>
                </a:ln>
                <a:solidFill>
                  <a:schemeClr val="accent2">
                    <a:lumMod val="75000"/>
                  </a:schemeClr>
                </a:solidFill>
                <a:effectLst>
                  <a:glow rad="88900">
                    <a:schemeClr val="tx1">
                      <a:alpha val="30000"/>
                    </a:schemeClr>
                  </a:glow>
                  <a:outerShdw blurRad="254000" dist="38100" dir="2700000" algn="tl">
                    <a:schemeClr val="tx1"/>
                  </a:outerShdw>
                </a:effectLst>
                <a:latin typeface="Agency FB" panose="020B0503020202020204" pitchFamily="34" charset="0"/>
              </a:rPr>
              <a:t>“For I hate divorce!”</a:t>
            </a:r>
            <a:r>
              <a:rPr lang="en-US" sz="52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49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says the Lord, the God </a:t>
            </a:r>
            <a:r>
              <a:rPr lang="en-US" sz="49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of </a:t>
            </a:r>
            <a:r>
              <a:rPr lang="en-US" sz="49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Israel. “To divorce your wife is to overwhelm her with cruelty,” says the Lord of Heaven’s Armies. “So guard your heart; do not be unfaithful to your wife.”</a:t>
            </a: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203998"/>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before we start…</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164883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352926" y="1245489"/>
            <a:ext cx="11646569" cy="50249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85000"/>
              </a:lnSpc>
              <a:spcBef>
                <a:spcPts val="0"/>
              </a:spcBef>
              <a:spcAft>
                <a:spcPts val="1200"/>
              </a:spcAft>
              <a:buClr>
                <a:srgbClr val="BC9380"/>
              </a:buClr>
              <a:buSzPct val="100000"/>
              <a:buFont typeface="Wingdings" panose="05000000000000000000" pitchFamily="2" charset="2"/>
              <a:buChar char="§"/>
            </a:pP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in context:</a:t>
            </a:r>
          </a:p>
          <a:p>
            <a:pPr marL="1143000" lvl="1" indent="-685800" algn="l">
              <a:lnSpc>
                <a:spcPct val="85000"/>
              </a:lnSpc>
              <a:spcBef>
                <a:spcPts val="0"/>
              </a:spcBef>
              <a:spcAft>
                <a:spcPts val="1200"/>
              </a:spcAft>
              <a:buClr>
                <a:srgbClr val="BC9380"/>
              </a:buClr>
              <a:buSzPct val="100000"/>
              <a:buFont typeface="Agency FB" panose="020B0503020202020204" pitchFamily="34" charset="0"/>
              <a:buChar char="–"/>
            </a:pP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anger </a:t>
            </a: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and lust </a:t>
            </a: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can lead </a:t>
            </a: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to divorce</a:t>
            </a:r>
          </a:p>
          <a:p>
            <a:pPr marL="1143000" lvl="1" indent="-685800" algn="l">
              <a:lnSpc>
                <a:spcPct val="85000"/>
              </a:lnSpc>
              <a:spcBef>
                <a:spcPts val="0"/>
              </a:spcBef>
              <a:spcAft>
                <a:spcPts val="1200"/>
              </a:spcAft>
              <a:buClr>
                <a:srgbClr val="BC9380"/>
              </a:buClr>
              <a:buSzPct val="100000"/>
              <a:buFont typeface="Agency FB" panose="020B0503020202020204" pitchFamily="34" charset="0"/>
              <a:buChar char="–"/>
            </a:pP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a:t>
            </a: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he </a:t>
            </a: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focus </a:t>
            </a: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(same </a:t>
            </a: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as </a:t>
            </a: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anger </a:t>
            </a: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and lust) </a:t>
            </a: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r>
            <a:b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is </a:t>
            </a: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in pleasing </a:t>
            </a: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oneself</a:t>
            </a:r>
          </a:p>
          <a:p>
            <a:pPr marL="685800" indent="-685800" algn="l">
              <a:lnSpc>
                <a:spcPct val="85000"/>
              </a:lnSpc>
              <a:spcBef>
                <a:spcPts val="1200"/>
              </a:spcBef>
              <a:spcAft>
                <a:spcPts val="1800"/>
              </a:spcAft>
              <a:buClr>
                <a:srgbClr val="BC9380"/>
              </a:buClr>
              <a:buSzPct val="100000"/>
              <a:buFont typeface="Wingdings" panose="05000000000000000000" pitchFamily="2" charset="2"/>
              <a:buChar char="§"/>
            </a:pP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“it has been said…”</a:t>
            </a: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203998"/>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Matt </a:t>
            </a:r>
            <a:r>
              <a:rPr lang="en-US"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5:31-32</a:t>
            </a:r>
            <a:endParaRPr lang="en-US" b="1" u="sng"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22226265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352926" y="1245489"/>
            <a:ext cx="11646569" cy="50249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85000"/>
              </a:lnSpc>
              <a:spcBef>
                <a:spcPts val="0"/>
              </a:spcBef>
              <a:spcAft>
                <a:spcPts val="600"/>
              </a:spcAft>
              <a:buClr>
                <a:srgbClr val="BC9380"/>
              </a:buClr>
              <a:buSzPct val="100000"/>
              <a:buFont typeface="Wingdings" panose="05000000000000000000" pitchFamily="2" charset="2"/>
              <a:buChar char="§"/>
            </a:pP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“for </a:t>
            </a:r>
            <a:r>
              <a:rPr lang="en-US" sz="5500" b="1" dirty="0">
                <a:ln w="12700">
                  <a:solidFill>
                    <a:schemeClr val="bg1"/>
                  </a:solidFill>
                </a:ln>
                <a:solidFill>
                  <a:schemeClr val="accent2">
                    <a:lumMod val="75000"/>
                  </a:schemeClr>
                </a:solidFill>
                <a:effectLst>
                  <a:glow rad="88900">
                    <a:schemeClr val="tx1">
                      <a:alpha val="30000"/>
                    </a:schemeClr>
                  </a:glow>
                  <a:outerShdw blurRad="254000" dist="38100" dir="2700000" algn="tl">
                    <a:schemeClr val="tx1"/>
                  </a:outerShdw>
                </a:effectLst>
                <a:latin typeface="Agency FB" panose="020B0503020202020204" pitchFamily="34" charset="0"/>
              </a:rPr>
              <a:t>any</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and </a:t>
            </a:r>
            <a:r>
              <a:rPr lang="en-US" sz="5500" b="1" dirty="0">
                <a:ln w="12700">
                  <a:solidFill>
                    <a:schemeClr val="bg1"/>
                  </a:solidFill>
                </a:ln>
                <a:solidFill>
                  <a:schemeClr val="accent2">
                    <a:lumMod val="75000"/>
                  </a:schemeClr>
                </a:solidFill>
                <a:effectLst>
                  <a:glow rad="88900">
                    <a:schemeClr val="tx1">
                      <a:alpha val="30000"/>
                    </a:schemeClr>
                  </a:glow>
                  <a:outerShdw blurRad="254000" dist="38100" dir="2700000" algn="tl">
                    <a:schemeClr val="tx1"/>
                  </a:outerShdw>
                </a:effectLst>
                <a:latin typeface="Agency FB" panose="020B0503020202020204" pitchFamily="34" charset="0"/>
              </a:rPr>
              <a:t>every</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reason?” </a:t>
            </a:r>
            <a:endPar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a:p>
            <a:pPr marL="685800" indent="-685800" algn="l">
              <a:lnSpc>
                <a:spcPct val="85000"/>
              </a:lnSpc>
              <a:spcBef>
                <a:spcPts val="0"/>
              </a:spcBef>
              <a:spcAft>
                <a:spcPts val="1200"/>
              </a:spcAft>
              <a:buClr>
                <a:srgbClr val="BC9380"/>
              </a:buClr>
              <a:buSzPct val="100000"/>
              <a:buFont typeface="Wingdings" panose="05000000000000000000" pitchFamily="2" charset="2"/>
              <a:buChar char="§"/>
            </a:pPr>
            <a:r>
              <a:rPr lang="en-US" sz="55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Deuteronomy </a:t>
            </a:r>
            <a:r>
              <a:rPr lang="en-US" sz="5500" b="1" u="sng"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24:1 </a:t>
            </a:r>
            <a:r>
              <a:rPr lang="en-US" sz="55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r>
            <a:br>
              <a:rPr lang="en-US" sz="55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If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 man marries a woman who </a:t>
            </a:r>
            <a:r>
              <a:rPr lang="en-US" sz="5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becomes displeasing to him because he finds something indecent about her</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and he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r>
            <a:b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writes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her a certificate of divorce, gives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r>
            <a:b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it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to her and sends her from his house…</a:t>
            </a:r>
            <a:endPar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203998"/>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Matt </a:t>
            </a:r>
            <a:r>
              <a:rPr lang="en-US"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19:3</a:t>
            </a:r>
            <a:endParaRPr lang="en-US" b="1" u="sng"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42537239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352926" y="1331754"/>
            <a:ext cx="11646569" cy="50249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85000"/>
              </a:lnSpc>
              <a:spcBef>
                <a:spcPts val="0"/>
              </a:spcBef>
              <a:spcAft>
                <a:spcPts val="2400"/>
              </a:spcAft>
              <a:buClr>
                <a:srgbClr val="BC9380"/>
              </a:buClr>
              <a:buSzPct val="100000"/>
              <a:buFont typeface="Wingdings" panose="05000000000000000000" pitchFamily="2" charset="2"/>
              <a:buChar char="§"/>
            </a:pPr>
            <a:r>
              <a:rPr lang="en-US" sz="56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the </a:t>
            </a:r>
            <a:r>
              <a:rPr lang="en-US" sz="56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standard of divorce in our society communicates: </a:t>
            </a:r>
            <a:r>
              <a:rPr lang="en-US" sz="56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r>
            <a:br>
              <a:rPr lang="en-US" sz="56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56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t>
            </a:r>
            <a:r>
              <a:rPr lang="en-US" sz="56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If your spouse ____, you may have </a:t>
            </a:r>
            <a:r>
              <a:rPr lang="en-US" sz="56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another</a:t>
            </a:r>
          </a:p>
          <a:p>
            <a:pPr marL="685800" indent="-685800" algn="l">
              <a:lnSpc>
                <a:spcPct val="85000"/>
              </a:lnSpc>
              <a:spcBef>
                <a:spcPts val="0"/>
              </a:spcBef>
              <a:spcAft>
                <a:spcPts val="1200"/>
              </a:spcAft>
              <a:buClr>
                <a:srgbClr val="BC9380"/>
              </a:buClr>
              <a:buSzPct val="100000"/>
              <a:buFont typeface="Wingdings" panose="05000000000000000000" pitchFamily="2" charset="2"/>
              <a:buChar char="§"/>
            </a:pPr>
            <a:r>
              <a:rPr lang="en-US" sz="56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Jesus</a:t>
            </a:r>
            <a:r>
              <a:rPr lang="en-US" sz="56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primary point is to correct the </a:t>
            </a:r>
            <a:r>
              <a:rPr lang="en-US" sz="56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r>
            <a:br>
              <a:rPr lang="en-US" sz="56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56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idea </a:t>
            </a:r>
            <a:r>
              <a:rPr lang="en-US" sz="56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that they could divorce one another </a:t>
            </a:r>
            <a:r>
              <a:rPr lang="en-US" sz="56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r>
            <a:br>
              <a:rPr lang="en-US" sz="56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56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t>
            </a:r>
            <a:r>
              <a:rPr lang="en-US" sz="56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for any cause at all”</a:t>
            </a: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203998"/>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Matt </a:t>
            </a:r>
            <a:r>
              <a:rPr lang="en-US"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19:3</a:t>
            </a:r>
            <a:endParaRPr lang="en-US" b="1" u="sng"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68820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352926" y="1331754"/>
            <a:ext cx="11646569" cy="50249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85000"/>
              </a:lnSpc>
              <a:spcBef>
                <a:spcPts val="0"/>
              </a:spcBef>
              <a:spcAft>
                <a:spcPts val="2400"/>
              </a:spcAft>
              <a:buClr>
                <a:srgbClr val="BC9380"/>
              </a:buClr>
              <a:buSzPct val="100000"/>
              <a:buFont typeface="Wingdings" panose="05000000000000000000" pitchFamily="2" charset="2"/>
              <a:buChar char="§"/>
            </a:pP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the divine ideal</a:t>
            </a:r>
          </a:p>
          <a:p>
            <a:pPr marL="685800" indent="-685800" algn="l">
              <a:lnSpc>
                <a:spcPct val="85000"/>
              </a:lnSpc>
              <a:spcBef>
                <a:spcPts val="0"/>
              </a:spcBef>
              <a:spcAft>
                <a:spcPts val="2400"/>
              </a:spcAft>
              <a:buClr>
                <a:srgbClr val="BC9380"/>
              </a:buClr>
              <a:buSzPct val="100000"/>
              <a:buFont typeface="Wingdings" panose="05000000000000000000" pitchFamily="2" charset="2"/>
              <a:buChar char="§"/>
            </a:pP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‘what’ not ‘whom’</a:t>
            </a:r>
          </a:p>
          <a:p>
            <a:pPr marL="685800" indent="-685800" algn="l">
              <a:lnSpc>
                <a:spcPct val="85000"/>
              </a:lnSpc>
              <a:spcBef>
                <a:spcPts val="0"/>
              </a:spcBef>
              <a:spcAft>
                <a:spcPts val="2400"/>
              </a:spcAft>
              <a:buClr>
                <a:srgbClr val="BC9380"/>
              </a:buClr>
              <a:buSzPct val="100000"/>
              <a:buFont typeface="Wingdings" panose="05000000000000000000" pitchFamily="2" charset="2"/>
              <a:buChar char="§"/>
            </a:pP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o</a:t>
            </a: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nce </a:t>
            </a: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the relation is entered into, </a:t>
            </a: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r>
            <a:b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God </a:t>
            </a: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does not want it to be broken </a:t>
            </a: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203998"/>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Matt </a:t>
            </a:r>
            <a:r>
              <a:rPr lang="en-US"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19:4-6</a:t>
            </a:r>
            <a:endParaRPr lang="en-US" b="1" u="sng"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42637389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461209" y="1268254"/>
            <a:ext cx="11538286" cy="50249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spcAft>
                <a:spcPts val="600"/>
              </a:spcAft>
              <a:buClr>
                <a:srgbClr val="BC9380"/>
              </a:buClr>
              <a:buSzPct val="100000"/>
            </a:pPr>
            <a:r>
              <a:rPr lang="en-US" sz="6000" b="1" dirty="0" smtClean="0">
                <a:ln w="12700">
                  <a:solidFill>
                    <a:schemeClr val="bg1"/>
                  </a:solidFill>
                </a:ln>
                <a:solidFill>
                  <a:schemeClr val="accent2">
                    <a:lumMod val="75000"/>
                  </a:schemeClr>
                </a:solidFill>
                <a:effectLst>
                  <a:glow rad="88900">
                    <a:schemeClr val="tx1">
                      <a:alpha val="30000"/>
                    </a:schemeClr>
                  </a:glow>
                  <a:outerShdw blurRad="254000" dist="38100" dir="2700000" algn="tl">
                    <a:schemeClr val="tx1"/>
                  </a:outerShdw>
                </a:effectLst>
                <a:latin typeface="Agency FB" panose="020B0503020202020204" pitchFamily="34" charset="0"/>
              </a:rPr>
              <a:t>hardness of heart </a:t>
            </a:r>
          </a:p>
          <a:p>
            <a:pPr marL="685800" indent="-685800" algn="l">
              <a:lnSpc>
                <a:spcPct val="85000"/>
              </a:lnSpc>
              <a:spcBef>
                <a:spcPts val="0"/>
              </a:spcBef>
              <a:spcAft>
                <a:spcPts val="600"/>
              </a:spcAft>
              <a:buClr>
                <a:srgbClr val="BC9380"/>
              </a:buClr>
              <a:buSzPct val="100000"/>
              <a:buFont typeface="Wingdings" panose="05000000000000000000" pitchFamily="2" charset="2"/>
              <a:buChar char="§"/>
            </a:pP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unrepented </a:t>
            </a: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sin</a:t>
            </a:r>
            <a:endPar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a:p>
            <a:pPr marL="685800" indent="-685800" algn="l">
              <a:lnSpc>
                <a:spcPct val="85000"/>
              </a:lnSpc>
              <a:spcBef>
                <a:spcPts val="0"/>
              </a:spcBef>
              <a:spcAft>
                <a:spcPts val="600"/>
              </a:spcAft>
              <a:buClr>
                <a:srgbClr val="BC9380"/>
              </a:buClr>
              <a:buSzPct val="100000"/>
              <a:buFont typeface="Wingdings" panose="05000000000000000000" pitchFamily="2" charset="2"/>
              <a:buChar char="§"/>
            </a:pP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expectations not met</a:t>
            </a:r>
          </a:p>
          <a:p>
            <a:pPr marL="685800" indent="-685800" algn="l">
              <a:lnSpc>
                <a:spcPct val="85000"/>
              </a:lnSpc>
              <a:spcBef>
                <a:spcPts val="0"/>
              </a:spcBef>
              <a:spcAft>
                <a:spcPts val="600"/>
              </a:spcAft>
              <a:buClr>
                <a:srgbClr val="BC9380"/>
              </a:buClr>
              <a:buSzPct val="100000"/>
              <a:buFont typeface="Wingdings" panose="05000000000000000000" pitchFamily="2" charset="2"/>
              <a:buChar char="§"/>
            </a:pP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flawed practice of dating </a:t>
            </a:r>
          </a:p>
          <a:p>
            <a:pPr marL="685800" indent="-685800" algn="l">
              <a:lnSpc>
                <a:spcPct val="85000"/>
              </a:lnSpc>
              <a:spcBef>
                <a:spcPts val="0"/>
              </a:spcBef>
              <a:spcAft>
                <a:spcPts val="600"/>
              </a:spcAft>
              <a:buClr>
                <a:srgbClr val="BC9380"/>
              </a:buClr>
              <a:buSzPct val="100000"/>
              <a:buFont typeface="Wingdings" panose="05000000000000000000" pitchFamily="2" charset="2"/>
              <a:buChar char="§"/>
            </a:pP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selfishness</a:t>
            </a:r>
            <a:endParaRPr lang="en-US" sz="6000" b="1" dirty="0">
              <a:ln w="12700">
                <a:solidFill>
                  <a:schemeClr val="bg1"/>
                </a:solidFill>
              </a:ln>
              <a:solidFill>
                <a:schemeClr val="accent2">
                  <a:lumMod val="75000"/>
                </a:schemeClr>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203998"/>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Matt </a:t>
            </a:r>
            <a:r>
              <a:rPr lang="en-US"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19:7-8</a:t>
            </a:r>
            <a:endParaRPr lang="en-US" b="1" u="sng"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7" name="Content Placeholder 3"/>
          <p:cNvSpPr txBox="1">
            <a:spLocks/>
          </p:cNvSpPr>
          <p:nvPr/>
        </p:nvSpPr>
        <p:spPr>
          <a:xfrm>
            <a:off x="4414563" y="193669"/>
            <a:ext cx="6675195" cy="876274"/>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spcAft>
                <a:spcPts val="2400"/>
              </a:spcAft>
              <a:buClr>
                <a:srgbClr val="BC9380"/>
              </a:buClr>
              <a:buSzPct val="100000"/>
            </a:pP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command </a:t>
            </a: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vs. </a:t>
            </a: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concession</a:t>
            </a:r>
          </a:p>
        </p:txBody>
      </p:sp>
    </p:spTree>
    <p:extLst>
      <p:ext uri="{BB962C8B-B14F-4D97-AF65-F5344CB8AC3E}">
        <p14:creationId xmlns:p14="http://schemas.microsoft.com/office/powerpoint/2010/main" val="10790765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461209" y="1268254"/>
            <a:ext cx="11538286" cy="50249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spcAft>
                <a:spcPts val="600"/>
              </a:spcAft>
              <a:buClr>
                <a:srgbClr val="BC9380"/>
              </a:buClr>
              <a:buSzPct val="100000"/>
            </a:pPr>
            <a:r>
              <a:rPr lang="en-US" sz="6000" b="1" dirty="0" smtClean="0">
                <a:ln w="12700">
                  <a:solidFill>
                    <a:schemeClr val="bg1"/>
                  </a:solidFill>
                </a:ln>
                <a:solidFill>
                  <a:schemeClr val="accent2">
                    <a:lumMod val="75000"/>
                  </a:schemeClr>
                </a:solidFill>
                <a:effectLst>
                  <a:glow rad="88900">
                    <a:schemeClr val="tx1">
                      <a:alpha val="30000"/>
                    </a:schemeClr>
                  </a:glow>
                  <a:outerShdw blurRad="254000" dist="38100" dir="2700000" algn="tl">
                    <a:schemeClr val="tx1"/>
                  </a:outerShdw>
                </a:effectLst>
                <a:latin typeface="Agency FB" panose="020B0503020202020204" pitchFamily="34" charset="0"/>
              </a:rPr>
              <a:t>hardness of heart </a:t>
            </a:r>
          </a:p>
          <a:p>
            <a:pPr algn="l">
              <a:lnSpc>
                <a:spcPct val="85000"/>
              </a:lnSpc>
              <a:spcBef>
                <a:spcPts val="0"/>
              </a:spcBef>
              <a:spcAft>
                <a:spcPts val="600"/>
              </a:spcAft>
              <a:buClr>
                <a:srgbClr val="BC9380"/>
              </a:buClr>
              <a:buSzPct val="100000"/>
            </a:pPr>
            <a:r>
              <a:rPr lang="en-US" sz="55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Mark 8:17-21</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5500" b="1" baseline="30000"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17</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…Jesus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asked them: “Why are you talking about having no bread? Do you still not see or understand? Are your </a:t>
            </a:r>
            <a:r>
              <a:rPr lang="en-US" sz="5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hearts hardened</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5500" b="1" baseline="300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18</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Do you </a:t>
            </a:r>
            <a:r>
              <a:rPr lang="en-US" sz="5500" b="1" dirty="0">
                <a:ln w="12700">
                  <a:solidFill>
                    <a:schemeClr val="bg1"/>
                  </a:solidFill>
                </a:ln>
                <a:solidFill>
                  <a:schemeClr val="accent2">
                    <a:lumMod val="75000"/>
                  </a:schemeClr>
                </a:solidFill>
                <a:effectLst>
                  <a:glow rad="88900">
                    <a:schemeClr val="tx1">
                      <a:alpha val="30000"/>
                    </a:schemeClr>
                  </a:glow>
                  <a:outerShdw blurRad="254000" dist="38100" dir="2700000" algn="tl">
                    <a:schemeClr val="tx1"/>
                  </a:outerShdw>
                </a:effectLst>
                <a:latin typeface="Agency FB" panose="020B0503020202020204" pitchFamily="34" charset="0"/>
              </a:rPr>
              <a:t>have eyes but fail to see</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and </a:t>
            </a:r>
            <a:r>
              <a:rPr lang="en-US" sz="5500" b="1" dirty="0">
                <a:ln w="12700">
                  <a:solidFill>
                    <a:schemeClr val="bg1"/>
                  </a:solidFill>
                </a:ln>
                <a:solidFill>
                  <a:schemeClr val="accent2">
                    <a:lumMod val="75000"/>
                  </a:schemeClr>
                </a:solidFill>
                <a:effectLst>
                  <a:glow rad="88900">
                    <a:schemeClr val="tx1">
                      <a:alpha val="30000"/>
                    </a:schemeClr>
                  </a:glow>
                  <a:outerShdw blurRad="254000" dist="38100" dir="2700000" algn="tl">
                    <a:schemeClr val="tx1"/>
                  </a:outerShdw>
                </a:effectLst>
                <a:latin typeface="Agency FB" panose="020B0503020202020204" pitchFamily="34" charset="0"/>
              </a:rPr>
              <a:t>ears but fail to hear</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And </a:t>
            </a:r>
            <a:r>
              <a:rPr lang="en-US" sz="5500" b="1" dirty="0">
                <a:ln w="12700">
                  <a:solidFill>
                    <a:schemeClr val="bg1"/>
                  </a:solidFill>
                </a:ln>
                <a:solidFill>
                  <a:schemeClr val="accent2">
                    <a:lumMod val="75000"/>
                  </a:schemeClr>
                </a:solidFill>
                <a:effectLst>
                  <a:glow rad="88900">
                    <a:schemeClr val="tx1">
                      <a:alpha val="30000"/>
                    </a:schemeClr>
                  </a:glow>
                  <a:outerShdw blurRad="254000" dist="38100" dir="2700000" algn="tl">
                    <a:schemeClr val="tx1"/>
                  </a:outerShdw>
                </a:effectLst>
                <a:latin typeface="Agency FB" panose="020B0503020202020204" pitchFamily="34" charset="0"/>
              </a:rPr>
              <a:t>don’t you remember?</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5500" b="1" baseline="300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19</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When I broke the five loaves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for</a:t>
            </a:r>
            <a:endParaRPr lang="en-US" sz="5500" b="1" dirty="0">
              <a:ln w="12700">
                <a:solidFill>
                  <a:schemeClr val="bg1"/>
                </a:solidFill>
              </a:ln>
              <a:solidFill>
                <a:schemeClr val="accent2">
                  <a:lumMod val="75000"/>
                </a:schemeClr>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203998"/>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Matt </a:t>
            </a:r>
            <a:r>
              <a:rPr lang="en-US"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19:7-8</a:t>
            </a:r>
            <a:endParaRPr lang="en-US" b="1" u="sng"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7" name="Content Placeholder 3"/>
          <p:cNvSpPr txBox="1">
            <a:spLocks/>
          </p:cNvSpPr>
          <p:nvPr/>
        </p:nvSpPr>
        <p:spPr>
          <a:xfrm>
            <a:off x="4414563" y="193669"/>
            <a:ext cx="6675195" cy="876274"/>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spcAft>
                <a:spcPts val="2400"/>
              </a:spcAft>
              <a:buClr>
                <a:srgbClr val="BC9380"/>
              </a:buClr>
              <a:buSzPct val="100000"/>
            </a:pP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command </a:t>
            </a:r>
            <a:r>
              <a:rPr lang="en-US" sz="6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vs. </a:t>
            </a:r>
            <a:r>
              <a:rPr lang="en-US" sz="6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concession</a:t>
            </a:r>
          </a:p>
        </p:txBody>
      </p:sp>
    </p:spTree>
    <p:extLst>
      <p:ext uri="{BB962C8B-B14F-4D97-AF65-F5344CB8AC3E}">
        <p14:creationId xmlns:p14="http://schemas.microsoft.com/office/powerpoint/2010/main" val="331130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3968</TotalTime>
  <Words>701</Words>
  <Application>Microsoft Office PowerPoint</Application>
  <PresentationFormat>Widescreen</PresentationFormat>
  <Paragraphs>74</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Agency FB</vt:lpstr>
      <vt:lpstr>Arial</vt:lpstr>
      <vt:lpstr>Berlin Sans FB Demi</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User</cp:lastModifiedBy>
  <cp:revision>292</cp:revision>
  <dcterms:created xsi:type="dcterms:W3CDTF">2017-10-30T14:02:10Z</dcterms:created>
  <dcterms:modified xsi:type="dcterms:W3CDTF">2019-02-24T00:02:21Z</dcterms:modified>
</cp:coreProperties>
</file>