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82" r:id="rId3"/>
    <p:sldId id="439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9" r:id="rId14"/>
    <p:sldId id="473" r:id="rId15"/>
    <p:sldId id="471" r:id="rId16"/>
    <p:sldId id="472" r:id="rId17"/>
    <p:sldId id="474" r:id="rId18"/>
    <p:sldId id="476" r:id="rId19"/>
    <p:sldId id="478" r:id="rId20"/>
    <p:sldId id="475" r:id="rId21"/>
    <p:sldId id="481" r:id="rId22"/>
    <p:sldId id="480" r:id="rId23"/>
    <p:sldId id="477" r:id="rId24"/>
    <p:sldId id="479" r:id="rId25"/>
    <p:sldId id="3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80"/>
    <a:srgbClr val="C89800"/>
    <a:srgbClr val="6C3222"/>
    <a:srgbClr val="AA8D7A"/>
    <a:srgbClr val="9E7D66"/>
    <a:srgbClr val="9E7C65"/>
    <a:srgbClr val="A5846D"/>
    <a:srgbClr val="9E7A62"/>
    <a:srgbClr val="93725B"/>
    <a:srgbClr val="552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1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4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2627"/>
            <a:ext cx="12192000" cy="85408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WEEK 15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Berlin Sans FB Demi" panose="020E0802020502020306" pitchFamily="34" charset="0"/>
              </a:rPr>
              <a:t>¤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AM I 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REALLY</a:t>
            </a:r>
            <a:r>
              <a:rPr lang="en-US" sz="5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 SAVED?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51225"/>
            <a:ext cx="12192000" cy="9925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MATT </a:t>
            </a:r>
            <a:r>
              <a:rPr lang="en-US" sz="6500" b="1" spc="3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BC9380"/>
                </a:solidFill>
                <a:effectLst>
                  <a:glow rad="88900">
                    <a:schemeClr val="tx1">
                      <a:lumMod val="85000"/>
                      <a:lumOff val="15000"/>
                      <a:alpha val="30000"/>
                    </a:schemeClr>
                  </a:glow>
                  <a:outerShdw blurRad="254000" dist="38100" dir="2700000" algn="tl" rotWithShape="0">
                    <a:schemeClr val="tx1"/>
                  </a:outerShdw>
                </a:effectLst>
                <a:latin typeface="Agency FB" panose="020B0503020202020204" pitchFamily="34" charset="0"/>
              </a:rPr>
              <a:t>7:13-23</a:t>
            </a:r>
            <a:endParaRPr lang="en-US" sz="6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BC9380"/>
              </a:solidFill>
              <a:effectLst>
                <a:glow rad="88900">
                  <a:schemeClr val="tx1">
                    <a:lumMod val="85000"/>
                    <a:lumOff val="15000"/>
                    <a:alpha val="30000"/>
                  </a:schemeClr>
                </a:glow>
                <a:outerShdw blurRad="254000" dist="38100" dir="2700000" algn="tl" rotWithShape="0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7480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7:22-23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1" y="1418665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many… will</a:t>
            </a:r>
            <a:r>
              <a:rPr lang="en-US" sz="6500" b="1" spc="-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say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look at what I did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“I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never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knew you”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small and narrow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7480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7:22-23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1" y="1284195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i="1" dirty="0" err="1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ginósk</a:t>
            </a:r>
            <a:r>
              <a:rPr lang="en-US" sz="6500" b="1" i="1" spc="600" dirty="0" err="1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ó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come to know, understand;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know experientially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verb is also used to convey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connection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or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union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as between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woman</a:t>
            </a:r>
          </a:p>
          <a:p>
            <a:pPr marL="857250" indent="-857250" algn="l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strike="sngStrike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information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transformation 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84716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“I never </a:t>
            </a: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knew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you”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7480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7:22-23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2012" y="1351430"/>
            <a:ext cx="11407238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John </a:t>
            </a: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17:3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Now this is eternal life: that the</a:t>
            </a:r>
            <a:r>
              <a:rPr lang="en-US" sz="6500" b="1" spc="-300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 </a:t>
            </a:r>
            <a:r>
              <a:rPr lang="en-US" sz="6500" b="1" i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kno</a:t>
            </a:r>
            <a:r>
              <a:rPr lang="en-US" sz="6500" b="1" i="1" spc="300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</a:t>
            </a:r>
            <a:r>
              <a:rPr lang="en-US" sz="6500" b="1" spc="300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the only true God, and Jesus Christ, whom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sent. </a:t>
            </a:r>
            <a:endParaRPr lang="en-US" sz="6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BC9380"/>
              </a:buClr>
              <a:buSzPct val="100000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eternal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life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</a:t>
            </a:r>
            <a:r>
              <a:rPr lang="en-US" sz="6500" b="1" spc="-3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 </a:t>
            </a:r>
            <a:r>
              <a:rPr lang="en-US" sz="6500" b="1" i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ginósk</a:t>
            </a:r>
            <a:r>
              <a:rPr lang="en-US" sz="6500" b="1" i="1" spc="600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ó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-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know God, to have a relationship with the living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</a:t>
            </a:r>
            <a:r>
              <a:rPr lang="en-US" sz="6500" b="1" i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!</a:t>
            </a:r>
            <a:endParaRPr lang="en-US" sz="6500" b="1" i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84716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“I never </a:t>
            </a: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knew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you”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8403" y="416159"/>
            <a:ext cx="11315194" cy="602568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sz="57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Peter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1:10-11</a:t>
            </a:r>
            <a:r>
              <a:rPr lang="en-US" sz="57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NASB)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7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10</a:t>
            </a:r>
            <a:r>
              <a:rPr lang="en-US" sz="57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Therefore, brethren, 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 all the more diligent to make certain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about His calling and choosing you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for as long as you practice these things, you will never stumble; </a:t>
            </a:r>
            <a:r>
              <a:rPr lang="en-US" sz="57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11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in this way the entrance into the eternal kingdom of our Lord and Savior Jesus Christ will be abundantly supplied to you.</a:t>
            </a:r>
          </a:p>
        </p:txBody>
      </p:sp>
    </p:spTree>
    <p:extLst>
      <p:ext uri="{BB962C8B-B14F-4D97-AF65-F5344CB8AC3E}">
        <p14:creationId xmlns:p14="http://schemas.microsoft.com/office/powerpoint/2010/main" val="328071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5921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5921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57826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provides assurance of salvation?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9436" y="1113872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am I continuing?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4745" y="2604400"/>
            <a:ext cx="12037255" cy="164920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4000" b="1" spc="-6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[</a:t>
            </a:r>
            <a:r>
              <a:rPr lang="en-US" sz="12000" b="1" spc="-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gate </a:t>
            </a:r>
            <a:r>
              <a:rPr lang="en-US" sz="12000" b="1" u="sng" spc="-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</a:t>
            </a:r>
            <a:r>
              <a:rPr lang="en-US" sz="12000" b="1" spc="-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12000" b="1" spc="-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road</a:t>
            </a:r>
            <a:r>
              <a:rPr lang="en-US" sz="14000" b="1" spc="-6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]</a:t>
            </a:r>
            <a:endParaRPr lang="en-US" sz="14000" b="1" spc="-600" dirty="0" smtClean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8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8403" y="562186"/>
            <a:ext cx="11315194" cy="573362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4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Colossians </a:t>
            </a:r>
            <a:r>
              <a:rPr lang="en-US" sz="52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1:22-23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22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But now he has reconciled you by Christ’s physical body through death to present you holy in his sight, without blemish and free from accusation— </a:t>
            </a:r>
            <a:r>
              <a:rPr lang="en-US" sz="54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23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if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you continue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your faith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established and firm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do not move from the hope held out in the gospel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This is the gospel that you heard and that has been proclaimed to every creature under heaven…</a:t>
            </a:r>
            <a:endParaRPr lang="en-US" sz="5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36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2546" y="414618"/>
            <a:ext cx="11592232" cy="6028765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100000"/>
            </a:pPr>
            <a:r>
              <a:rPr lang="en-US" sz="54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Hebrews </a:t>
            </a:r>
            <a:r>
              <a:rPr lang="en-US" sz="52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3:14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(NASB</a:t>
            </a:r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)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we have become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partakers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Christ,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if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we hold fast the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beginning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our assurance firm until the end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4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John </a:t>
            </a:r>
            <a:r>
              <a:rPr lang="en-US" sz="52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3:16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For God so loved the world, that He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gave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only begotten Son, that whoever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believes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 Him shall not perish, but have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eternal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life. </a:t>
            </a:r>
            <a:endParaRPr lang="en-US" sz="54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02546" y="4973171"/>
            <a:ext cx="11592232" cy="148814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100000"/>
            </a:pP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                 &lt; present tense verb, may be </a:t>
            </a:r>
            <a:b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translated,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“whoever continues believing in Him”</a:t>
            </a:r>
            <a:endParaRPr lang="en-US" sz="54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9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5921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5921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57826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provides assurance of salvation?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9436" y="1113872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am I continuing?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there evidence of the Holy Spirit in my life?</a:t>
            </a:r>
          </a:p>
        </p:txBody>
      </p:sp>
    </p:spTree>
    <p:extLst>
      <p:ext uri="{BB962C8B-B14F-4D97-AF65-F5344CB8AC3E}">
        <p14:creationId xmlns:p14="http://schemas.microsoft.com/office/powerpoint/2010/main" val="16875745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23999" y="364191"/>
            <a:ext cx="11395007" cy="612961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2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4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John </a:t>
            </a:r>
            <a:r>
              <a:rPr lang="en-US" sz="52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4:13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5400" b="1" dirty="0" smtClean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buClr>
                <a:srgbClr val="BC9380"/>
              </a:buClr>
              <a:buSzPct val="100000"/>
            </a:pP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This is how we know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that we live in Him and He in us: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has given us of His Spirit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4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Romans </a:t>
            </a:r>
            <a:r>
              <a:rPr lang="en-US" sz="52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8:14,16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(NASB)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4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14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all who are being led by the Spirit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God, these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are sons of God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…</a:t>
            </a:r>
            <a:r>
              <a:rPr lang="en-US" sz="54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16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Spirit Himself testifies with our spirit that we are children of God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  <a:endParaRPr lang="en-US" sz="54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4252" y="276611"/>
            <a:ext cx="11531070" cy="630477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Galatians </a:t>
            </a:r>
            <a:r>
              <a:rPr lang="en-US" sz="51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5:22-25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4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NLT) </a:t>
            </a:r>
            <a:r>
              <a:rPr lang="en-US" sz="53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22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Holy Spirit produces this kind of fruit in our lives: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love, joy, peace, patience, kindness, goodness, faithfulness, </a:t>
            </a:r>
            <a:r>
              <a:rPr lang="en-US" sz="53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23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gentleness, and self-control. … </a:t>
            </a:r>
            <a:r>
              <a:rPr lang="en-US" sz="53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24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Those who belong to Christ Jesus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have nailed the passions and desires of their sinful nature to </a:t>
            </a:r>
            <a:r>
              <a:rPr lang="en-US" sz="53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His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cross and crucified them there. </a:t>
            </a:r>
            <a:r>
              <a:rPr lang="en-US" sz="53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25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Since we are living by the Spirit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let us follow the Spirit’s leading in every part of our lives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  <a:endParaRPr lang="en-US" sz="53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6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4745" y="1654141"/>
            <a:ext cx="12037255" cy="164920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4000" b="1" spc="14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[</a:t>
            </a:r>
            <a:r>
              <a:rPr lang="en-US" sz="12000" b="1" spc="14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wide and broad</a:t>
            </a:r>
            <a:r>
              <a:rPr lang="en-US" sz="14000" b="1" spc="14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]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7:13-14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4745" y="3626371"/>
            <a:ext cx="12037255" cy="1649201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14000" b="1" spc="-6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[</a:t>
            </a:r>
            <a:r>
              <a:rPr lang="en-US" sz="12000" b="1" spc="-6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small and narrow</a:t>
            </a:r>
            <a:r>
              <a:rPr lang="en-US" sz="14000" b="1" spc="-600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71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5921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5921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57826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what provides assurance of salvation?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9436" y="1113872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am I continuing?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there evidence of the Holy Spirit in my life?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 I know Him?</a:t>
            </a:r>
          </a:p>
          <a:p>
            <a:pPr marL="1143000" indent="-914400" algn="l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am I living a life of obedience to God’s commands?</a:t>
            </a:r>
            <a:endParaRPr lang="en-US" sz="6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1143000" indent="-91440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+mj-lt"/>
              <a:buAutoNum type="arabicParenR"/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48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3412" y="536202"/>
            <a:ext cx="11385176" cy="578559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4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Phili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pp</a:t>
            </a:r>
            <a:r>
              <a:rPr lang="en-US" sz="54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ians</a:t>
            </a:r>
            <a:r>
              <a:rPr lang="en-US" sz="52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2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2:12</a:t>
            </a:r>
            <a:r>
              <a:rPr lang="en-US" sz="52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</a:t>
            </a:r>
            <a:r>
              <a:rPr 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NIV)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Continue 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work out your salvation</a:t>
            </a:r>
            <a:r>
              <a:rPr lang="en-US" sz="5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with fear and </a:t>
            </a:r>
            <a:r>
              <a:rPr lang="en-US" sz="54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trembling.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4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(AMP) </a:t>
            </a:r>
            <a:r>
              <a:rPr lang="en-US" sz="525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…Continue </a:t>
            </a:r>
            <a:r>
              <a:rPr lang="en-US" sz="52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to work out your salvation [that is, cultivate it, bring it to full effect, </a:t>
            </a:r>
            <a:r>
              <a:rPr lang="en-US" sz="525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actively pursue spiritual maturity</a:t>
            </a:r>
            <a:r>
              <a:rPr lang="en-US" sz="525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] with awe-inspired fear and trembling [using serious caution and critical self-evaluation to avoid anything that might offend God or discredit the name of Christ].</a:t>
            </a:r>
          </a:p>
        </p:txBody>
      </p:sp>
    </p:spTree>
    <p:extLst>
      <p:ext uri="{BB962C8B-B14F-4D97-AF65-F5344CB8AC3E}">
        <p14:creationId xmlns:p14="http://schemas.microsoft.com/office/powerpoint/2010/main" val="140744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0542" y="562186"/>
            <a:ext cx="10910915" cy="573362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3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John 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2:4-6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2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(NASB) </a:t>
            </a:r>
            <a:r>
              <a:rPr lang="en-US" sz="55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4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one who says, “I </a:t>
            </a: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5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have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come to know Him,” and does not keep His commandments, is a liar, and the truth is not in him;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but whoever keeps His word, in him the love of God has truly been perfected.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By this we know that we are in Him: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6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one who says he abides in Him ought himself to walk in the same manner as He walked.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53353" y="562186"/>
            <a:ext cx="11085293" cy="5733629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 </a:t>
            </a:r>
            <a:r>
              <a:rPr lang="en-US" sz="5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John </a:t>
            </a:r>
            <a:r>
              <a:rPr lang="en-US" sz="5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3:9-10</a:t>
            </a:r>
            <a:r>
              <a:rPr lang="en-US" sz="5300" b="1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2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(ESV)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9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 one born of God makes a practice of sinning, for God's seed abides in him; and he cannot keep on sinning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because he has been born of God. </a:t>
            </a:r>
            <a:r>
              <a:rPr lang="en-US" sz="55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10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By this it is evident who are the children of God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and who are the children of the devil: whoever does not practice righteousness is not of God, 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nor is the one who does not love his brother</a:t>
            </a:r>
            <a:r>
              <a:rPr lang="en-US" sz="5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  <a:endParaRPr lang="en-US" sz="5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48859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148859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47471"/>
            <a:ext cx="1219200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God wants us to have confidence!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07365" y="1382807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63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John </a:t>
            </a:r>
            <a:r>
              <a:rPr lang="en-US" sz="63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5:13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BC9380"/>
              </a:buClr>
              <a:buSzPct val="100000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write these things to you who believe in the name of the Son of God so that y</a:t>
            </a: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ou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y </a:t>
            </a:r>
            <a:r>
              <a:rPr lang="en-US" sz="65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know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that you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94491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7:13-14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2" y="1418665"/>
            <a:ext cx="11233835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takes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 definite decision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follow-through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must seek it and find it </a:t>
            </a:r>
            <a:endParaRPr lang="en-US" sz="6500" b="1" dirty="0" smtClean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e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mphasis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upon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immediacy; </a:t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do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it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now!  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two choices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8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7:13-14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2" y="1418665"/>
            <a:ext cx="11233835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“narrow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 implies persecution, affliction, distress, and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pressure; lack of comfort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“walking </a:t>
            </a:r>
            <a:r>
              <a:rPr lang="en-US" sz="6500" b="1" dirty="0" err="1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ain’t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crowded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”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‘rich young ruler’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two choices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238504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7:13-14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2" y="1418665"/>
            <a:ext cx="11233835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7000" b="1" spc="14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many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7000" b="1" spc="-3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few</a:t>
            </a:r>
            <a:endParaRPr lang="en-US" sz="7000" b="1" spc="-3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two choices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7480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7:15-20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1" y="1418665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false prophets = false teachers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is the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WAY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;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is the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GATE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6500" b="1" u="sng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John </a:t>
            </a:r>
            <a:r>
              <a:rPr lang="en-US" sz="6300" b="1" u="sng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14:6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Jesus answered, “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 am the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Way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the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Truth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and the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Life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No one comes to the Father except through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watch out for broadening!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8403" y="416159"/>
            <a:ext cx="11315194" cy="6025682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BC9380"/>
              </a:buClr>
              <a:buSzPct val="100000"/>
            </a:pPr>
            <a:r>
              <a:rPr lang="en-US" sz="5700" b="1" u="sng" dirty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Romans </a:t>
            </a:r>
            <a:r>
              <a:rPr lang="en-US" sz="5500" b="1" u="sng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10:1-3</a:t>
            </a:r>
            <a:r>
              <a:rPr lang="en-US" sz="57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 </a:t>
            </a:r>
            <a:r>
              <a:rPr lang="en-US" sz="5700" b="1" baseline="3000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1</a:t>
            </a:r>
            <a:r>
              <a:rPr lang="en-US" sz="57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Brothers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my heart’s desire and prayer to God for the Israelites is that they may be saved. </a:t>
            </a:r>
            <a:r>
              <a:rPr lang="en-US" sz="57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2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For I can testify about them that 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they are zealous for God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but their zeal is not based on knowledge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. </a:t>
            </a:r>
            <a:r>
              <a:rPr lang="en-US" sz="5700" b="1" baseline="30000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3</a:t>
            </a:r>
            <a:r>
              <a:rPr lang="en-US" sz="57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Since they did not know the righteousness that comes from God and sought to establish their own, they did not submit to God’s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1502672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7480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7:15-20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1" y="1418665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8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the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false Gospel today separates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FAITH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from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FAITHFULNESS</a:t>
            </a:r>
          </a:p>
          <a:p>
            <a:pPr marL="857250" indent="-857250" algn="l">
              <a:lnSpc>
                <a:spcPct val="88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information   </a:t>
            </a:r>
            <a:r>
              <a:rPr lang="en-US" sz="7000" b="1" strike="sngStrike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transformation</a:t>
            </a:r>
            <a:r>
              <a:rPr lang="en-US" sz="70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 </a:t>
            </a:r>
            <a:endParaRPr lang="en-US" sz="7000" b="1" dirty="0">
              <a:ln w="1270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watch out for broadening!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416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0" y="117480"/>
            <a:ext cx="12039251" cy="865944"/>
          </a:xfrm>
          <a:prstGeom prst="rect">
            <a:avLst/>
          </a:prstGeom>
          <a:gradFill flip="none" rotWithShape="1">
            <a:gsLst>
              <a:gs pos="14000">
                <a:schemeClr val="tx1">
                  <a:alpha val="0"/>
                </a:schemeClr>
              </a:gs>
              <a:gs pos="88000">
                <a:schemeClr val="tx1">
                  <a:alpha val="55000"/>
                </a:schemeClr>
              </a:gs>
              <a:gs pos="60000">
                <a:schemeClr val="tx1">
                  <a:alpha val="24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glow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50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7:21</a:t>
            </a:r>
            <a:r>
              <a:rPr lang="en-US" sz="4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</a:effectLst>
                <a:latin typeface="Agency FB" panose="020B0503020202020204" pitchFamily="34" charset="0"/>
              </a:rPr>
              <a:t> </a:t>
            </a:r>
            <a:endParaRPr lang="en-US" sz="4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858000"/>
            <a:ext cx="12192000" cy="67189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081" y="1418665"/>
            <a:ext cx="11560169" cy="5190877"/>
          </a:xfrm>
          <a:prstGeom prst="rect">
            <a:avLst/>
          </a:prstGeom>
          <a:effectLst>
            <a:glow rad="63500">
              <a:srgbClr val="0070C0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merely saying something does not make it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so!</a:t>
            </a: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BC938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…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But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ONLY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he who does the will </a:t>
            </a: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/>
            </a:r>
            <a:b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</a:b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of </a:t>
            </a:r>
            <a:r>
              <a:rPr lang="en-US" sz="6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My Father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D1E900-55FD-4BB6-9505-68937E551455}"/>
              </a:ext>
            </a:extLst>
          </p:cNvPr>
          <p:cNvSpPr txBox="1">
            <a:spLocks/>
          </p:cNvSpPr>
          <p:nvPr/>
        </p:nvSpPr>
        <p:spPr>
          <a:xfrm>
            <a:off x="518218" y="238504"/>
            <a:ext cx="11345780" cy="865945"/>
          </a:xfrm>
          <a:prstGeom prst="rect">
            <a:avLst/>
          </a:prstGeom>
          <a:effectLst>
            <a:glow rad="63500">
              <a:schemeClr val="bg1">
                <a:alpha val="52000"/>
              </a:schemeClr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6500" b="1" dirty="0" smtClean="0">
                <a:ln w="12700">
                  <a:solidFill>
                    <a:schemeClr val="bg1"/>
                  </a:solidFill>
                </a:ln>
                <a:solidFill>
                  <a:srgbClr val="BC9380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254000" dist="38100" dir="2700000" algn="tl">
                    <a:schemeClr val="tx1"/>
                  </a:outerShdw>
                </a:effectLst>
                <a:latin typeface="Agency FB" panose="020B0503020202020204" pitchFamily="34" charset="0"/>
              </a:rPr>
              <a:t>small and narrow</a:t>
            </a:r>
            <a:endParaRPr lang="en-US" sz="6500" b="1" dirty="0">
              <a:ln w="12700">
                <a:solidFill>
                  <a:schemeClr val="bg1"/>
                </a:solidFill>
              </a:ln>
              <a:solidFill>
                <a:srgbClr val="BC9380"/>
              </a:solidFill>
              <a:effectLst>
                <a:glow rad="88900">
                  <a:schemeClr val="tx1">
                    <a:alpha val="30000"/>
                  </a:schemeClr>
                </a:glow>
                <a:outerShdw blurRad="254000" dist="38100" dir="2700000" algn="tl">
                  <a:schemeClr val="tx1"/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</TotalTime>
  <Words>895</Words>
  <Application>Microsoft Office PowerPoint</Application>
  <PresentationFormat>Widescreen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Agency FB</vt:lpstr>
      <vt:lpstr>Arial</vt:lpstr>
      <vt:lpstr>Berlin Sans FB Demi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522</cp:revision>
  <dcterms:created xsi:type="dcterms:W3CDTF">2017-10-30T14:02:10Z</dcterms:created>
  <dcterms:modified xsi:type="dcterms:W3CDTF">2019-05-25T18:35:13Z</dcterms:modified>
</cp:coreProperties>
</file>