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9" r:id="rId2"/>
    <p:sldId id="406" r:id="rId3"/>
    <p:sldId id="303" r:id="rId4"/>
    <p:sldId id="342" r:id="rId5"/>
    <p:sldId id="363" r:id="rId6"/>
    <p:sldId id="383" r:id="rId7"/>
    <p:sldId id="382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7" r:id="rId16"/>
    <p:sldId id="408" r:id="rId17"/>
    <p:sldId id="391" r:id="rId18"/>
    <p:sldId id="409" r:id="rId19"/>
    <p:sldId id="356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lim Joe" panose="02000000000000000000" pitchFamily="50" charset="0"/>
      <p:regular r:id="rId25"/>
    </p:embeddedFont>
    <p:embeddedFont>
      <p:font typeface="Blue Highway D Type" panose="00000400000000000000" pitchFamily="2" charset="0"/>
      <p:regular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B8"/>
    <a:srgbClr val="CBCBCB"/>
    <a:srgbClr val="3F3F3F"/>
    <a:srgbClr val="979797"/>
    <a:srgbClr val="777777"/>
    <a:srgbClr val="393939"/>
    <a:srgbClr val="D99593"/>
    <a:srgbClr val="D58785"/>
    <a:srgbClr val="FF7D85"/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 varScale="1">
        <p:scale>
          <a:sx n="60" d="100"/>
          <a:sy n="60" d="100"/>
        </p:scale>
        <p:origin x="58" y="12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09" y="1193800"/>
            <a:ext cx="10096921" cy="477520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Yo</a:t>
            </a:r>
            <a:r>
              <a:rPr lang="en-US" sz="10000" b="1" spc="-150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u 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wil</a:t>
            </a:r>
            <a:r>
              <a:rPr lang="en-US" sz="10000" b="1" spc="-150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l 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be slandered, misrepresented, misunderstood</a:t>
            </a:r>
            <a:endParaRPr lang="en-US" sz="100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50657" y="134759"/>
            <a:ext cx="2443343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Vs.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22-25	</a:t>
            </a:r>
            <a:endParaRPr lang="en-US" sz="55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09" y="1257300"/>
            <a:ext cx="10096921" cy="387350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So… </a:t>
            </a:r>
            <a:b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do 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not be 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/>
            </a:r>
            <a:b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afraid 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of them</a:t>
            </a:r>
            <a:endParaRPr lang="en-US" sz="100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50657" y="134759"/>
            <a:ext cx="2443343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Vs.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26-33	</a:t>
            </a:r>
            <a:endParaRPr lang="en-US" sz="55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9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09" y="1092200"/>
            <a:ext cx="8682791" cy="387350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preach </a:t>
            </a:r>
            <a:r>
              <a:rPr lang="en-US" sz="10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openly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what 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we learn 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from 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Him 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in </a:t>
            </a:r>
            <a:r>
              <a:rPr lang="en-US" sz="10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secret</a:t>
            </a:r>
            <a:endParaRPr lang="en-US" sz="10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50657" y="134759"/>
            <a:ext cx="2443343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Vs.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26-33	</a:t>
            </a:r>
            <a:endParaRPr lang="en-US" sz="55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6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09" y="1358900"/>
            <a:ext cx="10096921" cy="387350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1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Who do we ultimately </a:t>
            </a:r>
            <a:br>
              <a:rPr lang="en-US" sz="1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esteem highest?</a:t>
            </a:r>
            <a:endParaRPr lang="en-US" sz="10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50657" y="134759"/>
            <a:ext cx="2443343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Vs.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26-33	</a:t>
            </a:r>
            <a:endParaRPr lang="en-US" sz="55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0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09" y="1041400"/>
            <a:ext cx="10096921" cy="554990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85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The </a:t>
            </a:r>
            <a:r>
              <a:rPr lang="en-US" sz="85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fear of God </a:t>
            </a:r>
            <a:r>
              <a:rPr lang="en-US" sz="85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is often the only thing that will keep </a:t>
            </a:r>
            <a:r>
              <a:rPr lang="en-US" sz="8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us </a:t>
            </a:r>
            <a:r>
              <a:rPr lang="en-US" sz="85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from falling prey to </a:t>
            </a:r>
            <a:r>
              <a:rPr lang="en-US" sz="85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the fear of man</a:t>
            </a:r>
            <a:endParaRPr lang="en-US" sz="85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50657" y="134759"/>
            <a:ext cx="2443343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Vs.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26-33	</a:t>
            </a:r>
            <a:endParaRPr lang="en-US" sz="55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9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50657" y="134759"/>
            <a:ext cx="2443343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Vs.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34-42	</a:t>
            </a:r>
            <a:endParaRPr lang="en-US" sz="55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1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09" y="1104900"/>
            <a:ext cx="10790991" cy="387350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carrying your cross means you’re </a:t>
            </a:r>
            <a:r>
              <a:rPr lang="en-US" sz="10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destined </a:t>
            </a:r>
            <a:r>
              <a:rPr lang="en-US" sz="10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to </a:t>
            </a:r>
            <a:r>
              <a:rPr lang="en-US" sz="10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die 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and </a:t>
            </a:r>
            <a:r>
              <a:rPr lang="en-US" sz="1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you know it!</a:t>
            </a:r>
            <a:endParaRPr lang="en-US" sz="10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50657" y="134759"/>
            <a:ext cx="2443343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Vs.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37-39	</a:t>
            </a:r>
            <a:endParaRPr lang="en-US" sz="55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6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541753" y="989429"/>
            <a:ext cx="11235491" cy="559212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5800" b="1" baseline="30000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16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And so we know and rely on the love God has for us. God is love. Whoever lives in love lives in God, and God in them. </a:t>
            </a:r>
            <a:r>
              <a:rPr lang="en-US" sz="5800" b="1" baseline="30000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17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This is how love is made complete among us so that we will have confidence on the day of judgment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:</a:t>
            </a:r>
            <a:endParaRPr lang="en-US" sz="5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41753" y="131214"/>
            <a:ext cx="11235491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5800" b="1" u="sng" dirty="0" smtClean="0">
                <a:solidFill>
                  <a:srgbClr val="CBCBCB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1 John 4:16-18</a:t>
            </a:r>
            <a:endParaRPr lang="en-US" sz="5800" b="1" dirty="0">
              <a:solidFill>
                <a:srgbClr val="CBCBCB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8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541753" y="989429"/>
            <a:ext cx="11235491" cy="559212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In this world we are like Jesus. 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/>
            </a:r>
            <a:br>
              <a:rPr lang="en-US" sz="58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5800" b="1" baseline="3000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18 </a:t>
            </a:r>
            <a:r>
              <a:rPr lang="en-US" sz="5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There is no fear in love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. But </a:t>
            </a:r>
            <a:r>
              <a:rPr lang="en-US" sz="5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perfect love drives out fear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, </a:t>
            </a:r>
            <a:r>
              <a:rPr lang="en-US" sz="5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because fear has to do with punishment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</a:t>
            </a:r>
            <a:r>
              <a:rPr lang="en-US" sz="5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[fear involves torment]</a:t>
            </a:r>
            <a:r>
              <a:rPr lang="en-US" sz="58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. The one who fears is not made perfect in love.</a:t>
            </a:r>
            <a:endParaRPr lang="en-US" sz="5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41753" y="131214"/>
            <a:ext cx="11235491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5800" b="1" u="sng" dirty="0" smtClean="0">
                <a:solidFill>
                  <a:srgbClr val="CBCBCB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1 John 4:16-18</a:t>
            </a:r>
            <a:endParaRPr lang="en-US" sz="5800" b="1" dirty="0">
              <a:solidFill>
                <a:srgbClr val="CBCBCB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6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9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5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xman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000" y="62151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607" y="4066541"/>
            <a:ext cx="72645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rgbClr val="3F3F3F"/>
                </a:solidFill>
                <a:latin typeface="Slim Joe" panose="02000000000000000000" pitchFamily="50" charset="0"/>
              </a:rPr>
              <a:t>Matthew </a:t>
            </a:r>
            <a:r>
              <a:rPr lang="en-US" sz="5200" b="1" dirty="0" smtClean="0">
                <a:solidFill>
                  <a:srgbClr val="3F3F3F"/>
                </a:solidFill>
                <a:latin typeface="Slim Joe" panose="02000000000000000000" pitchFamily="50" charset="0"/>
              </a:rPr>
              <a:t>10:17-42</a:t>
            </a:r>
            <a:endParaRPr lang="en-US" sz="5200" b="1" dirty="0">
              <a:solidFill>
                <a:srgbClr val="3F3F3F"/>
              </a:solidFill>
              <a:latin typeface="Slim Joe" panose="02000000000000000000" pitchFamily="50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6608" y="1485269"/>
            <a:ext cx="9299479" cy="282212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Wee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k </a:t>
            </a: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eight:</a:t>
            </a: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/>
            </a:r>
            <a:b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spc="-150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overcoming fear</a:t>
            </a:r>
            <a:endParaRPr lang="en-US" sz="100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95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350658" y="2434859"/>
            <a:ext cx="11235491" cy="418922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67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The fear of man brings a </a:t>
            </a:r>
            <a:r>
              <a:rPr lang="en-US" sz="6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snare</a:t>
            </a:r>
            <a:r>
              <a:rPr lang="en-US" sz="67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,</a:t>
            </a:r>
            <a:br>
              <a:rPr lang="en-US" sz="67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67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But </a:t>
            </a:r>
            <a:r>
              <a:rPr lang="en-US" sz="67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whoever trusts in the LORD shall be safe.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50657" y="1332694"/>
            <a:ext cx="11235491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6700" b="1" u="sng" dirty="0" smtClean="0">
                <a:solidFill>
                  <a:srgbClr val="CBCBCB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Proverbs </a:t>
            </a:r>
            <a:r>
              <a:rPr lang="en-US" sz="6700" b="1" u="sng" dirty="0">
                <a:solidFill>
                  <a:srgbClr val="CBCBCB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2</a:t>
            </a:r>
            <a:r>
              <a:rPr lang="en-US" sz="6700" b="1" u="sng" spc="600" dirty="0">
                <a:solidFill>
                  <a:srgbClr val="CBCBCB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9:</a:t>
            </a:r>
            <a:r>
              <a:rPr lang="en-US" sz="6700" b="1" u="sng" dirty="0">
                <a:solidFill>
                  <a:srgbClr val="CBCBCB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25</a:t>
            </a:r>
            <a:endParaRPr lang="en-US" sz="6700" b="1" dirty="0">
              <a:solidFill>
                <a:srgbClr val="CBCBCB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50657" y="134759"/>
            <a:ext cx="2138543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Vs.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17-21	</a:t>
            </a:r>
            <a:endParaRPr lang="en-US" sz="55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57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10" y="2413000"/>
            <a:ext cx="5647489" cy="164627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US" sz="10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fear</a:t>
            </a:r>
            <a:endParaRPr lang="en-US" sz="10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771901" y="404035"/>
            <a:ext cx="7902944" cy="4610461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We </a:t>
            </a:r>
            <a:r>
              <a:rPr lang="en-US" sz="55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become preoccupied with ourselves and our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problem</a:t>
            </a:r>
          </a:p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Our </a:t>
            </a:r>
            <a:r>
              <a:rPr lang="en-US" sz="55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thoughts are gripped and controlled</a:t>
            </a:r>
            <a:endParaRPr lang="en-US" sz="5500" b="1" dirty="0" smtClean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50657" y="134759"/>
            <a:ext cx="2138543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Vs.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17-21	</a:t>
            </a:r>
            <a:endParaRPr lang="en-US" sz="55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422400" y="4628970"/>
            <a:ext cx="10147300" cy="151546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The </a:t>
            </a:r>
            <a:r>
              <a:rPr lang="en-US" sz="55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more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we </a:t>
            </a:r>
            <a:r>
              <a:rPr lang="en-US" sz="55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look at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it, </a:t>
            </a:r>
            <a:r>
              <a:rPr lang="en-US" sz="55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the more 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/>
            </a:r>
            <a:b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it </a:t>
            </a:r>
            <a:r>
              <a:rPr lang="en-US" sz="55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grows</a:t>
            </a:r>
            <a:endParaRPr lang="en-US" sz="5500" b="1" dirty="0" smtClean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3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53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53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09" y="1752600"/>
            <a:ext cx="10096921" cy="309496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The 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Role of 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/>
            </a:r>
            <a:b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the 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Holy Spirit</a:t>
            </a:r>
            <a:endParaRPr lang="en-US" sz="100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50657" y="134759"/>
            <a:ext cx="2138543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Vs.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17-21	</a:t>
            </a:r>
            <a:endParaRPr lang="en-US" sz="55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0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09" y="1193800"/>
            <a:ext cx="10096921" cy="110490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9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Faith</a:t>
            </a:r>
            <a:r>
              <a:rPr lang="en-US" sz="9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</a:t>
            </a:r>
            <a:r>
              <a:rPr lang="en-US" sz="9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and </a:t>
            </a:r>
            <a:r>
              <a:rPr lang="en-US" sz="9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Fear</a:t>
            </a:r>
            <a:r>
              <a:rPr lang="en-US" sz="9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/>
            </a:r>
            <a:br>
              <a:rPr lang="en-US" sz="9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endParaRPr lang="en-US" sz="90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50657" y="134759"/>
            <a:ext cx="2138543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Vs.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17-21	</a:t>
            </a:r>
            <a:endParaRPr lang="en-US" sz="55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1209" y="2362200"/>
            <a:ext cx="10096921" cy="358140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9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both </a:t>
            </a:r>
            <a:r>
              <a:rPr lang="en-US" sz="9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demand</a:t>
            </a:r>
            <a:r>
              <a:rPr lang="en-US" sz="9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</a:t>
            </a:r>
            <a:r>
              <a:rPr lang="en-US" sz="9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you believe</a:t>
            </a:r>
            <a:r>
              <a:rPr lang="en-US" sz="9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in something you cannot see </a:t>
            </a:r>
            <a:endParaRPr lang="en-US" sz="90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5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461209" y="1257300"/>
            <a:ext cx="10096921" cy="3873500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The world will hate you </a:t>
            </a:r>
            <a:r>
              <a:rPr lang="en-US" sz="10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BECAUSE </a:t>
            </a:r>
            <a:r>
              <a:rPr lang="en-US" sz="10000" b="1" dirty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of Me</a:t>
            </a:r>
            <a:endParaRPr lang="en-US" sz="100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50657" y="134759"/>
            <a:ext cx="2443343" cy="81508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SzPct val="100000"/>
            </a:pP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Vs.</a:t>
            </a:r>
            <a:r>
              <a:rPr lang="en-US" sz="55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22-25	</a:t>
            </a:r>
            <a:endParaRPr lang="en-US" sz="5500" b="1" dirty="0">
              <a:solidFill>
                <a:schemeClr val="bg1"/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598109" y="3926956"/>
            <a:ext cx="6091991" cy="255004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00000"/>
            </a:pPr>
            <a:r>
              <a:rPr lang="en-US" sz="10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&lt;</a:t>
            </a:r>
            <a:r>
              <a:rPr lang="en-US" sz="10000" b="1" dirty="0" smtClean="0">
                <a:solidFill>
                  <a:schemeClr val="bg1"/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</a:t>
            </a:r>
            <a:r>
              <a:rPr lang="en-US" sz="1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The name </a:t>
            </a:r>
            <a:br>
              <a:rPr lang="en-US" sz="1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</a:br>
            <a:r>
              <a:rPr lang="en-US" sz="1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   o</a:t>
            </a:r>
            <a:r>
              <a:rPr lang="en-US" sz="10000" b="1" spc="-3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f </a:t>
            </a:r>
            <a:r>
              <a:rPr lang="en-US" sz="1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srgbClr val="3F3F3F">
                      <a:alpha val="75000"/>
                    </a:srgbClr>
                  </a:glow>
                  <a:outerShdw blurRad="25400" dist="38100" dir="2700000" algn="tl">
                    <a:schemeClr val="tx1">
                      <a:alpha val="90000"/>
                    </a:schemeClr>
                  </a:outerShdw>
                </a:effectLst>
                <a:latin typeface="Blue Highway D Type" panose="00000400000000000000" pitchFamily="2" charset="0"/>
              </a:rPr>
              <a:t>Jesus</a:t>
            </a:r>
            <a:endParaRPr lang="en-US" sz="10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76200">
                  <a:srgbClr val="3F3F3F">
                    <a:alpha val="75000"/>
                  </a:srgbClr>
                </a:glow>
                <a:outerShdw blurRad="25400" dist="38100" dir="2700000" algn="tl">
                  <a:schemeClr val="tx1">
                    <a:alpha val="90000"/>
                  </a:schemeClr>
                </a:outerShdw>
              </a:effectLst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32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226</Words>
  <Application>Microsoft Office PowerPoint</Application>
  <PresentationFormat>Widescreen</PresentationFormat>
  <Paragraphs>35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Slim Joe</vt:lpstr>
      <vt:lpstr>Arial</vt:lpstr>
      <vt:lpstr>Wingdings</vt:lpstr>
      <vt:lpstr>Blue Highway D Type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290</cp:revision>
  <dcterms:created xsi:type="dcterms:W3CDTF">2017-10-30T14:02:10Z</dcterms:created>
  <dcterms:modified xsi:type="dcterms:W3CDTF">2019-07-26T16:33:10Z</dcterms:modified>
</cp:coreProperties>
</file>